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4" r:id="rId11"/>
    <p:sldId id="317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7" r:id="rId41"/>
    <p:sldId id="299" r:id="rId42"/>
    <p:sldId id="300" r:id="rId43"/>
    <p:sldId id="302" r:id="rId44"/>
    <p:sldId id="303" r:id="rId45"/>
    <p:sldId id="304" r:id="rId46"/>
    <p:sldId id="305" r:id="rId47"/>
    <p:sldId id="307" r:id="rId48"/>
    <p:sldId id="308" r:id="rId49"/>
    <p:sldId id="309" r:id="rId50"/>
    <p:sldId id="311" r:id="rId51"/>
    <p:sldId id="310" r:id="rId52"/>
    <p:sldId id="312" r:id="rId53"/>
    <p:sldId id="313" r:id="rId54"/>
    <p:sldId id="314" r:id="rId55"/>
    <p:sldId id="315" r:id="rId56"/>
    <p:sldId id="31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14FB0-DD69-427C-99C8-237646227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1208AF-F6CF-4C3F-A00B-FED372D96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51201-3ADA-499D-B8ED-A6AC97C3A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2342B-6B25-46F1-8744-D3C84D12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A58B2-A40C-4712-8F46-06B9C260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04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9F5D-1DEE-4BEF-A7A0-DB0837B3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29467-3A8D-408F-9A99-577DDFA91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6AF4E-9957-4F3E-9B9F-0FA52007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340C8-D510-4105-95BC-911BC9E2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BC55B-6678-45ED-9E7E-F73610662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51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D57991-86D3-4182-BBB9-BE81A056A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7EB2F-C094-4D3C-81BC-D332A99E8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7E628-8BF8-411F-8E25-96D6AABF8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D100-D7F1-4269-8AFB-784688B4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74F84-8AB0-4FC0-AC0A-873A3921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4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09E5A-05C3-43C9-9429-BE6C63D2A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6BF24-24B9-4DFC-B26E-3186BBB1A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E51FD-7791-430F-A3CB-D1B8F23E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60D3C-A024-4589-A775-27791226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E9850-F6EC-4BF5-A5CD-8D39CE94B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20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C7947-C338-4AF0-88D3-450CE116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D4022-7936-4F13-8F66-FC032402F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23EF4-B8DC-4260-8236-1FEE4C55C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3FCF9-B77E-4F5C-9608-93046DE8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586CA-8FAF-49AD-89A5-06817586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0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787E-E3AA-4FE8-9067-4BA14289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32A5-FC4A-40B9-A46B-C2FC33CD3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09C5E-6B14-4F1F-A92C-465DB490D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F160-A4A4-4AA5-A0C3-1239AE93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93732-FB01-46FB-9DB0-2ED8D2F84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795B7-5D0F-4902-99DC-9C3BCD724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9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C593A-6D84-4D03-AB17-03749CDBA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55B4A-CB60-45C5-B653-CC1A9D528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3CF9-9E09-4A2E-B82F-73C3C559C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5E79F0-B676-42B7-A472-22332152A8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6EA726-7042-4A7A-B3F2-F333F4137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1F95A8-15F4-46F7-A2E8-4FEB74C6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B3E9C8-A74F-43AD-B3C2-B60438CE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089E4-C0C7-4B6F-917B-451C0154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0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A8AC-27FE-4FCF-8436-9AB7AEA9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1E938-7F0D-41E4-AD15-6CB9EA79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9CDD4-BE22-44F4-81A5-984751E98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149F4-B3AD-4557-886A-79E634242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4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27F19-B160-4B7A-9199-ADC23C500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54C49-F76E-4729-8F4E-600FDBE1A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F799A-8D7E-447A-8F6A-E24239DB2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1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7F40B-C749-48DE-82CF-35A87C3E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C40F1-5E89-4F28-BBCE-FB87BE96F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FB166-C7DE-4963-A673-263E16C9B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2A7A2-423A-4BB3-A592-1E8DAA4B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521F1-E5F7-4ECE-85DD-DB15AECB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D15B-8A63-4421-A61E-1C73BE7D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90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D03E-3887-46BD-8EF5-92AE22D0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977371-3A6A-438C-9B4D-654FC602B0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421AA-B226-4421-B8AF-E2A9AA545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21B66-2D31-45B5-B8BC-2F91A4636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F79-8F19-4A51-99E8-4BB43428F5AF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098EA-054C-43BA-A0C7-7BD58C85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924E7-EA5E-42F0-AF19-48977F09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6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42A7B3-ED08-48C2-A648-82187290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605AC-C71B-4139-858C-01F8BF8CA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BE390-FB93-4DD2-BFA3-0990FFA24B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12F79-8F19-4A51-99E8-4BB43428F5AF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C8C40-EC36-4F37-983C-E4BB214A5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7057C-D078-44B0-8A1B-65FF25CF3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DFBB9-CE8F-4951-8D03-15ADD055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AP%20Physics\12.Physics.T3.CH13.Vibrations.Waves\2.Physics.U10.Transverse.wave.m4v" TargetMode="External"/><Relationship Id="rId1" Type="http://schemas.microsoft.com/office/2007/relationships/media" Target="file:///D:\AP%20Physics\12.Physics.T3.CH13.Vibrations.Waves\2.Physics.U10.Transverse.wave.m4v" TargetMode="Externa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AP%20Physics\12.Physics.T3.CH13.Vibrations.Waves\2.Physics.U10.Longitudinal.wave.m4v" TargetMode="External"/><Relationship Id="rId1" Type="http://schemas.microsoft.com/office/2007/relationships/media" Target="file:///D:\AP%20Physics\12.Physics.T3.CH13.Vibrations.Waves\2.Physics.U10.Longitudinal.wave.m4v" TargetMode="Externa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9000">
              <a:schemeClr val="tx1"/>
            </a:gs>
            <a:gs pos="0">
              <a:schemeClr val="tx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6D368C-F160-4B3E-9B4E-72E044C519F8}"/>
              </a:ext>
            </a:extLst>
          </p:cNvPr>
          <p:cNvSpPr/>
          <p:nvPr/>
        </p:nvSpPr>
        <p:spPr>
          <a:xfrm>
            <a:off x="2128663" y="997565"/>
            <a:ext cx="7934673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 Physics</a:t>
            </a:r>
          </a:p>
          <a:p>
            <a:pPr algn="ctr"/>
            <a:endParaRPr lang="en-US" sz="5400" dirty="0">
              <a:ln w="0"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Chapter </a:t>
            </a:r>
            <a:r>
              <a:rPr lang="en-US" sz="4400" dirty="0" smtClean="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13: </a:t>
            </a:r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Vibrations and Waves</a:t>
            </a:r>
            <a:endParaRPr lang="en-US" sz="4000" dirty="0">
              <a:ln w="0"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Image result for Light Waves">
            <a:extLst>
              <a:ext uri="{FF2B5EF4-FFF2-40B4-BE49-F238E27FC236}">
                <a16:creationId xmlns:a16="http://schemas.microsoft.com/office/drawing/2014/main" id="{79ED6D15-8E83-41C4-AFCC-D06A2EC21D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67" y="3481589"/>
            <a:ext cx="3163865" cy="237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37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898103" y="190500"/>
            <a:ext cx="628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 of waves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B99AEC-3C24-496A-9FF9-FE0F6AB7B929}"/>
              </a:ext>
            </a:extLst>
          </p:cNvPr>
          <p:cNvSpPr txBox="1"/>
          <p:nvPr/>
        </p:nvSpPr>
        <p:spPr>
          <a:xfrm>
            <a:off x="2319337" y="1228397"/>
            <a:ext cx="75533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There four main properties that all waves share.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The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The Frequency</a:t>
            </a:r>
          </a:p>
          <a:p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Two of these properties depend on what dimension we are looking at for the waves.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Period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Wavelength</a:t>
            </a:r>
          </a:p>
        </p:txBody>
      </p:sp>
    </p:spTree>
    <p:extLst>
      <p:ext uri="{BB962C8B-B14F-4D97-AF65-F5344CB8AC3E}">
        <p14:creationId xmlns:p14="http://schemas.microsoft.com/office/powerpoint/2010/main" val="348597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898103" y="190500"/>
            <a:ext cx="628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 of waves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B99AEC-3C24-496A-9FF9-FE0F6AB7B929}"/>
                  </a:ext>
                </a:extLst>
              </p:cNvPr>
              <p:cNvSpPr txBox="1"/>
              <p:nvPr/>
            </p:nvSpPr>
            <p:spPr>
              <a:xfrm>
                <a:off x="2319337" y="1228397"/>
                <a:ext cx="7553325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mathematical expression for a wave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𝑾𝒂𝒗𝒆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𝑨𝒔𝒊𝒏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𝒇𝒕</m:t>
                      </m:r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800" b="1" dirty="0" smtClean="0">
                    <a:solidFill>
                      <a:prstClr val="black"/>
                    </a:solidFill>
                    <a:latin typeface="Calibri" panose="020F0502020204030204"/>
                  </a:rPr>
                  <a:t>A = Amplitude</a:t>
                </a:r>
              </a:p>
              <a:p>
                <a:pPr lvl="0"/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frequency</a:t>
                </a:r>
              </a:p>
              <a:p>
                <a:pPr lvl="0"/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time</a:t>
                </a:r>
                <a:endPara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B99AEC-3C24-496A-9FF9-FE0F6AB7B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337" y="1228397"/>
                <a:ext cx="7553325" cy="3539430"/>
              </a:xfrm>
              <a:prstGeom prst="rect">
                <a:avLst/>
              </a:prstGeom>
              <a:blipFill>
                <a:blip r:embed="rId2"/>
                <a:stretch>
                  <a:fillRect l="-1613" t="-1724" b="-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3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682725" y="419100"/>
            <a:ext cx="2826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B99AEC-3C24-496A-9FF9-FE0F6AB7B929}"/>
              </a:ext>
            </a:extLst>
          </p:cNvPr>
          <p:cNvSpPr txBox="1"/>
          <p:nvPr/>
        </p:nvSpPr>
        <p:spPr>
          <a:xfrm>
            <a:off x="2319335" y="1361747"/>
            <a:ext cx="755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height of the wave function.</a:t>
            </a:r>
          </a:p>
        </p:txBody>
      </p:sp>
      <p:pic>
        <p:nvPicPr>
          <p:cNvPr id="8194" name="Picture 2" descr="Image result for amplitude picture">
            <a:extLst>
              <a:ext uri="{FF2B5EF4-FFF2-40B4-BE49-F238E27FC236}">
                <a16:creationId xmlns:a16="http://schemas.microsoft.com/office/drawing/2014/main" id="{23328853-2A81-4E26-A5C1-EAEDAC6D4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929" y="2348759"/>
            <a:ext cx="5119622" cy="38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4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682725" y="419100"/>
            <a:ext cx="2826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B99AEC-3C24-496A-9FF9-FE0F6AB7B929}"/>
                  </a:ext>
                </a:extLst>
              </p:cNvPr>
              <p:cNvSpPr txBox="1"/>
              <p:nvPr/>
            </p:nvSpPr>
            <p:spPr>
              <a:xfrm>
                <a:off x="2319335" y="1361747"/>
                <a:ext cx="755332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amount of oscillations that occur within one second.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800" b="1" dirty="0">
                    <a:solidFill>
                      <a:prstClr val="black"/>
                    </a:solidFill>
                    <a:latin typeface="Calibri" panose="020F0502020204030204"/>
                  </a:rPr>
                  <a:t>The amount of repeating motions that can occur in one second.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𝒇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always measured in Hz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B99AEC-3C24-496A-9FF9-FE0F6AB7B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335" y="1361747"/>
                <a:ext cx="7553325" cy="3970318"/>
              </a:xfrm>
              <a:prstGeom prst="rect">
                <a:avLst/>
              </a:prstGeom>
              <a:blipFill>
                <a:blip r:embed="rId2"/>
                <a:stretch>
                  <a:fillRect l="-1452" t="-1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66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682725" y="419100"/>
            <a:ext cx="2826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24112-6339-433E-A72D-6714B2857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859" y="2461894"/>
            <a:ext cx="7259404" cy="267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8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5353286" y="459740"/>
            <a:ext cx="1961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CD64C-942E-4BDF-9BEB-95E8E89CCFD0}"/>
              </a:ext>
            </a:extLst>
          </p:cNvPr>
          <p:cNvSpPr txBox="1"/>
          <p:nvPr/>
        </p:nvSpPr>
        <p:spPr>
          <a:xfrm>
            <a:off x="2319335" y="1361747"/>
            <a:ext cx="7553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amount of time it takes to complete one oscillation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/cycle.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 = 1/f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always measured in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a unit of time.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It is usually represented by T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1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5353286" y="459740"/>
            <a:ext cx="1961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</a:t>
            </a:r>
          </a:p>
        </p:txBody>
      </p:sp>
      <p:pic>
        <p:nvPicPr>
          <p:cNvPr id="10242" name="Picture 2" descr="Image result for period physics image">
            <a:extLst>
              <a:ext uri="{FF2B5EF4-FFF2-40B4-BE49-F238E27FC236}">
                <a16:creationId xmlns:a16="http://schemas.microsoft.com/office/drawing/2014/main" id="{6AC653C0-CE3E-4992-B838-13C73B760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440" y="2009558"/>
            <a:ext cx="7508240" cy="394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1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683500" y="543490"/>
            <a:ext cx="2824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AB6CE-71A6-4F07-8E12-B0C5B19DE9B2}"/>
              </a:ext>
            </a:extLst>
          </p:cNvPr>
          <p:cNvSpPr txBox="1"/>
          <p:nvPr/>
        </p:nvSpPr>
        <p:spPr>
          <a:xfrm>
            <a:off x="2319337" y="1544627"/>
            <a:ext cx="75533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to period, but instead it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is the </a:t>
            </a:r>
            <a:r>
              <a:rPr lang="en-US" sz="2800" b="1" dirty="0">
                <a:latin typeface="Calibri" panose="020F0502020204030204"/>
              </a:rPr>
              <a:t>distance between peaks on a wave.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latin typeface="Calibri" panose="020F0502020204030204"/>
              </a:rPr>
              <a:t>It is always represented with a lower case lambda, (</a:t>
            </a:r>
            <a:r>
              <a:rPr lang="el-GR" sz="2800" b="1" dirty="0">
                <a:latin typeface="Calibri" panose="020F0502020204030204"/>
              </a:rPr>
              <a:t>λ</a:t>
            </a:r>
            <a:r>
              <a:rPr lang="en-US" sz="2800" b="1" dirty="0">
                <a:latin typeface="Calibri" panose="020F0502020204030204"/>
              </a:rPr>
              <a:t>)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52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683501" y="421570"/>
            <a:ext cx="2824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</a:t>
            </a:r>
          </a:p>
        </p:txBody>
      </p:sp>
      <p:pic>
        <p:nvPicPr>
          <p:cNvPr id="15362" name="Picture 2" descr="Image result for wavelength image">
            <a:extLst>
              <a:ext uri="{FF2B5EF4-FFF2-40B4-BE49-F238E27FC236}">
                <a16:creationId xmlns:a16="http://schemas.microsoft.com/office/drawing/2014/main" id="{04695808-C529-4DC0-854A-96449919A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69" y="1709332"/>
            <a:ext cx="6195060" cy="41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12023D-2BFF-4BA7-99A0-A97F29BAAA45}"/>
              </a:ext>
            </a:extLst>
          </p:cNvPr>
          <p:cNvCxnSpPr>
            <a:cxnSpLocks/>
          </p:cNvCxnSpPr>
          <p:nvPr/>
        </p:nvCxnSpPr>
        <p:spPr>
          <a:xfrm>
            <a:off x="4368800" y="2367280"/>
            <a:ext cx="0" cy="2926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207CD9-FC44-4EDC-997C-5D498B483F39}"/>
              </a:ext>
            </a:extLst>
          </p:cNvPr>
          <p:cNvCxnSpPr>
            <a:cxnSpLocks/>
          </p:cNvCxnSpPr>
          <p:nvPr/>
        </p:nvCxnSpPr>
        <p:spPr>
          <a:xfrm>
            <a:off x="7782560" y="2367280"/>
            <a:ext cx="0" cy="2926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C6045AB-38BF-4DE9-9550-3941AAABDF40}"/>
              </a:ext>
            </a:extLst>
          </p:cNvPr>
          <p:cNvCxnSpPr/>
          <p:nvPr/>
        </p:nvCxnSpPr>
        <p:spPr>
          <a:xfrm flipH="1">
            <a:off x="4368800" y="5476240"/>
            <a:ext cx="10871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62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2356860" y="556063"/>
            <a:ext cx="8179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Graphical representation of motion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3480856-4274-4C04-96E2-ABAE728FAF53}"/>
              </a:ext>
            </a:extLst>
          </p:cNvPr>
          <p:cNvSpPr txBox="1">
            <a:spLocks noChangeArrowheads="1"/>
          </p:cNvSpPr>
          <p:nvPr/>
        </p:nvSpPr>
        <p:spPr>
          <a:xfrm>
            <a:off x="2570480" y="2260917"/>
            <a:ext cx="4038600" cy="4191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When x is a maximum or minimum, velocity is zero</a:t>
            </a:r>
          </a:p>
          <a:p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When x is zero, the velocity is a maximum</a:t>
            </a:r>
          </a:p>
          <a:p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When x is a maximum in the positive direction, a is a maximum in the negative direction</a:t>
            </a:r>
          </a:p>
        </p:txBody>
      </p:sp>
      <p:pic>
        <p:nvPicPr>
          <p:cNvPr id="9" name="Picture 6" descr="1313">
            <a:extLst>
              <a:ext uri="{FF2B5EF4-FFF2-40B4-BE49-F238E27FC236}">
                <a16:creationId xmlns:a16="http://schemas.microsoft.com/office/drawing/2014/main" id="{0E3488F3-A6CD-45CB-92D6-06D1DD056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42" y="1785620"/>
            <a:ext cx="35528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91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371974" y="628650"/>
            <a:ext cx="423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/>
              <a:t>What is a wave?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2FBF5-B7FC-4E5E-B075-0F8715B54960}"/>
              </a:ext>
            </a:extLst>
          </p:cNvPr>
          <p:cNvSpPr txBox="1"/>
          <p:nvPr/>
        </p:nvSpPr>
        <p:spPr>
          <a:xfrm>
            <a:off x="2319337" y="4457700"/>
            <a:ext cx="7553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The transport of energy without the transport of matter.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79800-A274-4BD1-B8FD-BFF301C49B06}"/>
              </a:ext>
            </a:extLst>
          </p:cNvPr>
          <p:cNvSpPr txBox="1"/>
          <p:nvPr/>
        </p:nvSpPr>
        <p:spPr>
          <a:xfrm>
            <a:off x="2319337" y="2171700"/>
            <a:ext cx="7553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A disturbance in a medium that transfers energy from one point to another without transferring matter. </a:t>
            </a:r>
          </a:p>
        </p:txBody>
      </p:sp>
    </p:spTree>
    <p:extLst>
      <p:ext uri="{BB962C8B-B14F-4D97-AF65-F5344CB8AC3E}">
        <p14:creationId xmlns:p14="http://schemas.microsoft.com/office/powerpoint/2010/main" val="191635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276470" y="535743"/>
            <a:ext cx="5639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Returning to our springs</a:t>
            </a:r>
          </a:p>
        </p:txBody>
      </p:sp>
      <p:pic>
        <p:nvPicPr>
          <p:cNvPr id="5" name="Picture 2" descr="Image result for simple harmonic motion gif">
            <a:extLst>
              <a:ext uri="{FF2B5EF4-FFF2-40B4-BE49-F238E27FC236}">
                <a16:creationId xmlns:a16="http://schemas.microsoft.com/office/drawing/2014/main" id="{39B3BB05-8B8B-44F2-AFE6-B1C091B2AD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11" y="2095152"/>
            <a:ext cx="5047989" cy="3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simple harmonic motion pendulum gif">
            <a:extLst>
              <a:ext uri="{FF2B5EF4-FFF2-40B4-BE49-F238E27FC236}">
                <a16:creationId xmlns:a16="http://schemas.microsoft.com/office/drawing/2014/main" id="{5ABC7AFE-7271-4EC1-812D-1044D2C293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95152"/>
            <a:ext cx="4956917" cy="3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8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276470" y="535743"/>
            <a:ext cx="679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Returning to the pendulum</a:t>
            </a:r>
          </a:p>
        </p:txBody>
      </p:sp>
      <p:pic>
        <p:nvPicPr>
          <p:cNvPr id="7" name="Picture 2" descr="Image result for simple harmonic motion pendulum gif">
            <a:extLst>
              <a:ext uri="{FF2B5EF4-FFF2-40B4-BE49-F238E27FC236}">
                <a16:creationId xmlns:a16="http://schemas.microsoft.com/office/drawing/2014/main" id="{6DB3D51E-17CE-4B55-9A07-0BD7C939A9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84" y="1802584"/>
            <a:ext cx="6200632" cy="426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9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715955" y="576383"/>
            <a:ext cx="4760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simple pendulum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ECE104-B26E-4C91-964A-8D9C6101D2F4}"/>
              </a:ext>
            </a:extLst>
          </p:cNvPr>
          <p:cNvSpPr txBox="1">
            <a:spLocks noChangeArrowheads="1"/>
          </p:cNvSpPr>
          <p:nvPr/>
        </p:nvSpPr>
        <p:spPr>
          <a:xfrm>
            <a:off x="619760" y="2332037"/>
            <a:ext cx="5181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r>
              <a:rPr lang="en-US" altLang="en-US" sz="3200" dirty="0"/>
              <a:t>The force is the </a:t>
            </a:r>
            <a:br>
              <a:rPr lang="en-US" altLang="en-US" sz="3200" dirty="0"/>
            </a:br>
            <a:r>
              <a:rPr lang="en-US" altLang="en-US" sz="3200" dirty="0"/>
              <a:t>component of </a:t>
            </a:r>
            <a:br>
              <a:rPr lang="en-US" altLang="en-US" sz="3200" dirty="0"/>
            </a:br>
            <a:r>
              <a:rPr lang="en-US" altLang="en-US" sz="3200" dirty="0"/>
              <a:t>the weight </a:t>
            </a:r>
            <a:br>
              <a:rPr lang="en-US" altLang="en-US" sz="3200" dirty="0"/>
            </a:br>
            <a:r>
              <a:rPr lang="en-US" altLang="en-US" sz="3200" dirty="0"/>
              <a:t>tangent to the </a:t>
            </a:r>
            <a:br>
              <a:rPr lang="en-US" altLang="en-US" sz="3200" dirty="0"/>
            </a:br>
            <a:r>
              <a:rPr lang="en-US" altLang="en-US" sz="3200" dirty="0"/>
              <a:t>path of motion</a:t>
            </a:r>
          </a:p>
          <a:p>
            <a:pPr lvl="1"/>
            <a:r>
              <a:rPr lang="en-US" altLang="en-US" sz="2800" dirty="0"/>
              <a:t>F</a:t>
            </a:r>
            <a:r>
              <a:rPr lang="en-US" altLang="en-US" sz="2800" baseline="-25000" dirty="0"/>
              <a:t>t</a:t>
            </a:r>
            <a:r>
              <a:rPr lang="en-US" altLang="en-US" sz="2800" dirty="0"/>
              <a:t> = - mg sin θ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138832-6B72-4C76-B8B0-E7B15C474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794" y="1508126"/>
            <a:ext cx="5824486" cy="407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4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715955" y="220783"/>
            <a:ext cx="4760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simple pendulum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7ECE104-B26E-4C91-964A-8D9C6101D2F4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092960" y="1166019"/>
                <a:ext cx="7833360" cy="53059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lvl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 So</a:t>
                </a:r>
                <a:r>
                  <a:rPr kumimoji="0" lang="en-US" alt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really a simple pendulum doesn’t exhibit simple harmonic motion because </a:t>
                </a:r>
              </a:p>
              <a:p>
                <a:pPr marR="0" lvl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alt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R="0" lvl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𝑠𝑖𝑚𝑝𝑙𝑒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h𝑎𝑟𝑚𝑜𝑛𝑖𝑐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𝑚𝑜𝑡𝑖𝑜𝑛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𝑚𝑢𝑠𝑡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𝑎𝑏𝑖𝑑𝑒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𝑘𝑥</m:t>
                      </m:r>
                    </m:oMath>
                  </m:oMathPara>
                </a14:m>
                <a:endParaRPr kumimoji="0" lang="en-US" alt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R="0" lvl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alt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R="0" lvl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alt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≠</m:t>
                      </m:r>
                      <m:r>
                        <a:rPr lang="en-US" alt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𝑚𝑔𝑠𝑖𝑛</m:t>
                      </m:r>
                      <m:d>
                        <m:dPr>
                          <m:ctrlPr>
                            <a:rPr lang="en-US" alt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altLang="en-US" sz="4000" b="0" dirty="0">
                  <a:solidFill>
                    <a:prstClr val="black"/>
                  </a:solidFill>
                  <a:latin typeface="Calibri" panose="020F0502020204030204"/>
                  <a:ea typeface="Cambria Math" panose="02040503050406030204" pitchFamily="18" charset="0"/>
                </a:endParaRPr>
              </a:p>
              <a:p>
                <a:pPr marR="0" lvl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US" altLang="en-US" sz="40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R="0" lvl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en-US" sz="4000" dirty="0">
                    <a:solidFill>
                      <a:prstClr val="black"/>
                    </a:solidFill>
                    <a:latin typeface="Calibri" panose="020F0502020204030204"/>
                  </a:rPr>
                  <a:t>However, when the angle is small enough</a:t>
                </a:r>
              </a:p>
              <a:p>
                <a:pPr marR="0" lvl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US" altLang="en-US" sz="40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alt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alt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 </m:t>
                      </m:r>
                      <m:r>
                        <a:rPr lang="en-US" alt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altLang="en-US" sz="40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lvl="0"/>
                <a:endParaRPr lang="en-US" altLang="en-US" sz="40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lvl="0"/>
                <a:r>
                  <a:rPr lang="en-US" altLang="en-US" sz="4000" dirty="0">
                    <a:solidFill>
                      <a:prstClr val="black"/>
                    </a:solidFill>
                    <a:latin typeface="Calibri" panose="020F0502020204030204"/>
                  </a:rPr>
                  <a:t>Thus</a:t>
                </a:r>
              </a:p>
              <a:p>
                <a:pPr lvl="0"/>
                <a:endParaRPr lang="en-US" altLang="en-US" sz="40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alt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𝑚𝑔</m:t>
                      </m:r>
                      <m:r>
                        <a:rPr lang="en-US" alt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where</m:t>
                      </m:r>
                      <m:r>
                        <a:rPr lang="en-US" alt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  <m:r>
                        <a:rPr lang="en-US" alt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mg</m:t>
                      </m:r>
                      <m:r>
                        <a:rPr lang="en-US" alt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and</m:t>
                      </m:r>
                      <m:r>
                        <a:rPr lang="en-US" alt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alt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n-US" alt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altLang="en-US" sz="4000" dirty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endParaRPr lang="en-US" altLang="en-US" sz="2800" dirty="0">
                  <a:solidFill>
                    <a:prstClr val="black"/>
                  </a:solidFill>
                  <a:ea typeface="Cambria Math" panose="02040503050406030204" pitchFamily="18" charset="0"/>
                </a:endParaRPr>
              </a:p>
              <a:p>
                <a:pPr lvl="0"/>
                <a:endParaRPr lang="en-US" alt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lvl="0"/>
                <a:endParaRPr lang="en-US" alt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lvl="0"/>
                <a:endParaRPr lang="en-US" alt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7ECE104-B26E-4C91-964A-8D9C6101D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960" y="1166019"/>
                <a:ext cx="7833360" cy="5305902"/>
              </a:xfrm>
              <a:prstGeom prst="rect">
                <a:avLst/>
              </a:prstGeom>
              <a:blipFill>
                <a:blip r:embed="rId2"/>
                <a:stretch>
                  <a:fillRect t="-2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2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715955" y="220783"/>
            <a:ext cx="4760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simple pendulum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ECE104-B26E-4C91-964A-8D9C6101D2F4}"/>
              </a:ext>
            </a:extLst>
          </p:cNvPr>
          <p:cNvSpPr txBox="1">
            <a:spLocks noChangeArrowheads="1"/>
          </p:cNvSpPr>
          <p:nvPr/>
        </p:nvSpPr>
        <p:spPr>
          <a:xfrm>
            <a:off x="2092960" y="1166019"/>
            <a:ext cx="7833360" cy="876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The period of a pendulum is represented by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en-US" sz="2800" dirty="0">
              <a:solidFill>
                <a:prstClr val="black"/>
              </a:solidFill>
              <a:latin typeface="Calibri" panose="020F0502020204030204"/>
              <a:ea typeface="Cambria Math" panose="020405030504060302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 descr="Eqn170">
            <a:extLst>
              <a:ext uri="{FF2B5EF4-FFF2-40B4-BE49-F238E27FC236}">
                <a16:creationId xmlns:a16="http://schemas.microsoft.com/office/drawing/2014/main" id="{025EDFAC-A47B-440B-8AF6-7C2ACAE6A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81" y="2372359"/>
            <a:ext cx="240823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A687CA9-2ACE-4D25-9047-198CCCE18542}"/>
              </a:ext>
            </a:extLst>
          </p:cNvPr>
          <p:cNvSpPr txBox="1">
            <a:spLocks noChangeArrowheads="1"/>
          </p:cNvSpPr>
          <p:nvPr/>
        </p:nvSpPr>
        <p:spPr>
          <a:xfrm>
            <a:off x="2092960" y="4917441"/>
            <a:ext cx="8219440" cy="11480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The period of a pendulum only depends on the length of the string and the acceleration due to gravity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en-US" sz="2800" dirty="0">
              <a:solidFill>
                <a:prstClr val="black"/>
              </a:solidFill>
              <a:latin typeface="Calibri" panose="020F0502020204030204"/>
              <a:ea typeface="Cambria Math" panose="020405030504060302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01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715954" y="220783"/>
            <a:ext cx="5854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Dampened Oscillations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ECE104-B26E-4C91-964A-8D9C6101D2F4}"/>
              </a:ext>
            </a:extLst>
          </p:cNvPr>
          <p:cNvSpPr txBox="1">
            <a:spLocks noChangeArrowheads="1"/>
          </p:cNvSpPr>
          <p:nvPr/>
        </p:nvSpPr>
        <p:spPr>
          <a:xfrm>
            <a:off x="2179320" y="1795939"/>
            <a:ext cx="7833360" cy="3548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ideal systems oscillate indefinitely. They only exist in a “perfect world.”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>
                <a:solidFill>
                  <a:prstClr val="black"/>
                </a:solidFill>
                <a:latin typeface="Calibri" panose="020F0502020204030204"/>
                <a:ea typeface="Cambria Math" panose="02040503050406030204" pitchFamily="18" charset="0"/>
              </a:rPr>
              <a:t>In the real world friction exists, this friction will cause the energy in a system to decrease.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>
                <a:solidFill>
                  <a:prstClr val="black"/>
                </a:solidFill>
                <a:latin typeface="Calibri" panose="020F0502020204030204"/>
                <a:ea typeface="Cambria Math" panose="02040503050406030204" pitchFamily="18" charset="0"/>
              </a:rPr>
              <a:t>When the total energy of our system decreases this causes dampening.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5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715954" y="220783"/>
            <a:ext cx="5854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Dampened Oscillations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ECE104-B26E-4C91-964A-8D9C6101D2F4}"/>
              </a:ext>
            </a:extLst>
          </p:cNvPr>
          <p:cNvSpPr txBox="1">
            <a:spLocks noChangeArrowheads="1"/>
          </p:cNvSpPr>
          <p:nvPr/>
        </p:nvSpPr>
        <p:spPr>
          <a:xfrm>
            <a:off x="2179320" y="1795939"/>
            <a:ext cx="7833360" cy="35482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ideal systems oscillate indefinitely. They only exist in a “perfect world.”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In the real world friction exists, this friction will cause the energy in a system to decrease.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When the total energy of our system decreases this causes dampening. 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48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715954" y="220783"/>
            <a:ext cx="5854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Dampened Oscillations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ECE104-B26E-4C91-964A-8D9C6101D2F4}"/>
              </a:ext>
            </a:extLst>
          </p:cNvPr>
          <p:cNvSpPr txBox="1">
            <a:spLocks noChangeArrowheads="1"/>
          </p:cNvSpPr>
          <p:nvPr/>
        </p:nvSpPr>
        <p:spPr>
          <a:xfrm>
            <a:off x="2179320" y="1654889"/>
            <a:ext cx="7833360" cy="1352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Dampening = The amplitude of our wave decreases with time. 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 descr="1319">
            <a:extLst>
              <a:ext uri="{FF2B5EF4-FFF2-40B4-BE49-F238E27FC236}">
                <a16:creationId xmlns:a16="http://schemas.microsoft.com/office/drawing/2014/main" id="{733BBAF9-7AA0-483D-82F6-D747B28C2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48" y="2824480"/>
            <a:ext cx="3642304" cy="32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1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715954" y="220783"/>
            <a:ext cx="5854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Dampened Oscillations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ECE104-B26E-4C91-964A-8D9C6101D2F4}"/>
              </a:ext>
            </a:extLst>
          </p:cNvPr>
          <p:cNvSpPr txBox="1">
            <a:spLocks noChangeArrowheads="1"/>
          </p:cNvSpPr>
          <p:nvPr/>
        </p:nvSpPr>
        <p:spPr>
          <a:xfrm>
            <a:off x="2179320" y="1654889"/>
            <a:ext cx="7929880" cy="34759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There are three kinds of dampened oscillators.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>
                <a:solidFill>
                  <a:prstClr val="black"/>
                </a:solidFill>
                <a:latin typeface="Calibri" panose="020F0502020204030204"/>
                <a:ea typeface="Cambria Math" panose="02040503050406030204" pitchFamily="18" charset="0"/>
              </a:rPr>
              <a:t>Underdamped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en-US" sz="2800" dirty="0">
              <a:solidFill>
                <a:prstClr val="black"/>
              </a:solidFill>
              <a:latin typeface="Calibri" panose="020F0502020204030204"/>
              <a:ea typeface="Cambria Math" panose="020405030504060302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Critically Damped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>
                <a:solidFill>
                  <a:prstClr val="black"/>
                </a:solidFill>
                <a:latin typeface="Calibri" panose="020F0502020204030204"/>
                <a:ea typeface="Cambria Math" panose="02040503050406030204" pitchFamily="18" charset="0"/>
              </a:rPr>
              <a:t>Overdamped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 Math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0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168617" y="495103"/>
            <a:ext cx="5854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Underdamped Oscillations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11258B-1DA6-4C3D-A472-062FD21902E9}"/>
              </a:ext>
            </a:extLst>
          </p:cNvPr>
          <p:cNvSpPr/>
          <p:nvPr/>
        </p:nvSpPr>
        <p:spPr>
          <a:xfrm>
            <a:off x="1899919" y="1823929"/>
            <a:ext cx="83921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When an oscillation occurs within a low viscosity fluid/medium the amplitude of the wave decreases steadily but the vibration is conserved.  </a:t>
            </a:r>
          </a:p>
        </p:txBody>
      </p:sp>
      <p:pic>
        <p:nvPicPr>
          <p:cNvPr id="5" name="Picture 6" descr="1319">
            <a:extLst>
              <a:ext uri="{FF2B5EF4-FFF2-40B4-BE49-F238E27FC236}">
                <a16:creationId xmlns:a16="http://schemas.microsoft.com/office/drawing/2014/main" id="{338F6EBC-4E24-4722-BCF4-0D13ADA80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080" y="3429000"/>
            <a:ext cx="3050512" cy="270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60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371974" y="628650"/>
            <a:ext cx="423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wave?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79800-A274-4BD1-B8FD-BFF301C49B06}"/>
              </a:ext>
            </a:extLst>
          </p:cNvPr>
          <p:cNvSpPr txBox="1"/>
          <p:nvPr/>
        </p:nvSpPr>
        <p:spPr>
          <a:xfrm>
            <a:off x="2319337" y="1705035"/>
            <a:ext cx="75533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many different types of waves.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will be looking into the types of waves that exist.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waves are mathematically represented by sine and cosine functions. (We will get more into this later)</a:t>
            </a:r>
          </a:p>
        </p:txBody>
      </p:sp>
    </p:spTree>
    <p:extLst>
      <p:ext uri="{BB962C8B-B14F-4D97-AF65-F5344CB8AC3E}">
        <p14:creationId xmlns:p14="http://schemas.microsoft.com/office/powerpoint/2010/main" val="200628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1664937" y="627183"/>
            <a:ext cx="10435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Critically Damped + </a:t>
            </a:r>
            <a:r>
              <a:rPr lang="en-US" sz="4000" b="1" u="sng" dirty="0" err="1">
                <a:solidFill>
                  <a:prstClr val="black"/>
                </a:solidFill>
                <a:latin typeface="Calibri" panose="020F0502020204030204"/>
              </a:rPr>
              <a:t>Overd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amped Oscillations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11258B-1DA6-4C3D-A472-062FD21902E9}"/>
              </a:ext>
            </a:extLst>
          </p:cNvPr>
          <p:cNvSpPr/>
          <p:nvPr/>
        </p:nvSpPr>
        <p:spPr>
          <a:xfrm>
            <a:off x="1899920" y="2111177"/>
            <a:ext cx="83921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Critically Damped -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higher viscosity fluids/mediums the object will return to equilibrium rapidly without oscillating.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Overdamped –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even higher viscosity fluids/mediums the object will return to equilibrium without oscillating but it will take a longer time. </a:t>
            </a:r>
          </a:p>
        </p:txBody>
      </p:sp>
    </p:spTree>
    <p:extLst>
      <p:ext uri="{BB962C8B-B14F-4D97-AF65-F5344CB8AC3E}">
        <p14:creationId xmlns:p14="http://schemas.microsoft.com/office/powerpoint/2010/main" val="6907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433428" y="617023"/>
            <a:ext cx="532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u="sng" dirty="0">
                <a:solidFill>
                  <a:prstClr val="black"/>
                </a:solidFill>
              </a:rPr>
              <a:t>Dampened Oscillations </a:t>
            </a:r>
          </a:p>
        </p:txBody>
      </p:sp>
      <p:pic>
        <p:nvPicPr>
          <p:cNvPr id="4" name="Picture 6" descr="1320">
            <a:extLst>
              <a:ext uri="{FF2B5EF4-FFF2-40B4-BE49-F238E27FC236}">
                <a16:creationId xmlns:a16="http://schemas.microsoft.com/office/drawing/2014/main" id="{38EB898B-1E04-4BE2-977A-7F07DCCBC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12" y="1852453"/>
            <a:ext cx="5022224" cy="397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3BED0E-D6BD-4C4D-A5B2-B6C38C80DE88}"/>
              </a:ext>
            </a:extLst>
          </p:cNvPr>
          <p:cNvSpPr/>
          <p:nvPr/>
        </p:nvSpPr>
        <p:spPr>
          <a:xfrm>
            <a:off x="6979919" y="3342660"/>
            <a:ext cx="43891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>
                <a:solidFill>
                  <a:prstClr val="black"/>
                </a:solidFill>
                <a:latin typeface="Calibri" panose="020F0502020204030204"/>
              </a:rPr>
              <a:t>a = underdamped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critically damped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dirty="0">
                <a:solidFill>
                  <a:prstClr val="black"/>
                </a:solidFill>
                <a:latin typeface="Calibri" panose="020F0502020204030204"/>
              </a:rPr>
              <a:t>c = overdamped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8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5232237" y="456248"/>
            <a:ext cx="1727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162E45-B69B-403F-B0BF-48E826D061FC}"/>
              </a:ext>
            </a:extLst>
          </p:cNvPr>
          <p:cNvSpPr txBox="1"/>
          <p:nvPr/>
        </p:nvSpPr>
        <p:spPr>
          <a:xfrm>
            <a:off x="3215803" y="1164134"/>
            <a:ext cx="608059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There are two major forms of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Electromagnetic Waves</a:t>
            </a:r>
          </a:p>
          <a:p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r>
              <a:rPr lang="en-US" sz="2800" b="1" dirty="0"/>
              <a:t>2.   Mechanical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Both of which carry energy and momentum.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781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309619" y="538936"/>
            <a:ext cx="6210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Electromagnetic Waves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162E45-B69B-403F-B0BF-48E826D061FC}"/>
              </a:ext>
            </a:extLst>
          </p:cNvPr>
          <p:cNvSpPr txBox="1"/>
          <p:nvPr/>
        </p:nvSpPr>
        <p:spPr>
          <a:xfrm>
            <a:off x="2458721" y="1640860"/>
            <a:ext cx="685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wave that has the ability to propagate through a vacuum.  It consists of an electric field and a magnetic field.  Hence the name.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</a:t>
            </a:r>
            <a:r>
              <a:rPr lang="en-US" sz="2800" b="1" dirty="0">
                <a:solidFill>
                  <a:prstClr val="black"/>
                </a:solidFill>
              </a:rPr>
              <a:t>includes radio waves, micro waves,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infrared waves, visible light, ultraviolet light ,x-rays, and gamma rays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13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010659" y="538936"/>
            <a:ext cx="6210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 Waves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162E45-B69B-403F-B0BF-48E826D061FC}"/>
              </a:ext>
            </a:extLst>
          </p:cNvPr>
          <p:cNvSpPr txBox="1"/>
          <p:nvPr/>
        </p:nvSpPr>
        <p:spPr>
          <a:xfrm>
            <a:off x="2458721" y="1640860"/>
            <a:ext cx="685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wave that must have a medium to propagate through.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includes a rope, drum, water, sound, springs, etc.</a:t>
            </a:r>
          </a:p>
        </p:txBody>
      </p:sp>
    </p:spTree>
    <p:extLst>
      <p:ext uri="{BB962C8B-B14F-4D97-AF65-F5344CB8AC3E}">
        <p14:creationId xmlns:p14="http://schemas.microsoft.com/office/powerpoint/2010/main" val="422692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010659" y="538936"/>
            <a:ext cx="6210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 Waves</a:t>
            </a:r>
          </a:p>
        </p:txBody>
      </p:sp>
      <p:pic>
        <p:nvPicPr>
          <p:cNvPr id="17410" name="Picture 2" descr="Image result for water droplet gif">
            <a:extLst>
              <a:ext uri="{FF2B5EF4-FFF2-40B4-BE49-F238E27FC236}">
                <a16:creationId xmlns:a16="http://schemas.microsoft.com/office/drawing/2014/main" id="{BABE2F25-08BB-43C6-9507-1623569E1D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05" y="2094548"/>
            <a:ext cx="2866390" cy="38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57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010659" y="538936"/>
            <a:ext cx="6210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 Waves</a:t>
            </a:r>
          </a:p>
        </p:txBody>
      </p:sp>
      <p:pic>
        <p:nvPicPr>
          <p:cNvPr id="16386" name="Picture 2" descr="Image result for string waves gif">
            <a:extLst>
              <a:ext uri="{FF2B5EF4-FFF2-40B4-BE49-F238E27FC236}">
                <a16:creationId xmlns:a16="http://schemas.microsoft.com/office/drawing/2014/main" id="{13A793A6-9141-4D04-8E5B-E5FB61A40A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1656079"/>
            <a:ext cx="5537200" cy="424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8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010659" y="538936"/>
            <a:ext cx="6210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 Waves</a:t>
            </a:r>
          </a:p>
        </p:txBody>
      </p:sp>
      <p:pic>
        <p:nvPicPr>
          <p:cNvPr id="35842" name="Picture 2" descr="Image result for guitar string slow motion gif">
            <a:extLst>
              <a:ext uri="{FF2B5EF4-FFF2-40B4-BE49-F238E27FC236}">
                <a16:creationId xmlns:a16="http://schemas.microsoft.com/office/drawing/2014/main" id="{4DA68704-2BF5-459F-B031-AF641DB159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27" y="1798561"/>
            <a:ext cx="7281545" cy="409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3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329112" y="549096"/>
            <a:ext cx="3533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>
                <a:solidFill>
                  <a:prstClr val="black"/>
                </a:solidFill>
                <a:latin typeface="Calibri" panose="020F0502020204030204"/>
              </a:rPr>
              <a:t>Types of Waves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4A6355-6C97-43D4-9630-0D3E2D5235A2}"/>
              </a:ext>
            </a:extLst>
          </p:cNvPr>
          <p:cNvSpPr txBox="1"/>
          <p:nvPr/>
        </p:nvSpPr>
        <p:spPr>
          <a:xfrm>
            <a:off x="2900680" y="1534160"/>
            <a:ext cx="6390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There also exists certain types of waves. These waves are defined by the orientation by which they propagate.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We will investigate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Transverse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Longitudinal waves</a:t>
            </a:r>
          </a:p>
        </p:txBody>
      </p:sp>
    </p:spTree>
    <p:extLst>
      <p:ext uri="{BB962C8B-B14F-4D97-AF65-F5344CB8AC3E}">
        <p14:creationId xmlns:p14="http://schemas.microsoft.com/office/powerpoint/2010/main" val="31942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041378" y="437336"/>
            <a:ext cx="4109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Transverse Waves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8585D5-8538-4803-91D1-03AFC446FC51}"/>
              </a:ext>
            </a:extLst>
          </p:cNvPr>
          <p:cNvSpPr txBox="1"/>
          <p:nvPr/>
        </p:nvSpPr>
        <p:spPr>
          <a:xfrm>
            <a:off x="2418080" y="1837342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In a transverse wave the orientation of our wave is perpendicular to direction the wave is traveling. </a:t>
            </a:r>
          </a:p>
        </p:txBody>
      </p:sp>
      <p:pic>
        <p:nvPicPr>
          <p:cNvPr id="5" name="2.Physics.U10.Transverse.wave.m4v">
            <a:hlinkClick r:id="" action="ppaction://media"/>
            <a:extLst>
              <a:ext uri="{FF2B5EF4-FFF2-40B4-BE49-F238E27FC236}">
                <a16:creationId xmlns:a16="http://schemas.microsoft.com/office/drawing/2014/main" id="{93FF7865-C869-425E-AA92-0F986B6A54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47" y="3222337"/>
            <a:ext cx="5625465" cy="31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1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2955127" y="552450"/>
            <a:ext cx="628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Periodic Motion – It’s a wave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79800-A274-4BD1-B8FD-BFF301C49B06}"/>
              </a:ext>
            </a:extLst>
          </p:cNvPr>
          <p:cNvSpPr txBox="1"/>
          <p:nvPr/>
        </p:nvSpPr>
        <p:spPr>
          <a:xfrm>
            <a:off x="2319334" y="1656427"/>
            <a:ext cx="75533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Periodic Motion - A physical motion that has a repeating pattern in repeating intervals of time.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There are two types of periodic motion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Simple Harmonic Motion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Anharmonic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Motion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1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966903" y="509897"/>
            <a:ext cx="4369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Longitudinal Waves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8585D5-8538-4803-91D1-03AFC446FC51}"/>
              </a:ext>
            </a:extLst>
          </p:cNvPr>
          <p:cNvSpPr txBox="1"/>
          <p:nvPr/>
        </p:nvSpPr>
        <p:spPr>
          <a:xfrm>
            <a:off x="2418080" y="1837342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 longitudinal wave the oscillation is oriented parallel to direction that the wave is traveling.</a:t>
            </a:r>
          </a:p>
        </p:txBody>
      </p:sp>
      <p:pic>
        <p:nvPicPr>
          <p:cNvPr id="6" name="2.Physics.U10.Longitudinal.wave.m4v">
            <a:hlinkClick r:id="" action="ppaction://media"/>
            <a:extLst>
              <a:ext uri="{FF2B5EF4-FFF2-40B4-BE49-F238E27FC236}">
                <a16:creationId xmlns:a16="http://schemas.microsoft.com/office/drawing/2014/main" id="{73268E04-9F32-483C-9D27-9BC9DF3642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99" y="3305209"/>
            <a:ext cx="5283358" cy="2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11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371049" y="509897"/>
            <a:ext cx="3561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Types of waves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8585D5-8538-4803-91D1-03AFC446FC51}"/>
              </a:ext>
            </a:extLst>
          </p:cNvPr>
          <p:cNvSpPr txBox="1"/>
          <p:nvPr/>
        </p:nvSpPr>
        <p:spPr>
          <a:xfrm>
            <a:off x="2418080" y="1837342"/>
            <a:ext cx="79451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are not confined to only propagate in these two types. 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waves are a mixture of transverse and longitudinal waves.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science we call this a superposition of waves.  Which basically means waves added together. (We will go into this more later on.)</a:t>
            </a:r>
          </a:p>
        </p:txBody>
      </p:sp>
    </p:spTree>
    <p:extLst>
      <p:ext uri="{BB962C8B-B14F-4D97-AF65-F5344CB8AC3E}">
        <p14:creationId xmlns:p14="http://schemas.microsoft.com/office/powerpoint/2010/main" val="24086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371049" y="509897"/>
            <a:ext cx="3561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Types of waves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8585D5-8538-4803-91D1-03AFC446FC51}"/>
              </a:ext>
            </a:extLst>
          </p:cNvPr>
          <p:cNvSpPr txBox="1"/>
          <p:nvPr/>
        </p:nvSpPr>
        <p:spPr>
          <a:xfrm>
            <a:off x="2179317" y="2551837"/>
            <a:ext cx="7945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matter what the wave is, all waves can be represented by sine and cosine curves.</a:t>
            </a:r>
          </a:p>
        </p:txBody>
      </p:sp>
    </p:spTree>
    <p:extLst>
      <p:ext uri="{BB962C8B-B14F-4D97-AF65-F5344CB8AC3E}">
        <p14:creationId xmlns:p14="http://schemas.microsoft.com/office/powerpoint/2010/main" val="3492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280462" y="448937"/>
            <a:ext cx="3631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 of a 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8585D5-8538-4803-91D1-03AFC446FC51}"/>
                  </a:ext>
                </a:extLst>
              </p:cNvPr>
              <p:cNvSpPr txBox="1"/>
              <p:nvPr/>
            </p:nvSpPr>
            <p:spPr>
              <a:xfrm>
                <a:off x="3309620" y="2023517"/>
                <a:ext cx="5572760" cy="5221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𝑺𝒑𝒆𝒆𝒅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𝒅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𝑾𝒂𝒗𝒍𝒆𝒏𝒈𝒕𝒉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r>
                      <m:rPr>
                        <m:sty m:val="p"/>
                      </m:rPr>
                      <a:rPr kumimoji="0" lang="el-GR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λ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𝒅𝒊𝒔𝒕𝒂𝒏𝒄𝒆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𝑭𝒓𝒆𝒒𝒖𝒆𝒏𝒄𝒚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𝑯𝒛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𝒔</m:t>
                        </m:r>
                      </m:den>
                    </m:f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𝑺𝒑𝒆𝒆𝒅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𝒐𝒇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𝑾𝒂𝒗𝒆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sty m:val="p"/>
                      </m:rPr>
                      <a:rPr lang="el-GR" sz="28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endPara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8585D5-8538-4803-91D1-03AFC446F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620" y="2023517"/>
                <a:ext cx="5572760" cy="52214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274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280462" y="448937"/>
            <a:ext cx="3631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 Behavior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3F9B6E-4375-42ED-BA12-9571CDEBF979}"/>
              </a:ext>
            </a:extLst>
          </p:cNvPr>
          <p:cNvSpPr txBox="1"/>
          <p:nvPr/>
        </p:nvSpPr>
        <p:spPr>
          <a:xfrm>
            <a:off x="1036320" y="1636506"/>
            <a:ext cx="1050544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Boundary – Change or movement of a wave from one medium to another.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Incident Wave – Wave that strikes a boundary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alibri" panose="020F0502020204030204"/>
              </a:rPr>
              <a:t>Reflected Wave – The return of an incident waves reflection. This can be oriented upward or downward.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59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280462" y="448937"/>
            <a:ext cx="3631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 Behavior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86" y="1340069"/>
            <a:ext cx="4803228" cy="480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649842" y="582943"/>
            <a:ext cx="4753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Interference of waves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6779" y="2033752"/>
            <a:ext cx="93410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Two traveling waves can pass through each other without being altered or destroyed.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Waves obey the superposition principle which basically states:  When two or more traveling waves encounter each other while moving through a medium their wave functions are added together to form a new wave.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05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649842" y="582943"/>
            <a:ext cx="4753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Interference of waves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426779" y="2033752"/>
                <a:ext cx="9341069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Mathematically this essentially means if one wave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𝐴𝑠𝑖𝑛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encounters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then the created wave is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𝑁𝑒𝑤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𝑊𝑎𝑣𝑒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𝐴𝑠𝑖𝑛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𝑏𝑥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𝑠𝑖𝑛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779" y="2033752"/>
                <a:ext cx="9341069" cy="1815882"/>
              </a:xfrm>
              <a:prstGeom prst="rect">
                <a:avLst/>
              </a:prstGeom>
              <a:blipFill>
                <a:blip r:embed="rId2"/>
                <a:stretch>
                  <a:fillRect l="-1175" t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426779" y="4085897"/>
            <a:ext cx="9341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Another way to think about this is we just add the y points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(displacements)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together at the same x points (time).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6779" y="5276267"/>
            <a:ext cx="9341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 become incredibly important when we talk about sound!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73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649842" y="582943"/>
            <a:ext cx="4753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Interference of waves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6779" y="2033752"/>
            <a:ext cx="934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two types of interference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6778" y="2962512"/>
            <a:ext cx="93410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Constructive interference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/>
              </a:rPr>
              <a:t>Destructive interference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5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405477" y="582943"/>
            <a:ext cx="5785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Constructive Interference 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132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1" r="8325" b="62068"/>
          <a:stretch/>
        </p:blipFill>
        <p:spPr bwMode="auto">
          <a:xfrm>
            <a:off x="7698828" y="2717554"/>
            <a:ext cx="2667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32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81034" r="5975"/>
          <a:stretch/>
        </p:blipFill>
        <p:spPr bwMode="auto">
          <a:xfrm>
            <a:off x="7698828" y="4961486"/>
            <a:ext cx="274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55834" y="2554014"/>
            <a:ext cx="53050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When two waves are in phase they add together to enhance their amplitudes.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In phase means they have the same frequency and start at the same point.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4622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2955128" y="790575"/>
            <a:ext cx="628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Harmonic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A79800-A274-4BD1-B8FD-BFF301C49B06}"/>
                  </a:ext>
                </a:extLst>
              </p:cNvPr>
              <p:cNvSpPr txBox="1"/>
              <p:nvPr/>
            </p:nvSpPr>
            <p:spPr>
              <a:xfrm>
                <a:off x="2319335" y="1837402"/>
                <a:ext cx="7553325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periodic motion where the amplitude of the force acting on our object is proportional to the displacement of the object.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sz="32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Anything that obeys Hooke’s Law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200" b="1" dirty="0">
                    <a:solidFill>
                      <a:prstClr val="black"/>
                    </a:solidFill>
                    <a:latin typeface="Calibri" panose="020F0502020204030204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𝒌𝒙</m:t>
                    </m:r>
                  </m:oMath>
                </a14:m>
                <a:endParaRPr lang="en-US" sz="32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A79800-A274-4BD1-B8FD-BFF301C49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335" y="1837402"/>
                <a:ext cx="7553325" cy="4524315"/>
              </a:xfrm>
              <a:prstGeom prst="rect">
                <a:avLst/>
              </a:prstGeom>
              <a:blipFill>
                <a:blip r:embed="rId2"/>
                <a:stretch>
                  <a:fillRect l="-1855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161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405477" y="582943"/>
            <a:ext cx="5785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Constructive Interference 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4172" y="1726325"/>
            <a:ext cx="53050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two pulses travel in opposite directions 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strange phenomena occurs.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baseline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they meet each other their amplitudes add together.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baseline="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alibri" panose="020F0502020204030204"/>
              </a:rPr>
              <a:t>Afterwards they continue along their path unchanged.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22" y="2853559"/>
            <a:ext cx="4824185" cy="258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5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405477" y="582943"/>
            <a:ext cx="5785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Destructive Interference 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5020" y="1923393"/>
            <a:ext cx="53050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two waves are out of phase they add together to decrease the overall amplitude.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 of phase means they have the same frequency but start at a different point in the wave.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alibri" panose="020F0502020204030204"/>
              </a:rPr>
              <a:t>EX: sine(x) vs –sine(x)</a:t>
            </a: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6" descr="13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52542"/>
          <a:stretch/>
        </p:blipFill>
        <p:spPr bwMode="auto">
          <a:xfrm>
            <a:off x="7754007" y="2710354"/>
            <a:ext cx="3048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3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94915"/>
          <a:stretch/>
        </p:blipFill>
        <p:spPr bwMode="auto">
          <a:xfrm>
            <a:off x="7830207" y="5491655"/>
            <a:ext cx="2971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38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3405477" y="582943"/>
            <a:ext cx="5785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Destructive Interference 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579" y="2124404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4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020331" y="551412"/>
            <a:ext cx="4650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Reflections of Waves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109" y="1694808"/>
            <a:ext cx="2792210" cy="4493141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307082" y="1661986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b="1" dirty="0" smtClean="0"/>
              <a:t>Whenever a traveling wave reaches a boundary, some or all of the wave is reflected</a:t>
            </a:r>
          </a:p>
          <a:p>
            <a:endParaRPr lang="en-US" altLang="en-US" sz="2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b="1" dirty="0" smtClean="0"/>
              <a:t>When it is reflected from a fixed end, the wave is inverted</a:t>
            </a:r>
          </a:p>
          <a:p>
            <a:endParaRPr lang="en-US" altLang="en-US" sz="2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b="1" dirty="0" smtClean="0"/>
              <a:t>The shape remains the same</a:t>
            </a:r>
            <a:endParaRPr lang="en-US" alt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7032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020331" y="551412"/>
            <a:ext cx="4650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Reflections of Waves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828" y="4111570"/>
            <a:ext cx="2667000" cy="1885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828" y="2146313"/>
            <a:ext cx="2667000" cy="1899376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404241" y="2497575"/>
            <a:ext cx="4038600" cy="3390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b="1" dirty="0" smtClean="0"/>
              <a:t>When a traveling wave reaches a boundary, all or part of it is reflected</a:t>
            </a:r>
          </a:p>
          <a:p>
            <a:endParaRPr lang="en-US" alt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b="1" dirty="0" smtClean="0"/>
              <a:t>When reflected from a free end, the pulse is not inverted</a:t>
            </a:r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97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4020331" y="551412"/>
            <a:ext cx="4650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Reflections of Waves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14" y="2195349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1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9000">
              <a:schemeClr val="tx1"/>
            </a:gs>
            <a:gs pos="0">
              <a:schemeClr val="tx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6D368C-F160-4B3E-9B4E-72E044C519F8}"/>
              </a:ext>
            </a:extLst>
          </p:cNvPr>
          <p:cNvSpPr/>
          <p:nvPr/>
        </p:nvSpPr>
        <p:spPr>
          <a:xfrm>
            <a:off x="2128662" y="201407"/>
            <a:ext cx="7934673" cy="49859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Chapter </a:t>
            </a:r>
            <a:r>
              <a:rPr kumimoji="0" lang="en-US" sz="4400" b="0" i="0" u="none" strike="noStrike" kern="1200" cap="none" spc="0" normalizeH="0" baseline="0" noProof="0" dirty="0" smtClean="0">
                <a:ln w="0"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13: 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Vibrations and </a:t>
            </a:r>
            <a:r>
              <a:rPr kumimoji="0" lang="en-US" sz="4400" b="0" i="0" u="none" strike="noStrike" kern="1200" cap="none" spc="0" normalizeH="0" baseline="0" noProof="0" dirty="0" smtClean="0">
                <a:ln w="0"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Waves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ln w="0"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n w="0"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HW: pg 453 – 454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 w="0"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Problems: 41 – 48 and 61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ln w="0"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 w="0"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Homework is not graded but is highly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n w="0"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recommended</a:t>
            </a:r>
            <a:endParaRPr kumimoji="0" lang="en-US" sz="4000" b="0" i="0" u="none" strike="noStrike" kern="1200" cap="none" spc="0" normalizeH="0" baseline="0" noProof="0" dirty="0" smtClean="0">
              <a:ln w="0"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30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2955128" y="790575"/>
            <a:ext cx="628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Harmonic 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DE2334-F7B0-4299-9485-05BF3C31BDE6}"/>
              </a:ext>
            </a:extLst>
          </p:cNvPr>
          <p:cNvSpPr txBox="1"/>
          <p:nvPr/>
        </p:nvSpPr>
        <p:spPr>
          <a:xfrm>
            <a:off x="2319335" y="1837402"/>
            <a:ext cx="75533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Another way to think about this is that it is a repeating motion where the amplitude and frequency of our displacement does not change.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2955128" y="790575"/>
            <a:ext cx="628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Harmonic 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DE2334-F7B0-4299-9485-05BF3C31BDE6}"/>
              </a:ext>
            </a:extLst>
          </p:cNvPr>
          <p:cNvSpPr txBox="1"/>
          <p:nvPr/>
        </p:nvSpPr>
        <p:spPr>
          <a:xfrm>
            <a:off x="1926428" y="1904077"/>
            <a:ext cx="8339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of a spring in simple harmonic motion</a:t>
            </a:r>
          </a:p>
        </p:txBody>
      </p:sp>
      <p:pic>
        <p:nvPicPr>
          <p:cNvPr id="2050" name="Picture 2" descr="Image result for simple harmonic motion gif">
            <a:extLst>
              <a:ext uri="{FF2B5EF4-FFF2-40B4-BE49-F238E27FC236}">
                <a16:creationId xmlns:a16="http://schemas.microsoft.com/office/drawing/2014/main" id="{9DDEC15A-5F75-47BA-8188-1CE653F69F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09" y="2603152"/>
            <a:ext cx="5047989" cy="3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simple harmonic motion pendulum gif">
            <a:extLst>
              <a:ext uri="{FF2B5EF4-FFF2-40B4-BE49-F238E27FC236}">
                <a16:creationId xmlns:a16="http://schemas.microsoft.com/office/drawing/2014/main" id="{0B31DB72-6CE8-41E5-A8F9-E18B5665A2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603152"/>
            <a:ext cx="4956917" cy="37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2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2955128" y="790575"/>
            <a:ext cx="628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Harmonic 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DE2334-F7B0-4299-9485-05BF3C31BDE6}"/>
              </a:ext>
            </a:extLst>
          </p:cNvPr>
          <p:cNvSpPr txBox="1"/>
          <p:nvPr/>
        </p:nvSpPr>
        <p:spPr>
          <a:xfrm>
            <a:off x="1926428" y="1904077"/>
            <a:ext cx="8339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of a pendulum</a:t>
            </a:r>
          </a:p>
        </p:txBody>
      </p:sp>
      <p:pic>
        <p:nvPicPr>
          <p:cNvPr id="4098" name="Picture 2" descr="Image result for simple harmonic motion pendulum gif">
            <a:extLst>
              <a:ext uri="{FF2B5EF4-FFF2-40B4-BE49-F238E27FC236}">
                <a16:creationId xmlns:a16="http://schemas.microsoft.com/office/drawing/2014/main" id="{12CEA8C2-FE23-4E36-8999-38E5B5F3B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737305"/>
            <a:ext cx="5105400" cy="350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49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8000">
              <a:schemeClr val="bg1"/>
            </a:gs>
            <a:gs pos="0">
              <a:schemeClr val="bg1"/>
            </a:gs>
            <a:gs pos="100000">
              <a:srgbClr val="FF0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74F617-16D2-4B1B-B763-831517F5EC73}"/>
              </a:ext>
            </a:extLst>
          </p:cNvPr>
          <p:cNvSpPr txBox="1"/>
          <p:nvPr/>
        </p:nvSpPr>
        <p:spPr>
          <a:xfrm>
            <a:off x="2955128" y="790575"/>
            <a:ext cx="6281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Harmonic 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DE2334-F7B0-4299-9485-05BF3C31BDE6}"/>
              </a:ext>
            </a:extLst>
          </p:cNvPr>
          <p:cNvSpPr txBox="1"/>
          <p:nvPr/>
        </p:nvSpPr>
        <p:spPr>
          <a:xfrm>
            <a:off x="1888328" y="1825495"/>
            <a:ext cx="9122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unit circle from math.  (All Circles in general)</a:t>
            </a:r>
          </a:p>
        </p:txBody>
      </p:sp>
      <p:pic>
        <p:nvPicPr>
          <p:cNvPr id="7170" name="Picture 2" descr="Image result for simple harmonic motion pendulum gif">
            <a:extLst>
              <a:ext uri="{FF2B5EF4-FFF2-40B4-BE49-F238E27FC236}">
                <a16:creationId xmlns:a16="http://schemas.microsoft.com/office/drawing/2014/main" id="{36CF70EC-1147-4409-8E22-BE7A8D887A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990" y="2473608"/>
            <a:ext cx="3654729" cy="359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12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1315</Words>
  <Application>Microsoft Office PowerPoint</Application>
  <PresentationFormat>Widescreen</PresentationFormat>
  <Paragraphs>283</Paragraphs>
  <Slides>56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Kyser Seaney</dc:creator>
  <cp:lastModifiedBy>Kyser Seaney</cp:lastModifiedBy>
  <cp:revision>26</cp:revision>
  <dcterms:created xsi:type="dcterms:W3CDTF">2019-02-26T17:49:37Z</dcterms:created>
  <dcterms:modified xsi:type="dcterms:W3CDTF">2019-02-27T04:47:39Z</dcterms:modified>
</cp:coreProperties>
</file>