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4v" ContentType="video/mp4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10" r:id="rId47"/>
    <p:sldId id="309" r:id="rId48"/>
    <p:sldId id="307" r:id="rId49"/>
    <p:sldId id="311" r:id="rId50"/>
    <p:sldId id="329" r:id="rId51"/>
    <p:sldId id="312" r:id="rId52"/>
    <p:sldId id="313" r:id="rId53"/>
    <p:sldId id="315" r:id="rId54"/>
    <p:sldId id="316" r:id="rId55"/>
    <p:sldId id="317" r:id="rId56"/>
    <p:sldId id="318" r:id="rId57"/>
    <p:sldId id="323" r:id="rId58"/>
    <p:sldId id="319" r:id="rId59"/>
    <p:sldId id="320" r:id="rId60"/>
    <p:sldId id="321" r:id="rId61"/>
    <p:sldId id="322" r:id="rId62"/>
    <p:sldId id="324" r:id="rId63"/>
    <p:sldId id="325" r:id="rId64"/>
    <p:sldId id="326" r:id="rId65"/>
    <p:sldId id="327" r:id="rId66"/>
    <p:sldId id="328" r:id="rId67"/>
    <p:sldId id="330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4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14FB0-DD69-427C-99C8-237646227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1208AF-F6CF-4C3F-A00B-FED372D96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51201-3ADA-499D-B8ED-A6AC97C3A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12F79-8F19-4A51-99E8-4BB43428F5A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2342B-6B25-46F1-8744-D3C84D121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A58B2-A40C-4712-8F46-06B9C2601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FBB9-CE8F-4951-8D03-15ADD055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04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D9F5D-1DEE-4BEF-A7A0-DB0837B37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629467-3A8D-408F-9A99-577DDFA914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6AF4E-9957-4F3E-9B9F-0FA52007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12F79-8F19-4A51-99E8-4BB43428F5A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340C8-D510-4105-95BC-911BC9E2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BC55B-6678-45ED-9E7E-F73610662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FBB9-CE8F-4951-8D03-15ADD055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651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D57991-86D3-4182-BBB9-BE81A056A8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47EB2F-C094-4D3C-81BC-D332A99E8C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7E628-8BF8-411F-8E25-96D6AABF8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12F79-8F19-4A51-99E8-4BB43428F5A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5D100-D7F1-4269-8AFB-784688B49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74F84-8AB0-4FC0-AC0A-873A39215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FBB9-CE8F-4951-8D03-15ADD055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49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09E5A-05C3-43C9-9429-BE6C63D2A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6BF24-24B9-4DFC-B26E-3186BBB1A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E51FD-7791-430F-A3CB-D1B8F23E7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12F79-8F19-4A51-99E8-4BB43428F5A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60D3C-A024-4589-A775-27791226D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E9850-F6EC-4BF5-A5CD-8D39CE94B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FBB9-CE8F-4951-8D03-15ADD055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20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C7947-C338-4AF0-88D3-450CE1164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D4022-7936-4F13-8F66-FC032402F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23EF4-B8DC-4260-8236-1FEE4C55C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12F79-8F19-4A51-99E8-4BB43428F5A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3FCF9-B77E-4F5C-9608-93046DE86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586CA-8FAF-49AD-89A5-068175865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FBB9-CE8F-4951-8D03-15ADD055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06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A787E-E3AA-4FE8-9067-4BA14289D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C32A5-FC4A-40B9-A46B-C2FC33CD33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F09C5E-6B14-4F1F-A92C-465DB490D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F160-A4A4-4AA5-A0C3-1239AE93D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12F79-8F19-4A51-99E8-4BB43428F5A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93732-FB01-46FB-9DB0-2ED8D2F84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A795B7-5D0F-4902-99DC-9C3BCD724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FBB9-CE8F-4951-8D03-15ADD055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9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C593A-6D84-4D03-AB17-03749CDBA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655B4A-CB60-45C5-B653-CC1A9D528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13CF9-9E09-4A2E-B82F-73C3C559C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5E79F0-B676-42B7-A472-22332152A8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6EA726-7042-4A7A-B3F2-F333F41376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1F95A8-15F4-46F7-A2E8-4FEB74C6E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12F79-8F19-4A51-99E8-4BB43428F5A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B3E9C8-A74F-43AD-B3C2-B60438CE0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B089E4-C0C7-4B6F-917B-451C01541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FBB9-CE8F-4951-8D03-15ADD055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08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7A8AC-27FE-4FCF-8436-9AB7AEA96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71E938-7F0D-41E4-AD15-6CB9EA79C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12F79-8F19-4A51-99E8-4BB43428F5A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99CDD4-BE22-44F4-81A5-984751E98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149F4-B3AD-4557-886A-79E634242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FBB9-CE8F-4951-8D03-15ADD055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45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D27F19-B160-4B7A-9199-ADC23C500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12F79-8F19-4A51-99E8-4BB43428F5A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854C49-F76E-4729-8F4E-600FDBE1A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F799A-8D7E-447A-8F6A-E24239DB2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FBB9-CE8F-4951-8D03-15ADD055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15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7F40B-C749-48DE-82CF-35A87C3E1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C40F1-5E89-4F28-BBCE-FB87BE96F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2FB166-C7DE-4963-A673-263E16C9B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2A7A2-423A-4BB3-A592-1E8DAA4B8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12F79-8F19-4A51-99E8-4BB43428F5A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A521F1-E5F7-4ECE-85DD-DB15AECB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8D15B-8A63-4421-A61E-1C73BE7DF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FBB9-CE8F-4951-8D03-15ADD055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90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BD03E-3887-46BD-8EF5-92AE22D05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977371-3A6A-438C-9B4D-654FC602B0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421AA-B226-4421-B8AF-E2A9AA5453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521B66-2D31-45B5-B8BC-2F91A4636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12F79-8F19-4A51-99E8-4BB43428F5A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A098EA-054C-43BA-A0C7-7BD58C851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0924E7-EA5E-42F0-AF19-48977F090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FBB9-CE8F-4951-8D03-15ADD055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61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42A7B3-ED08-48C2-A648-82187290D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E605AC-C71B-4139-858C-01F8BF8CA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BE390-FB93-4DD2-BFA3-0990FFA24B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12F79-8F19-4A51-99E8-4BB43428F5AF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C8C40-EC36-4F37-983C-E4BB214A5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7057C-D078-44B0-8A1B-65FF25CF38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DFBB9-CE8F-4951-8D03-15ADD055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00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3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PALfz-6pnQ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9000">
              <a:schemeClr val="tx1"/>
            </a:gs>
            <a:gs pos="0">
              <a:schemeClr val="tx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26D368C-F160-4B3E-9B4E-72E044C519F8}"/>
              </a:ext>
            </a:extLst>
          </p:cNvPr>
          <p:cNvSpPr/>
          <p:nvPr/>
        </p:nvSpPr>
        <p:spPr>
          <a:xfrm>
            <a:off x="3879175" y="768965"/>
            <a:ext cx="4433650" cy="24314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 Physics</a:t>
            </a:r>
          </a:p>
          <a:p>
            <a:pPr algn="ctr"/>
            <a:endParaRPr lang="en-US" sz="5400" dirty="0">
              <a:ln w="0"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400" dirty="0">
                <a:ln w="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Chapter </a:t>
            </a:r>
            <a:r>
              <a:rPr lang="en-US" sz="4400" dirty="0" smtClean="0">
                <a:ln w="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14: Sound</a:t>
            </a:r>
            <a:endParaRPr lang="en-US" sz="4000" dirty="0">
              <a:ln w="0"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2" descr="Image result for Sound pressure wav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384" y="3271344"/>
            <a:ext cx="3585232" cy="263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37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41225" y="425136"/>
            <a:ext cx="571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Speed of Sound in Solids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651760" y="156568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speed depends on the solid’s </a:t>
            </a:r>
            <a:b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compressibility and inertial properties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 is the Young’s Modulus of the material</a:t>
            </a:r>
            <a:r>
              <a:rPr kumimoji="0" lang="en-US" altLang="en-US" sz="24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 how well the solid resists compression</a:t>
            </a:r>
            <a:endParaRPr kumimoji="0" lang="en-US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ρ is the density of the material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6" descr="Eqn1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550" y="2599509"/>
            <a:ext cx="167957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54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20858" y="402439"/>
            <a:ext cx="3246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 Intensity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/>
              <p:cNvSpPr txBox="1">
                <a:spLocks noChangeArrowheads="1"/>
              </p:cNvSpPr>
              <p:nvPr/>
            </p:nvSpPr>
            <p:spPr bwMode="auto">
              <a:xfrm>
                <a:off x="2704011" y="1208314"/>
                <a:ext cx="8229600" cy="4525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The sensation of loudness is </a:t>
                </a:r>
                <a:br>
                  <a:rPr kumimoji="0" lang="en-US" alt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kumimoji="0" lang="en-US" alt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logarithmic in the human ear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β is the intensity level or the decibel level of the sound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</a:t>
                </a:r>
                <a:r>
                  <a:rPr kumimoji="0" lang="en-US" altLang="en-US" sz="3200" b="0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</a:t>
                </a:r>
                <a:r>
                  <a:rPr kumimoji="0" lang="en-US" alt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is the threshold of hearing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en-US" altLang="en-US" dirty="0">
                  <a:solidFill>
                    <a:sysClr val="windowText" lastClr="000000"/>
                  </a:solidFill>
                  <a:latin typeface="Calibri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 is usually measured in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</m:num>
                      <m:den>
                        <m:sSup>
                          <m:sSupPr>
                            <m:ctrlPr>
                              <a:rPr kumimoji="0" lang="en-US" alt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p>
                            <m:r>
                              <a:rPr kumimoji="0" lang="en-US" alt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kumimoji="0" lang="en-US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4011" y="1208314"/>
                <a:ext cx="8229600" cy="4525963"/>
              </a:xfrm>
              <a:prstGeom prst="rect">
                <a:avLst/>
              </a:prstGeom>
              <a:blipFill>
                <a:blip r:embed="rId2"/>
                <a:stretch>
                  <a:fillRect l="-1704" t="-1750" b="-1951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6" descr="Eqn1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049" y="3257005"/>
            <a:ext cx="254952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34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82115" y="93117"/>
            <a:ext cx="3246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 Intensity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/>
              <p:cNvSpPr txBox="1">
                <a:spLocks noChangeArrowheads="1"/>
              </p:cNvSpPr>
              <p:nvPr/>
            </p:nvSpPr>
            <p:spPr bwMode="auto">
              <a:xfrm>
                <a:off x="2704011" y="855617"/>
                <a:ext cx="8229600" cy="4525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The sensation of loudness is </a:t>
                </a:r>
                <a:br>
                  <a:rPr kumimoji="0" lang="en-US" alt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kumimoji="0" lang="en-US" alt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logarithmic in the human ear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β is the intensity level or the decibel level of the sound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</a:t>
                </a:r>
                <a:r>
                  <a:rPr kumimoji="0" lang="en-US" altLang="en-US" sz="2800" b="0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</a:t>
                </a:r>
                <a:r>
                  <a:rPr kumimoji="0" lang="en-US" alt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is the threshold of hearing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 is usually measured in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</m:num>
                      <m:den>
                        <m:sSup>
                          <m:sSupPr>
                            <m:ctrlPr>
                              <a:rPr kumimoji="0" lang="en-US" alt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p>
                            <m:r>
                              <a:rPr kumimoji="0" lang="en-US" alt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kumimoji="0" lang="en-US" alt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but can also be measured as a Pascal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num>
                      <m:den>
                        <m:sSup>
                          <m:sSupPr>
                            <m:ctrlPr>
                              <a:rPr kumimoji="0" lang="en-US" alt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p>
                            <m:r>
                              <a:rPr kumimoji="0" lang="en-US" alt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kumimoji="0" lang="en-US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4011" y="855617"/>
                <a:ext cx="8229600" cy="4525963"/>
              </a:xfrm>
              <a:prstGeom prst="rect">
                <a:avLst/>
              </a:prstGeom>
              <a:blipFill>
                <a:blip r:embed="rId2"/>
                <a:stretch>
                  <a:fillRect l="-1333" t="-1211" r="-1185" b="-1817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6" descr="Eqn1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721" y="2534194"/>
            <a:ext cx="2176140" cy="116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30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06903" y="402439"/>
            <a:ext cx="5324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Intensity vs Intensity Level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704011" y="120831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354119" y="1704704"/>
            <a:ext cx="8229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Intensity is a physical quantity with units.  </a:t>
            </a:r>
            <a:endParaRPr lang="en-US" altLang="en-US" dirty="0">
              <a:solidFill>
                <a:sysClr val="windowText" lastClr="000000"/>
              </a:solidFill>
              <a:latin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Intensity level is a unit-less convenient </a:t>
            </a:r>
            <a:b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mathematical transformation of intensity to a logarithmic scale</a:t>
            </a:r>
          </a:p>
        </p:txBody>
      </p:sp>
    </p:spTree>
    <p:extLst>
      <p:ext uri="{BB962C8B-B14F-4D97-AF65-F5344CB8AC3E}">
        <p14:creationId xmlns:p14="http://schemas.microsoft.com/office/powerpoint/2010/main" val="294806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9236" y="245685"/>
            <a:ext cx="3194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Intensity</a:t>
            </a:r>
            <a:r>
              <a:rPr kumimoji="0" lang="en-US" sz="3600" b="1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Levels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54366" y="1587137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Threshold of hearing is 0 dB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Threshold of pain is 120 dB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Jet airplanes are about 150 dB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Table 14.2 (page 476) lists intensity levels of various sounds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Multiplying a given intensity by 10 adds 10 dB to the intensity level</a:t>
            </a:r>
          </a:p>
        </p:txBody>
      </p:sp>
    </p:spTree>
    <p:extLst>
      <p:ext uri="{BB962C8B-B14F-4D97-AF65-F5344CB8AC3E}">
        <p14:creationId xmlns:p14="http://schemas.microsoft.com/office/powerpoint/2010/main" val="363544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9236" y="245685"/>
            <a:ext cx="3913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Spherical Waves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005148"/>
            <a:ext cx="51625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spherical wave propagates radially outward from the oscillating sphere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energy propagates equally in all directions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7" descr="14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886" y="1767840"/>
            <a:ext cx="37909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36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9236" y="245685"/>
            <a:ext cx="3913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Spherical Waves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18902" y="1587137"/>
            <a:ext cx="517263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1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Wave fronts</a:t>
            </a: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are the concentric arcs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distance between successive wave fronts is the wavelength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1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Rays</a:t>
            </a: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are the radial lines pointing out from the source and perpendicular to the wave fronts</a:t>
            </a:r>
            <a:endParaRPr kumimoji="0" lang="en-US" altLang="en-US" sz="3200" b="0" i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6" descr="14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076" y="1587137"/>
            <a:ext cx="303847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55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9236" y="245685"/>
            <a:ext cx="3913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Spherical Waves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410" name="Picture 2" descr="Image result for Spherical waves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668" y="2025694"/>
            <a:ext cx="7180217" cy="360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31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95179" y="206496"/>
            <a:ext cx="3090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Planar Waves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84217" y="1587137"/>
            <a:ext cx="4876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Far away from the source, the wave fronts are nearly parallel planes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rays are nearly parallel lines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small segment of the wave front is approximately a plane wave</a:t>
            </a:r>
            <a:endParaRPr kumimoji="0" lang="en-US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6" descr="14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746" y="1957818"/>
            <a:ext cx="37465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61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95179" y="206496"/>
            <a:ext cx="3090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Planar Waves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103546" y="1587136"/>
            <a:ext cx="51367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Any small portion of a spherical wave that is far from the source can be considered a plane wave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shows a plane wave moving in the positive x direction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wave fronts are parallel to the plane containing the y- and z-axes</a:t>
            </a:r>
          </a:p>
        </p:txBody>
      </p:sp>
      <p:pic>
        <p:nvPicPr>
          <p:cNvPr id="7" name="Picture 6" descr="140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5"/>
          <a:stretch/>
        </p:blipFill>
        <p:spPr bwMode="auto">
          <a:xfrm>
            <a:off x="7785463" y="1945117"/>
            <a:ext cx="336073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6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15939" y="634143"/>
            <a:ext cx="3391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What is Sound?</a:t>
            </a:r>
            <a:endParaRPr lang="en-US" sz="36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811580" y="1528354"/>
            <a:ext cx="90003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Sound waves are longitudinal pressure waves.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Their source comes from a vibrating object that pushes molecules.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The molecules run into each other and transfer their energy but they themselves do not move in position.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Sound waves must have a medium to propagate through.</a:t>
            </a:r>
          </a:p>
        </p:txBody>
      </p:sp>
    </p:spTree>
    <p:extLst>
      <p:ext uri="{BB962C8B-B14F-4D97-AF65-F5344CB8AC3E}">
        <p14:creationId xmlns:p14="http://schemas.microsoft.com/office/powerpoint/2010/main" val="353819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95179" y="206496"/>
            <a:ext cx="3090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Planar Waves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458" name="Picture 2" descr="Image result for Planar waves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31" y="1755546"/>
            <a:ext cx="5707380" cy="396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47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55545" y="271810"/>
            <a:ext cx="3887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Doppler Effect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2774" y="1440180"/>
            <a:ext cx="985266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 phenomena that describes the observed effect of a wave when the observer and or source of the waves are moving.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This effect applies to all waves.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When the observer and or the source are moving towards each other the observed frequency of the wave is higher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When the observer and or the source are moving away from each other the observed frequency of the wave is lower. 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1541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55545" y="271810"/>
            <a:ext cx="3887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Doppler Effect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07545" y="1456974"/>
            <a:ext cx="6096000" cy="47212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An observer is moving toward a stationary source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Due to his movement,</a:t>
            </a:r>
            <a:b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observer detects</a:t>
            </a:r>
            <a:b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an additional number</a:t>
            </a:r>
            <a:b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of wave fronts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frequency heard </a:t>
            </a:r>
            <a:b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 increased; the loudness does not change.</a:t>
            </a:r>
          </a:p>
        </p:txBody>
      </p:sp>
      <p:pic>
        <p:nvPicPr>
          <p:cNvPr id="5" name="Picture 6" descr="14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74570"/>
            <a:ext cx="437832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88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55545" y="271810"/>
            <a:ext cx="3887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Doppler Effect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 descr="14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010" y="2428557"/>
            <a:ext cx="4556125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60120" y="1554637"/>
            <a:ext cx="4876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observer is moving away from a stationary source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observer detects fewer wave fronts</a:t>
            </a:r>
            <a:b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 second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frequency appears lower; the loudness</a:t>
            </a:r>
            <a:b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does not change.</a:t>
            </a:r>
            <a:endParaRPr kumimoji="0" lang="en-US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81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55545" y="271810"/>
            <a:ext cx="3887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Doppler Effect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860704" y="1588927"/>
            <a:ext cx="4876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dirty="0"/>
              <a:t>The Doppler Effect does not </a:t>
            </a:r>
            <a:br>
              <a:rPr lang="en-US" altLang="en-US" dirty="0"/>
            </a:br>
            <a:r>
              <a:rPr lang="en-US" altLang="en-US" dirty="0"/>
              <a:t>depend on distance.</a:t>
            </a:r>
          </a:p>
          <a:p>
            <a:pPr lvl="1" eaLnBrk="1" hangingPunct="1"/>
            <a:r>
              <a:rPr lang="en-US" altLang="en-US" dirty="0"/>
              <a:t>As you get closer, the intensity will increase</a:t>
            </a:r>
          </a:p>
          <a:p>
            <a:pPr lvl="1" eaLnBrk="1" hangingPunct="1"/>
            <a:r>
              <a:rPr lang="en-US" altLang="en-US" dirty="0"/>
              <a:t>The real frequency will not change</a:t>
            </a:r>
          </a:p>
          <a:p>
            <a:pPr lvl="1" eaLnBrk="1" hangingPunct="1"/>
            <a:r>
              <a:rPr lang="en-US" altLang="en-US" dirty="0"/>
              <a:t>The apparent frequency will change</a:t>
            </a:r>
          </a:p>
        </p:txBody>
      </p:sp>
    </p:spTree>
    <p:extLst>
      <p:ext uri="{BB962C8B-B14F-4D97-AF65-F5344CB8AC3E}">
        <p14:creationId xmlns:p14="http://schemas.microsoft.com/office/powerpoint/2010/main" val="1082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0506" y="317530"/>
            <a:ext cx="6137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Doppler Effect Examples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Image result for doppler effect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754" y="1863725"/>
            <a:ext cx="6736715" cy="377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51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0506" y="317530"/>
            <a:ext cx="6137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Doppler Effect Examples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Image result for doppler effect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515" y="1817370"/>
            <a:ext cx="8071104" cy="378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41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0506" y="317530"/>
            <a:ext cx="6137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Doppler Effect Examples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Related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06" y="2446019"/>
            <a:ext cx="5205095" cy="309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9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0506" y="317530"/>
            <a:ext cx="6137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Doppler Effect Examples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Image result for doppler effect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2015172"/>
            <a:ext cx="5397295" cy="351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73556" y="500410"/>
            <a:ext cx="2735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Shock Waves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614060" y="1657507"/>
            <a:ext cx="7054946" cy="390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dirty="0" smtClean="0"/>
              <a:t>What happens when the source of our waves is faster than the waves themselves?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 smtClean="0"/>
              <a:t>Sonic Boom! Or a shock wave.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2417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0380" y="647205"/>
            <a:ext cx="5115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dirty="0" smtClean="0">
                <a:solidFill>
                  <a:prstClr val="black"/>
                </a:solidFill>
                <a:latin typeface="Calibri" panose="020F0502020204030204"/>
              </a:rPr>
              <a:t>Visual Example of Sound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Image result for Sound pressure wav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803" y="2534194"/>
            <a:ext cx="857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87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73556" y="500410"/>
            <a:ext cx="2735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Shock Waves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Image result for doppler effect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033" y="2222182"/>
            <a:ext cx="571500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79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73556" y="500410"/>
            <a:ext cx="2735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Shock Waves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417133" y="1771650"/>
            <a:ext cx="4724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shock wave results when the source velocity exceeds the speed of the wave itself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circles represent the wave fronts emitted by the source</a:t>
            </a:r>
          </a:p>
        </p:txBody>
      </p:sp>
      <p:pic>
        <p:nvPicPr>
          <p:cNvPr id="5" name="Picture 6" descr="14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510" y="1619250"/>
            <a:ext cx="3640440" cy="420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11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73556" y="500410"/>
            <a:ext cx="2735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Shock Waves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600200" y="1634490"/>
            <a:ext cx="8001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Tangent lines are drawn from</a:t>
            </a:r>
            <a:b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altLang="en-US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the wave front centered</a:t>
            </a:r>
            <a:b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S</a:t>
            </a:r>
            <a:r>
              <a:rPr kumimoji="0" lang="en-US" altLang="en-US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endParaRPr kumimoji="0" lang="en-US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angle between one of these tangent lines and the direction of travel is given by sin θ = v / v</a:t>
            </a:r>
            <a:r>
              <a:rPr kumimoji="0" lang="en-US" altLang="en-US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endParaRPr kumimoji="0" lang="en-US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ratio v</a:t>
            </a:r>
            <a:r>
              <a:rPr kumimoji="0" lang="en-US" altLang="en-US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/v is called the </a:t>
            </a:r>
            <a:r>
              <a:rPr kumimoji="0" lang="en-US" alt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Mach Number</a:t>
            </a:r>
            <a:endParaRPr kumimoji="0" lang="en-US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conical wave front is the </a:t>
            </a:r>
            <a:r>
              <a:rPr kumimoji="0" lang="en-US" alt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shock wave</a:t>
            </a:r>
          </a:p>
        </p:txBody>
      </p:sp>
    </p:spTree>
    <p:extLst>
      <p:ext uri="{BB962C8B-B14F-4D97-AF65-F5344CB8AC3E}">
        <p14:creationId xmlns:p14="http://schemas.microsoft.com/office/powerpoint/2010/main" val="136666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73556" y="500410"/>
            <a:ext cx="2735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Shock Waves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82980" y="1535430"/>
            <a:ext cx="533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Shock waves carry energy concentrated on the surface of the cone, with correspondingly great pressure variations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jet produces a shock </a:t>
            </a:r>
            <a:b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wave seen as a fog of </a:t>
            </a:r>
            <a:b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 vapor</a:t>
            </a:r>
            <a:endParaRPr kumimoji="0" lang="en-US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249" t="6544" r="21882" b="6204"/>
          <a:stretch/>
        </p:blipFill>
        <p:spPr>
          <a:xfrm>
            <a:off x="6820909" y="2034539"/>
            <a:ext cx="4337685" cy="377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8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73556" y="500410"/>
            <a:ext cx="2735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Shock Waves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2.Physics.U11.Breaking.Sound.Barri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7558" y="1444125"/>
            <a:ext cx="5991182" cy="444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5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53466" y="443260"/>
            <a:ext cx="4393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Interference of Waves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30518" y="1691640"/>
            <a:ext cx="8839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Sound waves interfere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Constructive interference occurs </a:t>
            </a:r>
            <a:b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when the path difference between two waves’ motion is zero or some integer multiple of wavelengths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Path difference =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nλ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(n = 0, 1, 2, … 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Destructive interference occurs when the path difference between two waves’ motion is an odd half wavelength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Path difference = (n + ½)λ (n = 0, 1, 2, … )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04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53466" y="443260"/>
            <a:ext cx="4393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Interference of Waves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30518" y="1691640"/>
            <a:ext cx="8839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Sound waves interfere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Constructive interference occurs </a:t>
            </a:r>
            <a:b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when the path difference between two waves’ motion is zero or some integer multiple of wavelengths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Path difference =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nλ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(n = 0, 1, 2, … 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Destructive interference occurs when the path difference between two waves’ motion is an odd half wavelength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Path difference = (n + ½)λ (n = 0, 1, 2, … )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93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30518" y="351820"/>
            <a:ext cx="9085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Standing</a:t>
            </a:r>
            <a:r>
              <a:rPr kumimoji="0" lang="en-US" sz="3600" b="1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Waves: The only thing that matters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30518" y="1188720"/>
            <a:ext cx="8839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 dirty="0" smtClean="0">
                <a:solidFill>
                  <a:sysClr val="windowText" lastClr="000000"/>
                </a:solidFill>
                <a:latin typeface="Calibri"/>
              </a:rPr>
              <a:t>Whenever a wave is confined to a boundary a standing wave is formed.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 noProof="0" dirty="0" smtClean="0">
                <a:solidFill>
                  <a:sysClr val="windowText" lastClr="000000"/>
                </a:solidFill>
                <a:latin typeface="Calibri"/>
              </a:rPr>
              <a:t>This can be a physical boundary such as a guitar string bound by it’s length or a drum membrane bound by it’s circumference.</a:t>
            </a:r>
            <a:endParaRPr lang="en-US" altLang="en-US" sz="2800" dirty="0">
              <a:solidFill>
                <a:sysClr val="windowText" lastClr="000000"/>
              </a:solidFill>
              <a:latin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 noProof="0" dirty="0" smtClean="0">
                <a:solidFill>
                  <a:sysClr val="windowText" lastClr="000000"/>
                </a:solidFill>
                <a:latin typeface="Calibri"/>
              </a:rPr>
              <a:t>This can also be a boundary in space when a reflected wave travels back on itself or when two identical waves travel in the opposite direction from each other and combine by the superposition principle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 dirty="0" smtClean="0">
                <a:solidFill>
                  <a:sysClr val="windowText" lastClr="000000"/>
                </a:solidFill>
                <a:latin typeface="Calibri"/>
              </a:rPr>
              <a:t>When this happens the wave appears to be motionless, hence the name standing wave.</a:t>
            </a:r>
            <a:endParaRPr lang="en-US" altLang="en-US" sz="2800" noProof="0" dirty="0" smtClean="0">
              <a:solidFill>
                <a:sysClr val="windowText" lastClr="000000"/>
              </a:solidFill>
              <a:latin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400" b="0" i="0" u="none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16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16518" y="294670"/>
            <a:ext cx="3198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Standing Waves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446020" y="1508760"/>
            <a:ext cx="8686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kumimoji="0" lang="en-US" alt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node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occurs where the two</a:t>
            </a:r>
            <a:b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traveling waves have the same </a:t>
            </a:r>
            <a:b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magnitude of displacement, but the displacements are in opposite directions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 displacement is zero at that point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distance between two nodes is ½λ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</a:t>
            </a:r>
            <a:r>
              <a:rPr kumimoji="0" lang="en-US" alt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antinode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occurs where the standing wave vibrates at maximum amplitude</a:t>
            </a:r>
          </a:p>
        </p:txBody>
      </p:sp>
    </p:spTree>
    <p:extLst>
      <p:ext uri="{BB962C8B-B14F-4D97-AF65-F5344CB8AC3E}">
        <p14:creationId xmlns:p14="http://schemas.microsoft.com/office/powerpoint/2010/main" val="300621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16518" y="294670"/>
            <a:ext cx="3198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Standing Waves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 descr="Image result for standing waves and no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431" y="2050414"/>
            <a:ext cx="5570855" cy="361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56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41226" y="425137"/>
            <a:ext cx="571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dirty="0" smtClean="0">
                <a:solidFill>
                  <a:prstClr val="black"/>
                </a:solidFill>
                <a:latin typeface="Calibri" panose="020F0502020204030204"/>
              </a:rPr>
              <a:t>Another</a:t>
            </a: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Example of Sound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Image result for tuning fork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442" y="3858668"/>
            <a:ext cx="5514195" cy="256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7384" y="1187795"/>
            <a:ext cx="90003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A tuning fork is able to produce a sound by vibrating at a specific frequency.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Each time it vibrates it pushes the air molecules next to it and generates a pressure wave.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72394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16518" y="294670"/>
            <a:ext cx="3198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Standing Waves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645920" y="1463041"/>
            <a:ext cx="8686800" cy="139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Standing waves have defined wavelengths based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 the length of their boundary</a:t>
            </a:r>
            <a:endParaRPr kumimoji="0" lang="en-US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3114675" y="3177540"/>
                <a:ext cx="574929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200" i="1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4675" y="3177540"/>
                <a:ext cx="5749290" cy="101752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2992754" y="4515102"/>
                <a:ext cx="7031355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Where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200" i="1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3200" dirty="0" smtClean="0"/>
                  <a:t> = wavelength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 smtClean="0"/>
                  <a:t>L = length of boundary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 smtClean="0"/>
                  <a:t>n = an increasing integer starting at 1</a:t>
                </a:r>
                <a:endParaRPr lang="en-US" sz="32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2754" y="4515102"/>
                <a:ext cx="7031355" cy="2062103"/>
              </a:xfrm>
              <a:prstGeom prst="rect">
                <a:avLst/>
              </a:prstGeom>
              <a:blipFill>
                <a:blip r:embed="rId3"/>
                <a:stretch>
                  <a:fillRect l="-2255" t="-3846" b="-8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039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16518" y="294670"/>
            <a:ext cx="3198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Standing Waves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645920" y="1463040"/>
            <a:ext cx="8686800" cy="493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ysClr val="windowText" lastClr="000000"/>
                </a:solidFill>
                <a:latin typeface="Calibri"/>
              </a:rPr>
              <a:t>Let’s talk about a guitar string.</a:t>
            </a:r>
          </a:p>
          <a:p>
            <a:pPr eaLnBrk="1" hangingPunct="1"/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eaLnBrk="1" hangingPunct="1"/>
            <a:r>
              <a:rPr lang="en-US" altLang="en-US" dirty="0" smtClean="0">
                <a:solidFill>
                  <a:sysClr val="windowText" lastClr="000000"/>
                </a:solidFill>
                <a:latin typeface="Calibri"/>
              </a:rPr>
              <a:t>When you pluck a guitar string you hear a beautiful tone.</a:t>
            </a:r>
          </a:p>
          <a:p>
            <a:pPr eaLnBrk="1" hangingPunct="1"/>
            <a:endParaRPr lang="en-US" altLang="en-US" dirty="0">
              <a:solidFill>
                <a:sysClr val="windowText" lastClr="000000"/>
              </a:solidFill>
              <a:latin typeface="Calibri"/>
            </a:endParaRPr>
          </a:p>
          <a:p>
            <a:pPr eaLnBrk="1" hangingPunct="1"/>
            <a:r>
              <a:rPr lang="en-US" altLang="en-US" dirty="0" smtClean="0">
                <a:solidFill>
                  <a:sysClr val="windowText" lastClr="000000"/>
                </a:solidFill>
                <a:latin typeface="Calibri"/>
              </a:rPr>
              <a:t>This tone is actually just a superposition of the standing waves that the guitar string can actually make.</a:t>
            </a:r>
          </a:p>
        </p:txBody>
      </p:sp>
    </p:spTree>
    <p:extLst>
      <p:ext uri="{BB962C8B-B14F-4D97-AF65-F5344CB8AC3E}">
        <p14:creationId xmlns:p14="http://schemas.microsoft.com/office/powerpoint/2010/main" val="108744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16518" y="294670"/>
            <a:ext cx="3198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Standing Waves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645920" y="1463040"/>
            <a:ext cx="8686800" cy="493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talk about a guitar string.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When you pluck a guitar string you hear a beautiful tone.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tone is actually just a superposition of the standing waves that the guitar string can actually make.</a:t>
            </a:r>
          </a:p>
        </p:txBody>
      </p:sp>
    </p:spTree>
    <p:extLst>
      <p:ext uri="{BB962C8B-B14F-4D97-AF65-F5344CB8AC3E}">
        <p14:creationId xmlns:p14="http://schemas.microsoft.com/office/powerpoint/2010/main" val="113986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16518" y="294670"/>
            <a:ext cx="3198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Standing Waves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458" name="Picture 2" descr="Image result for guitar string and standing wa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699" y="1242379"/>
            <a:ext cx="5452111" cy="494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76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16518" y="294670"/>
            <a:ext cx="3198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Standing Waves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697480" y="3063240"/>
            <a:ext cx="8229600" cy="37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ƒ</a:t>
            </a:r>
            <a:r>
              <a:rPr kumimoji="0" lang="en-US" altLang="en-US" sz="2800" b="0" i="0" u="none" strike="noStrike" kern="120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ƒ</a:t>
            </a:r>
            <a:r>
              <a:rPr kumimoji="0" lang="en-US" altLang="en-US" sz="2800" b="0" i="0" u="none" strike="noStrike" kern="120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ƒ</a:t>
            </a:r>
            <a:r>
              <a:rPr kumimoji="0" lang="en-US" altLang="en-US" sz="2800" b="0" i="0" u="none" strike="noStrike" kern="120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form a harmonic series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ƒ</a:t>
            </a:r>
            <a:r>
              <a:rPr kumimoji="0" lang="en-US" alt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the fundamental and also</a:t>
            </a:r>
            <a:b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first harmonic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ƒ</a:t>
            </a:r>
            <a:r>
              <a:rPr kumimoji="0" lang="en-US" alt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the second harmonic or the first overtone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Waves in the string that are not in the harmonic series are quickly damped out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effect, when the string is disturbed, it “selects” the standing wave frequencies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endParaRPr kumimoji="0" lang="en-US" altLang="en-US" sz="2400" b="0" i="0" u="none" strike="noStrike" kern="1200" cap="none" spc="0" normalizeH="0" baseline="-2500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530" name="Picture 2" descr="Image result for guitar string and standing wa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890" y="874839"/>
            <a:ext cx="3871968" cy="225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94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16518" y="294670"/>
            <a:ext cx="3198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Standing Waves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4510" y="1405890"/>
            <a:ext cx="842391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These harmonic frequencies are said to the be the natural frequencies of the object in question.  However, these natural frequencies behave differently.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Some harmonics will have different intensities than other harmonics and the time in which these harmonics decay also varies.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3086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16518" y="294670"/>
            <a:ext cx="3198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Standing Waves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35449" y="1325880"/>
            <a:ext cx="6560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natural frequencies for a drum head.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528"/>
          <a:stretch/>
        </p:blipFill>
        <p:spPr>
          <a:xfrm>
            <a:off x="3065319" y="2233979"/>
            <a:ext cx="5549950" cy="36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2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99348" y="351820"/>
            <a:ext cx="4570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Analyzing Real </a:t>
            </a:r>
            <a:r>
              <a:rPr lang="en-US" sz="3600" b="1" u="sng" dirty="0">
                <a:solidFill>
                  <a:prstClr val="black"/>
                </a:solidFill>
                <a:latin typeface="Calibri" panose="020F0502020204030204"/>
              </a:rPr>
              <a:t>W</a:t>
            </a:r>
            <a:r>
              <a:rPr kumimoji="0" lang="en-US" sz="36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05940" y="1211580"/>
            <a:ext cx="84239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we record the sound of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let’s say a drum head when it is </a:t>
            </a:r>
            <a:r>
              <a:rPr lang="en-US" sz="2800" dirty="0" smtClean="0">
                <a:solidFill>
                  <a:prstClr val="black"/>
                </a:solidFill>
                <a:latin typeface="Calibri" panose="020F0502020204030204"/>
              </a:rPr>
              <a:t>hit we can analyze the sound and break it up into it’s natural harmonics that make the wave using a Fourier Transform to transfer the recorded sound out of the time domain into the frequency domain.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8600"/>
          <a:stretch/>
        </p:blipFill>
        <p:spPr>
          <a:xfrm>
            <a:off x="3257549" y="3671778"/>
            <a:ext cx="5212081" cy="281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8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61785" y="397540"/>
            <a:ext cx="4375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Analyzing Real Waves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626" name="Picture 2" descr="Image result for simple fourier transform of s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845" y="1969770"/>
            <a:ext cx="9553853" cy="319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65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21996" y="329912"/>
            <a:ext cx="4424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Analyzing Real Waves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674" name="Picture 2" descr="Image result for simple fourier transform of s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245" y="2613342"/>
            <a:ext cx="5445125" cy="386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54580" y="1371600"/>
            <a:ext cx="8423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most sound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Fourier Transforms look like.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58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41225" y="425136"/>
            <a:ext cx="571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Categories</a:t>
            </a:r>
            <a:r>
              <a:rPr kumimoji="0" lang="en-US" sz="3600" b="1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Sound Waves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7383" y="1226983"/>
            <a:ext cx="900030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Audible Waves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lang="en-US" sz="2800" b="1" dirty="0" smtClean="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en-US" sz="2800" dirty="0" smtClean="0">
                <a:solidFill>
                  <a:prstClr val="black"/>
                </a:solidFill>
                <a:latin typeface="Calibri" panose="020F0502020204030204"/>
              </a:rPr>
              <a:t>Lay within the normal range of hearing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-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Normally between 20 Hz to 20,000 Hz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Infrasonic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Waves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baseline="0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lang="en-US" sz="2800" baseline="0" dirty="0" smtClean="0">
                <a:solidFill>
                  <a:prstClr val="black"/>
                </a:solidFill>
                <a:latin typeface="Calibri" panose="020F0502020204030204"/>
              </a:rPr>
              <a:t>- Frequencies below the audible range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- Earthquakes are a great example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aseline="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Ultrasonic Waves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baseline="0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lang="en-US" sz="2800" baseline="0" dirty="0" smtClean="0">
                <a:solidFill>
                  <a:prstClr val="black"/>
                </a:solidFill>
                <a:latin typeface="Calibri" panose="020F0502020204030204"/>
              </a:rPr>
              <a:t>-Frequencies above the audible range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-Example: Dog Whistles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5299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21996" y="329912"/>
            <a:ext cx="4424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Analyzing Real Waves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5328" y="1180341"/>
            <a:ext cx="77381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Sound is not the only wave that abides by the superposition principle though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White light is an example of a superposition of all the wavelengths of visible light.</a:t>
            </a:r>
            <a:endParaRPr lang="en-US" sz="2800" dirty="0"/>
          </a:p>
        </p:txBody>
      </p:sp>
      <p:pic>
        <p:nvPicPr>
          <p:cNvPr id="29698" name="Picture 2" descr="Image result for light pris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186" y="3959225"/>
            <a:ext cx="3476084" cy="261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20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21324" y="363250"/>
            <a:ext cx="4730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Analyzing Real Waves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85340" y="1154099"/>
            <a:ext cx="84239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also lends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 the ability to identify atoms based off of their emission spectrum because the frequency of the waves relates to the energy levels of their atomic orbitals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33353" r="1388" b="48436"/>
          <a:stretch/>
        </p:blipFill>
        <p:spPr>
          <a:xfrm flipV="1">
            <a:off x="3721324" y="5164153"/>
            <a:ext cx="4902319" cy="12548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3" t="31944" r="2083" b="52315"/>
          <a:stretch/>
        </p:blipFill>
        <p:spPr>
          <a:xfrm flipV="1">
            <a:off x="3721324" y="3859457"/>
            <a:ext cx="4902319" cy="116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8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21324" y="363250"/>
            <a:ext cx="4730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Analyzing Real Waves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2640" y="1640698"/>
            <a:ext cx="84239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Once we understand the natural frequencies of an object though we can play those same frequencies back at the object to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excite it.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 smtClean="0">
                <a:solidFill>
                  <a:prstClr val="black"/>
                </a:solidFill>
                <a:latin typeface="Calibri" panose="020F0502020204030204"/>
              </a:rPr>
              <a:t>This leads us to the idea of </a:t>
            </a:r>
            <a:r>
              <a:rPr lang="en-US" sz="2800" b="1" dirty="0" smtClean="0">
                <a:solidFill>
                  <a:prstClr val="black"/>
                </a:solidFill>
                <a:latin typeface="Calibri" panose="020F0502020204030204"/>
              </a:rPr>
              <a:t>resonance.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0926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89724" y="299750"/>
            <a:ext cx="2323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Resonance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08500" y="1893235"/>
            <a:ext cx="6172200" cy="433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Pendulum A is </a:t>
            </a:r>
            <a:b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set in motion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others begin to vibrate due to the  vibrations in the flexible beam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Pendulum C oscillates at the greatest amplitude since its length, and therefore its natural frequency, matches that of A</a:t>
            </a:r>
            <a:endParaRPr kumimoji="0" lang="en-US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6" descr="14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1246982"/>
            <a:ext cx="25368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80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77024" y="185450"/>
            <a:ext cx="2323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Resonance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298700" y="831781"/>
            <a:ext cx="8229600" cy="458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Child being pushed on a swing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Shattering a wine glass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Upper deck of the Nimitz Freeway collapse due to the Loma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Prieta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earthquake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Tacoma Narrows Bridge collapse due to oscillations caused by the wind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dirty="0" smtClean="0">
                <a:solidFill>
                  <a:sysClr val="windowText" lastClr="000000"/>
                </a:solidFill>
                <a:latin typeface="Calibri"/>
              </a:rPr>
              <a:t>Exciting a drum head by playing it’s natural frequencies at it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 many more examples</a:t>
            </a:r>
          </a:p>
        </p:txBody>
      </p:sp>
    </p:spTree>
    <p:extLst>
      <p:ext uri="{BB962C8B-B14F-4D97-AF65-F5344CB8AC3E}">
        <p14:creationId xmlns:p14="http://schemas.microsoft.com/office/powerpoint/2010/main" val="404921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77024" y="185450"/>
            <a:ext cx="2323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Resonance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2.Physics.U11.Tacoma.Narrows.Brid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19562" y="1281207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6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77024" y="185450"/>
            <a:ext cx="2323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Resonance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StandingWavesEducationalVideo - Cop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099" y="831781"/>
            <a:ext cx="9737725" cy="547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2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77024" y="185450"/>
            <a:ext cx="2323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Resonance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92587" y="2947154"/>
            <a:ext cx="48354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www.youtube.com/watch?v=cPALfz-6pnQ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37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02804" y="231170"/>
            <a:ext cx="1375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Beats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35616" y="1428750"/>
            <a:ext cx="882575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Beats are alternations in </a:t>
            </a:r>
            <a:b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loudness, due to interference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Waves have slightly different frequencies and the time between constructive and destructive interference alternates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beat frequency equals the difference in frequency between the two sources: </a:t>
            </a:r>
          </a:p>
        </p:txBody>
      </p:sp>
      <p:pic>
        <p:nvPicPr>
          <p:cNvPr id="6" name="Picture 6" descr="Eqn1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523" y="5318760"/>
            <a:ext cx="254793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41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02804" y="231170"/>
            <a:ext cx="1375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Beats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5" descr="14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522" y="1494184"/>
            <a:ext cx="790575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5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41225" y="425136"/>
            <a:ext cx="571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Applications of Sound Waves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7383" y="1226983"/>
            <a:ext cx="900030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prstClr val="black"/>
                </a:solidFill>
              </a:rPr>
              <a:t>Can be used to produce images </a:t>
            </a:r>
            <a:br>
              <a:rPr lang="en-US" altLang="en-US" sz="3200" dirty="0">
                <a:solidFill>
                  <a:prstClr val="black"/>
                </a:solidFill>
              </a:rPr>
            </a:br>
            <a:r>
              <a:rPr lang="en-US" altLang="en-US" sz="3200" dirty="0">
                <a:solidFill>
                  <a:prstClr val="black"/>
                </a:solidFill>
              </a:rPr>
              <a:t>of small objects</a:t>
            </a: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prstClr val="black"/>
                </a:solidFill>
              </a:rPr>
              <a:t>Widely used as a diagnostic and </a:t>
            </a:r>
            <a:br>
              <a:rPr lang="en-US" altLang="en-US" sz="3200" dirty="0">
                <a:solidFill>
                  <a:prstClr val="black"/>
                </a:solidFill>
              </a:rPr>
            </a:br>
            <a:r>
              <a:rPr lang="en-US" altLang="en-US" sz="3200" dirty="0">
                <a:solidFill>
                  <a:prstClr val="black"/>
                </a:solidFill>
              </a:rPr>
              <a:t>treatment tool in medicine</a:t>
            </a:r>
          </a:p>
          <a:p>
            <a:pPr marL="742950" lvl="1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</a:pPr>
            <a:r>
              <a:rPr lang="en-US" altLang="en-US" sz="2400" dirty="0">
                <a:solidFill>
                  <a:prstClr val="black"/>
                </a:solidFill>
              </a:rPr>
              <a:t>Ultrasonic flow meter to measure blood flow</a:t>
            </a:r>
          </a:p>
          <a:p>
            <a:pPr marL="742950" lvl="1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</a:pPr>
            <a:r>
              <a:rPr lang="en-US" altLang="en-US" sz="2400" dirty="0">
                <a:solidFill>
                  <a:prstClr val="black"/>
                </a:solidFill>
              </a:rPr>
              <a:t>May use </a:t>
            </a:r>
            <a:r>
              <a:rPr lang="en-US" altLang="en-US" sz="2400" i="1" dirty="0">
                <a:solidFill>
                  <a:prstClr val="black"/>
                </a:solidFill>
              </a:rPr>
              <a:t>piezoelectric</a:t>
            </a:r>
            <a:r>
              <a:rPr lang="en-US" altLang="en-US" sz="2400" dirty="0">
                <a:solidFill>
                  <a:prstClr val="black"/>
                </a:solidFill>
              </a:rPr>
              <a:t> devices that transform electrical energy into mechanical energy</a:t>
            </a:r>
          </a:p>
          <a:p>
            <a:pPr marL="742950" lvl="1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</a:pPr>
            <a:r>
              <a:rPr lang="en-US" altLang="en-US" sz="2400" dirty="0">
                <a:solidFill>
                  <a:prstClr val="black"/>
                </a:solidFill>
              </a:rPr>
              <a:t>Ultrasounds to observe babies in the womb</a:t>
            </a:r>
          </a:p>
          <a:p>
            <a:pPr marL="742950" lvl="1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</a:pPr>
            <a:r>
              <a:rPr lang="en-US" altLang="en-US" sz="2400" dirty="0">
                <a:solidFill>
                  <a:prstClr val="black"/>
                </a:solidFill>
              </a:rPr>
              <a:t>Cavitron Ultrasonic Surgical Aspirator (CUSA) used to surgically remove brain tumors; High-intensity Focused Ultrasound (HIFU) is also used for brain surgery</a:t>
            </a: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prstClr val="black"/>
                </a:solidFill>
              </a:rPr>
              <a:t>Ultrasonic ranging unit for cameras</a:t>
            </a:r>
          </a:p>
        </p:txBody>
      </p:sp>
    </p:spTree>
    <p:extLst>
      <p:ext uri="{BB962C8B-B14F-4D97-AF65-F5344CB8AC3E}">
        <p14:creationId xmlns:p14="http://schemas.microsoft.com/office/powerpoint/2010/main" val="311311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70032" y="330314"/>
            <a:ext cx="6156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 of sound – Tuning Fork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344930" y="1619250"/>
            <a:ext cx="510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Tuning fork produces only the fundamental frequency</a:t>
            </a:r>
          </a:p>
        </p:txBody>
      </p:sp>
      <p:pic>
        <p:nvPicPr>
          <p:cNvPr id="5" name="Picture 6" descr="1426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/>
          <a:stretch/>
        </p:blipFill>
        <p:spPr bwMode="auto">
          <a:xfrm>
            <a:off x="2065020" y="3401129"/>
            <a:ext cx="366522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1427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8"/>
          <a:stretch/>
        </p:blipFill>
        <p:spPr bwMode="auto">
          <a:xfrm>
            <a:off x="7322820" y="2762250"/>
            <a:ext cx="3200400" cy="349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51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28334" y="280056"/>
            <a:ext cx="4792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 of sound - Flute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85800" y="1101071"/>
            <a:ext cx="8534400" cy="248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same note played on a </a:t>
            </a:r>
            <a:b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flute sounds differently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second harmonic is very strong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fourth harmonic is close in strength to the first</a:t>
            </a:r>
          </a:p>
        </p:txBody>
      </p:sp>
      <p:pic>
        <p:nvPicPr>
          <p:cNvPr id="9" name="Picture 6" descr="1427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55"/>
          <a:stretch/>
        </p:blipFill>
        <p:spPr bwMode="auto">
          <a:xfrm>
            <a:off x="8045598" y="3265467"/>
            <a:ext cx="2953871" cy="327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1426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"/>
          <a:stretch/>
        </p:blipFill>
        <p:spPr bwMode="auto">
          <a:xfrm>
            <a:off x="2551140" y="4083356"/>
            <a:ext cx="3463047" cy="163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3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2584" y="440205"/>
            <a:ext cx="5661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 of sound - Clarinet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234440" y="1600201"/>
            <a:ext cx="8534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fifth harmonic is very </a:t>
            </a:r>
            <a:b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strong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first and fourth harmonics are very similar, with the third being close to them</a:t>
            </a:r>
          </a:p>
        </p:txBody>
      </p:sp>
      <p:pic>
        <p:nvPicPr>
          <p:cNvPr id="13" name="Picture 6" descr="1426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"/>
          <a:stretch/>
        </p:blipFill>
        <p:spPr bwMode="auto">
          <a:xfrm>
            <a:off x="1539240" y="4191000"/>
            <a:ext cx="3546188" cy="168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1427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98"/>
          <a:stretch/>
        </p:blipFill>
        <p:spPr bwMode="auto">
          <a:xfrm>
            <a:off x="6792371" y="3585490"/>
            <a:ext cx="2644775" cy="3039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37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2584" y="440205"/>
            <a:ext cx="5661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 of sound - Timbre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83080" y="2034540"/>
            <a:ext cx="8686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music, the characteristic </a:t>
            </a:r>
            <a:b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sound of any instrument is </a:t>
            </a:r>
            <a:b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referred to as the quality of sound, or the </a:t>
            </a:r>
            <a:r>
              <a:rPr kumimoji="0" lang="en-US" alt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timbre,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the sound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quality depends on the mixture of harmonics in the sound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17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2584" y="440205"/>
            <a:ext cx="5661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 of sound - Pitch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358502" y="185166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Pitch is related mainly, </a:t>
            </a:r>
            <a:b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although not completely, to the </a:t>
            </a:r>
            <a:b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frequency of the sound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Pitch is not a physical property of the sound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Frequency is the stimulus and pitch is the response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 is a psychological reaction that allows humans to place the sound on a scale</a:t>
            </a:r>
          </a:p>
        </p:txBody>
      </p:sp>
    </p:spTree>
    <p:extLst>
      <p:ext uri="{BB962C8B-B14F-4D97-AF65-F5344CB8AC3E}">
        <p14:creationId xmlns:p14="http://schemas.microsoft.com/office/powerpoint/2010/main" val="191542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73954" y="474495"/>
            <a:ext cx="6598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 of sound – Human Ear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14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870" y="2317115"/>
            <a:ext cx="4537075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245870" y="1662956"/>
            <a:ext cx="5334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outer ear consists of the ear canal that terminates at the eardrum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Just behind the eardrum</a:t>
            </a:r>
            <a:b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the middle ear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bones in the </a:t>
            </a:r>
            <a:b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middle ear transmit </a:t>
            </a:r>
            <a:b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sounds to the inner ear</a:t>
            </a:r>
          </a:p>
        </p:txBody>
      </p:sp>
    </p:spTree>
    <p:extLst>
      <p:ext uri="{BB962C8B-B14F-4D97-AF65-F5344CB8AC3E}">
        <p14:creationId xmlns:p14="http://schemas.microsoft.com/office/powerpoint/2010/main" val="139577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73954" y="474495"/>
            <a:ext cx="6598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 of sound – Hearing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6" descr="14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89" y="2357270"/>
            <a:ext cx="4652085" cy="35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037820" y="1497330"/>
            <a:ext cx="5334000" cy="507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Bottom curve is the threshold of hearing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Threshold of hearing is strongly dependent on frequency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Easiest frequency to hear </a:t>
            </a:r>
            <a:b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about 3300 Hz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When the sound is loud </a:t>
            </a:r>
            <a:b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(top curve, threshold of pain) all frequencies can be heard equally well</a:t>
            </a:r>
          </a:p>
        </p:txBody>
      </p:sp>
    </p:spTree>
    <p:extLst>
      <p:ext uri="{BB962C8B-B14F-4D97-AF65-F5344CB8AC3E}">
        <p14:creationId xmlns:p14="http://schemas.microsoft.com/office/powerpoint/2010/main" val="159136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9000">
              <a:schemeClr val="tx1"/>
            </a:gs>
            <a:gs pos="0">
              <a:schemeClr val="tx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26D368C-F160-4B3E-9B4E-72E044C519F8}"/>
              </a:ext>
            </a:extLst>
          </p:cNvPr>
          <p:cNvSpPr/>
          <p:nvPr/>
        </p:nvSpPr>
        <p:spPr>
          <a:xfrm>
            <a:off x="1851660" y="563225"/>
            <a:ext cx="8652509" cy="64325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AP Physics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Chapter </a:t>
            </a:r>
            <a:r>
              <a:rPr kumimoji="0" lang="en-US" sz="4400" b="0" i="0" u="none" strike="noStrike" kern="1200" cap="none" spc="0" normalizeH="0" baseline="0" noProof="0" dirty="0" smtClean="0">
                <a:ln w="0"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14: Sound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dirty="0">
              <a:ln w="0">
                <a:solidFill>
                  <a:srgbClr val="FFFF00"/>
                </a:solidFill>
              </a:ln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 w="0"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HW: </a:t>
            </a:r>
            <a:r>
              <a:rPr kumimoji="0" lang="en-US" sz="3600" b="0" i="0" u="none" strike="noStrike" kern="1200" cap="none" spc="0" normalizeH="0" baseline="0" noProof="0" dirty="0" err="1" smtClean="0">
                <a:ln w="0"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Pg</a:t>
            </a:r>
            <a:r>
              <a:rPr kumimoji="0" lang="en-US" sz="3600" b="0" i="0" u="none" strike="noStrike" kern="1200" cap="none" spc="0" normalizeH="0" baseline="0" noProof="0" dirty="0" smtClean="0">
                <a:ln w="0"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488 - 494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ln w="0"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Conceptual </a:t>
            </a:r>
            <a:r>
              <a:rPr lang="en-US" sz="3600" noProof="0" dirty="0" smtClean="0">
                <a:ln w="0"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Questions: 1 – 8, 10, 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ln w="0"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Problems: 1,5</a:t>
            </a:r>
            <a:endParaRPr lang="en-US" sz="3600" noProof="0" dirty="0" smtClean="0">
              <a:ln w="0">
                <a:solidFill>
                  <a:srgbClr val="FFFF00"/>
                </a:solidFill>
              </a:ln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dirty="0">
              <a:ln w="0">
                <a:solidFill>
                  <a:srgbClr val="FFFF00"/>
                </a:solidFill>
              </a:ln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noProof="0" dirty="0" smtClean="0">
              <a:ln w="0">
                <a:solidFill>
                  <a:srgbClr val="FFFF00"/>
                </a:solidFill>
              </a:ln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 w="0"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81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41225" y="425136"/>
            <a:ext cx="571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Speed of Sound in Air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329850" y="4029890"/>
            <a:ext cx="8229600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331 m/s is the speed of sound at 0° C (273K)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Sound travels at different speeds in different temperatures</a:t>
            </a:r>
          </a:p>
        </p:txBody>
      </p:sp>
      <p:pic>
        <p:nvPicPr>
          <p:cNvPr id="10" name="Picture 6" descr="Eqn1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50" y="2293166"/>
            <a:ext cx="422275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mage result for tuning fork 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723" y="1180328"/>
            <a:ext cx="27432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2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41225" y="425136"/>
            <a:ext cx="571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Speed of Sound in General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847557" y="2552072"/>
            <a:ext cx="8610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speed of sound is higher in solids than in fluids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molecules in a solid are closer together therefore the molecules take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less time to transfer their energy from one particle to the other.</a:t>
            </a: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speed is slower in liquids than in solids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lang="en-US" altLang="en-US" dirty="0" smtClean="0">
                <a:solidFill>
                  <a:sysClr val="windowText" lastClr="000000"/>
                </a:solidFill>
                <a:latin typeface="Calibri"/>
              </a:rPr>
              <a:t>Fluids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are more compressible and the particles are farther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apart, so it takes more time for the particles to transfer their energy.</a:t>
            </a: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6" descr="Eqn1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116" y="1171846"/>
            <a:ext cx="3675458" cy="127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61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chemeClr val="bg1"/>
            </a:gs>
            <a:gs pos="0">
              <a:schemeClr val="bg1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41225" y="425136"/>
            <a:ext cx="571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Speed of Sound in Fluids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481943" y="151125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a fluid, the speed depends </a:t>
            </a:r>
            <a:b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the fluid’s compressibility and inertia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 is the Bulk Modulus of the liquid</a:t>
            </a:r>
            <a:r>
              <a:rPr kumimoji="0" lang="en-US" altLang="en-US" sz="24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 the resistance to compressibility for that fluid</a:t>
            </a:r>
            <a:endParaRPr kumimoji="0" lang="en-US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ρ is the density of the liquid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Compares with the equation for a transverse wave on a string</a:t>
            </a:r>
          </a:p>
        </p:txBody>
      </p:sp>
      <p:pic>
        <p:nvPicPr>
          <p:cNvPr id="6" name="Picture 6" descr="Eqn1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663" y="2414451"/>
            <a:ext cx="1541463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44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1345</Words>
  <Application>Microsoft Office PowerPoint</Application>
  <PresentationFormat>Widescreen</PresentationFormat>
  <Paragraphs>277</Paragraphs>
  <Slides>67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2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Kyser Seaney</dc:creator>
  <cp:lastModifiedBy>Kyser Seaney</cp:lastModifiedBy>
  <cp:revision>49</cp:revision>
  <dcterms:created xsi:type="dcterms:W3CDTF">2019-02-26T17:49:37Z</dcterms:created>
  <dcterms:modified xsi:type="dcterms:W3CDTF">2019-03-06T04:21:52Z</dcterms:modified>
</cp:coreProperties>
</file>