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4" r:id="rId3"/>
    <p:sldMasterId id="2147483651" r:id="rId4"/>
    <p:sldMasterId id="2147483655" r:id="rId5"/>
    <p:sldMasterId id="2147483652" r:id="rId6"/>
    <p:sldMasterId id="2147483656" r:id="rId7"/>
    <p:sldMasterId id="2147483653" r:id="rId8"/>
    <p:sldMasterId id="2147483657" r:id="rId9"/>
    <p:sldMasterId id="2147483916" r:id="rId10"/>
    <p:sldMasterId id="2147486074" r:id="rId11"/>
  </p:sldMasterIdLst>
  <p:notesMasterIdLst>
    <p:notesMasterId r:id="rId32"/>
  </p:notesMasterIdLst>
  <p:handoutMasterIdLst>
    <p:handoutMasterId r:id="rId33"/>
  </p:handoutMasterIdLst>
  <p:sldIdLst>
    <p:sldId id="582" r:id="rId12"/>
    <p:sldId id="581" r:id="rId13"/>
    <p:sldId id="361" r:id="rId14"/>
    <p:sldId id="583" r:id="rId15"/>
    <p:sldId id="504" r:id="rId16"/>
    <p:sldId id="507" r:id="rId17"/>
    <p:sldId id="509" r:id="rId18"/>
    <p:sldId id="513" r:id="rId19"/>
    <p:sldId id="514" r:id="rId20"/>
    <p:sldId id="515" r:id="rId21"/>
    <p:sldId id="522" r:id="rId22"/>
    <p:sldId id="528" r:id="rId23"/>
    <p:sldId id="530" r:id="rId24"/>
    <p:sldId id="531" r:id="rId25"/>
    <p:sldId id="534" r:id="rId26"/>
    <p:sldId id="536" r:id="rId27"/>
    <p:sldId id="541" r:id="rId28"/>
    <p:sldId id="551" r:id="rId29"/>
    <p:sldId id="578" r:id="rId30"/>
    <p:sldId id="43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00"/>
    <a:srgbClr val="009999"/>
    <a:srgbClr val="CC3300"/>
    <a:srgbClr val="000000"/>
    <a:srgbClr val="FF339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3176" autoAdjust="0"/>
  </p:normalViewPr>
  <p:slideViewPr>
    <p:cSldViewPr>
      <p:cViewPr varScale="1">
        <p:scale>
          <a:sx n="80" d="100"/>
          <a:sy n="80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88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7837E4F-E864-456B-8364-484B2E747E9C}" type="datetimeFigureOut">
              <a:rPr lang="en-US"/>
              <a:pPr>
                <a:defRPr/>
              </a:pPr>
              <a:t>3/18/2019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A3297FA-6ED7-4B09-9075-EF4EEBDA9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073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02F7A8-2D5D-43FC-BF77-8B1ED96DC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259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33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84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337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083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56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00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51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02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18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448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0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379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40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4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702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2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86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8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36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47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49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9316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3394-C296-41E6-B0AF-39CC2D56B488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5B5A79-9B8F-4598-B356-21C18E9179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659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14E29-C0C2-42DF-B996-FDB32926F0E2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B84-C636-430C-B6F8-0EEBE45E3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0614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792A8-928A-423A-ABFB-96D927EBE466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C51F7-5DFF-4282-A074-C1D3F167E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107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754D-72B3-48E8-97A7-98B152758EBE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C5AA2-306C-4288-9B75-1C2FDD0D6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6976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FB77B9-CDBE-42CC-8334-5075F07051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E25A-3326-4A6E-BB38-6C3C9855B6E9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0270-249C-426B-8FE2-5B404A089C89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984B2-9CAD-4F88-9A6C-0A063842F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7321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F656-EF95-40D2-B158-9FA1BA5694EB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A408A-9B7C-4B4C-83D8-5D24105EA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176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C335-ECA3-4ACA-B9F4-C3EBD59545BC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F95028-5FF4-41B5-8FCB-8E3B45898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237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0941-3C0A-4CF3-9607-812E91D14E85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15F841-B66D-4807-81F0-F1AF77978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072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C523-CB28-4E29-B252-D71F64F6553C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7FE0-B954-4D3F-B01E-3DEE34EF8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33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7446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39071-8DB6-47F7-88EE-E16492516E87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F69C6-C9F7-4E47-9AE4-F6F1AF3DF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4291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051F-2A99-4054-AD50-21471F88D4C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6B3B4B-D71E-46C6-99B8-F6A0B0EE4BB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670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A8E5-30A2-41B7-A0A0-A505F160737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BB74F-7843-48C2-8C78-3BD52A4BBAE1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937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9FEE9-0544-4F1D-B5A2-58DB95378C03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669EEC-8055-49A2-A232-E81BBF23A44D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646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2862-DDEA-4B3C-8B98-A5C5B59EBA4E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F87E8-F42D-47F5-A000-E670CF05351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054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9B2E17-A204-4904-BC4E-409EF98A0B58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3CDE-11B0-4A92-9964-4F3DBE3584C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21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5DE0-BA6A-441E-A9D0-2733B9E20EC5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C9CE7-40D7-45C4-A3B9-26C06CC1F9C3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000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13812-661C-442D-847F-81CD22438C36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1604-CB7E-46F4-B9B9-38C828B6C86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26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F9A0-107F-45F0-B50B-C2A51A5AD62D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D5C7CD-2B83-4B0F-BC73-918EF2EC4B66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238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CA3A8-D3A4-4607-8148-538D39BCEDAF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7F855-A39A-41C7-B609-78DAA9EE26E2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7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5204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63F2-CE8A-4B51-820A-8FFE700D107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2ECA-7C87-4AF9-B2E6-7754B8BD4C91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646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D826B-711D-4251-9629-FC1DB3413D1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8A04-B079-4D64-AFFA-B66717C40C3D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8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463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99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808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14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549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42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16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554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964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246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267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604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899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32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0091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883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1032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29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8837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4050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09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898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8060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139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870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972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291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668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22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166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990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440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713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2442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54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303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322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981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06928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38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7980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7365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791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55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113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159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848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2298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85224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324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507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06319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1603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710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34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3013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997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1728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4520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988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818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45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80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062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577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181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6688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533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6818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31575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9987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6255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80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7208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9757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125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061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90951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1951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115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0757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17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675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549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55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3268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4460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218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28090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7956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89199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7221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321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418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1504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675"/>
            <a:ext cx="2057400" cy="5800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019800" cy="5800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544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1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0.jpe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31.jpe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7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12.xml"/><Relationship Id="rId16" Type="http://schemas.openxmlformats.org/officeDocument/2006/relationships/slide" Target="../slides/slide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0.jpe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3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1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7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2.jpeg"/><Relationship Id="rId18" Type="http://schemas.openxmlformats.org/officeDocument/2006/relationships/image" Target="../media/image2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6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4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6.jpe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7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8.jpe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9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68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0.jpe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1.jpe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9.xml"/><Relationship Id="rId16" Type="http://schemas.openxmlformats.org/officeDocument/2006/relationships/slide" Target="../slides/slide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3.jpe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34.jpe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3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18" Type="http://schemas.openxmlformats.org/officeDocument/2006/relationships/image" Target="../media/image2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90.xml"/><Relationship Id="rId16" Type="http://schemas.openxmlformats.org/officeDocument/2006/relationships/slide" Target="../slides/slide3.xml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36.jpe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buttoms_10">
            <a:hlinkClick r:id="rId14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3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33" name="Picture 10" descr="GPS_SE_NATIONAL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17500"/>
            <a:ext cx="43973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70" r:id="rId1"/>
    <p:sldLayoutId id="2147485971" r:id="rId2"/>
    <p:sldLayoutId id="2147485972" r:id="rId3"/>
    <p:sldLayoutId id="2147485973" r:id="rId4"/>
    <p:sldLayoutId id="2147485974" r:id="rId5"/>
    <p:sldLayoutId id="2147485975" r:id="rId6"/>
    <p:sldLayoutId id="2147485976" r:id="rId7"/>
    <p:sldLayoutId id="2147485977" r:id="rId8"/>
    <p:sldLayoutId id="2147485978" r:id="rId9"/>
    <p:sldLayoutId id="2147485979" r:id="rId10"/>
    <p:sldLayoutId id="2147485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725456-2386-4DC8-B6FC-43BF07776DFE}" type="datetimeFigureOut">
              <a:rPr lang="en-US"/>
              <a:pPr>
                <a:defRPr/>
              </a:pPr>
              <a:t>3/18/2019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EC3084-4ACA-4128-83EA-657D29BDF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247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6069" r:id="rId1"/>
    <p:sldLayoutId id="2147485964" r:id="rId2"/>
    <p:sldLayoutId id="2147486070" r:id="rId3"/>
    <p:sldLayoutId id="2147485965" r:id="rId4"/>
    <p:sldLayoutId id="2147486071" r:id="rId5"/>
    <p:sldLayoutId id="2147485966" r:id="rId6"/>
    <p:sldLayoutId id="2147485967" r:id="rId7"/>
    <p:sldLayoutId id="2147486072" r:id="rId8"/>
    <p:sldLayoutId id="2147486073" r:id="rId9"/>
    <p:sldLayoutId id="2147485968" r:id="rId10"/>
    <p:sldLayoutId id="21474859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B57C9D-A45A-462E-A32B-9EE374842BA4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3/18/2019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AED142-B446-40D1-917F-619F66FF8F37}" type="slidenum">
              <a:rPr lang="en-US" alt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247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10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75" r:id="rId1"/>
    <p:sldLayoutId id="2147486076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051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1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5" name="Rectangle 13"/>
          <p:cNvSpPr>
            <a:spLocks noChangeArrowheads="1"/>
          </p:cNvSpPr>
          <p:nvPr userDrawn="1"/>
        </p:nvSpPr>
        <p:spPr bwMode="auto">
          <a:xfrm>
            <a:off x="2400300" y="68263"/>
            <a:ext cx="4883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ITCFranklinGothicStd-Hvy" charset="0"/>
              </a:rPr>
              <a:t>Structure of the Atom</a:t>
            </a:r>
          </a:p>
        </p:txBody>
      </p:sp>
      <p:pic>
        <p:nvPicPr>
          <p:cNvPr id="2056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81" r:id="rId1"/>
    <p:sldLayoutId id="2147485982" r:id="rId2"/>
    <p:sldLayoutId id="2147485983" r:id="rId3"/>
    <p:sldLayoutId id="2147485984" r:id="rId4"/>
    <p:sldLayoutId id="2147485985" r:id="rId5"/>
    <p:sldLayoutId id="2147485986" r:id="rId6"/>
    <p:sldLayoutId id="2147485987" r:id="rId7"/>
    <p:sldLayoutId id="2147485988" r:id="rId8"/>
    <p:sldLayoutId id="2147485989" r:id="rId9"/>
    <p:sldLayoutId id="2147485990" r:id="rId10"/>
    <p:sldLayoutId id="21474859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075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079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92" r:id="rId1"/>
    <p:sldLayoutId id="2147485993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4099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1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3" name="Rectangle 13"/>
          <p:cNvSpPr>
            <a:spLocks noChangeArrowheads="1"/>
          </p:cNvSpPr>
          <p:nvPr userDrawn="1"/>
        </p:nvSpPr>
        <p:spPr bwMode="auto">
          <a:xfrm>
            <a:off x="2825750" y="115888"/>
            <a:ext cx="3943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Masses of Atoms</a:t>
            </a:r>
          </a:p>
        </p:txBody>
      </p:sp>
      <p:pic>
        <p:nvPicPr>
          <p:cNvPr id="4104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03" r:id="rId1"/>
    <p:sldLayoutId id="2147486004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5123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127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6147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1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51" name="Rectangle 13"/>
          <p:cNvSpPr>
            <a:spLocks noChangeArrowheads="1"/>
          </p:cNvSpPr>
          <p:nvPr userDrawn="1"/>
        </p:nvSpPr>
        <p:spPr bwMode="auto">
          <a:xfrm>
            <a:off x="2816225" y="77788"/>
            <a:ext cx="424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ITCFranklinGothicStd-Hvy" charset="0"/>
              </a:rPr>
              <a:t>The Periodic Table</a:t>
            </a:r>
          </a:p>
        </p:txBody>
      </p:sp>
      <p:pic>
        <p:nvPicPr>
          <p:cNvPr id="6152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25" r:id="rId1"/>
    <p:sldLayoutId id="2147486026" r:id="rId2"/>
    <p:sldLayoutId id="2147486027" r:id="rId3"/>
    <p:sldLayoutId id="2147486028" r:id="rId4"/>
    <p:sldLayoutId id="2147486029" r:id="rId5"/>
    <p:sldLayoutId id="2147486030" r:id="rId6"/>
    <p:sldLayoutId id="2147486031" r:id="rId7"/>
    <p:sldLayoutId id="2147486032" r:id="rId8"/>
    <p:sldLayoutId id="2147486033" r:id="rId9"/>
    <p:sldLayoutId id="2147486034" r:id="rId10"/>
    <p:sldLayoutId id="21474860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7171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400" b="1">
                <a:solidFill>
                  <a:schemeClr val="bg1"/>
                </a:solidFill>
              </a:rPr>
              <a:t>Section</a:t>
            </a:r>
            <a:endParaRPr lang="en-US" altLang="en-US" b="1">
              <a:solidFill>
                <a:schemeClr val="bg1"/>
              </a:solidFill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en-US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175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36" r:id="rId1"/>
    <p:sldLayoutId id="2147486037" r:id="rId2"/>
    <p:sldLayoutId id="2147486038" r:id="rId3"/>
    <p:sldLayoutId id="2147486039" r:id="rId4"/>
    <p:sldLayoutId id="2147486040" r:id="rId5"/>
    <p:sldLayoutId id="2147486041" r:id="rId6"/>
    <p:sldLayoutId id="2147486042" r:id="rId7"/>
    <p:sldLayoutId id="2147486043" r:id="rId8"/>
    <p:sldLayoutId id="2147486044" r:id="rId9"/>
    <p:sldLayoutId id="2147486045" r:id="rId10"/>
    <p:sldLayoutId id="21474860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66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8196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66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220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buttoms_10">
            <a:hlinkClick r:id="rId16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3"/>
          <p:cNvGrpSpPr>
            <a:grpSpLocks/>
          </p:cNvGrpSpPr>
          <p:nvPr userDrawn="1"/>
        </p:nvGrpSpPr>
        <p:grpSpPr bwMode="auto">
          <a:xfrm>
            <a:off x="6007100" y="6172200"/>
            <a:ext cx="1190625" cy="655638"/>
            <a:chOff x="3784" y="3888"/>
            <a:chExt cx="750" cy="413"/>
          </a:xfrm>
        </p:grpSpPr>
        <p:pic>
          <p:nvPicPr>
            <p:cNvPr id="9227" name="Picture 10" descr="thumb">
              <a:hlinkClick r:id="" action="ppaction://noaction" highlightClick="1"/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" y="3888"/>
              <a:ext cx="4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 Box 11">
              <a:hlinkClick r:id="" action="ppaction://noaction" highlightClick="1"/>
            </p:cNvPr>
            <p:cNvSpPr txBox="1">
              <a:spLocks noChangeArrowheads="1"/>
            </p:cNvSpPr>
            <p:nvPr userDrawn="1"/>
          </p:nvSpPr>
          <p:spPr bwMode="auto">
            <a:xfrm>
              <a:off x="3784" y="4128"/>
              <a:ext cx="75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 b="1">
                  <a:solidFill>
                    <a:schemeClr val="bg1"/>
                  </a:solidFill>
                </a:rPr>
                <a:t>THUMBNAILS</a:t>
              </a:r>
            </a:p>
          </p:txBody>
        </p:sp>
      </p:grpSp>
      <p:pic>
        <p:nvPicPr>
          <p:cNvPr id="9226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6059" r:id="rId2"/>
    <p:sldLayoutId id="2147486060" r:id="rId3"/>
    <p:sldLayoutId id="2147486061" r:id="rId4"/>
    <p:sldLayoutId id="2147486062" r:id="rId5"/>
    <p:sldLayoutId id="2147486063" r:id="rId6"/>
    <p:sldLayoutId id="2147486064" r:id="rId7"/>
    <p:sldLayoutId id="2147486065" r:id="rId8"/>
    <p:sldLayoutId id="2147486066" r:id="rId9"/>
    <p:sldLayoutId id="2147486067" r:id="rId10"/>
    <p:sldLayoutId id="2147486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79538"/>
            <a:ext cx="9144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i="1" kern="0" dirty="0">
                <a:solidFill>
                  <a:prstClr val="black"/>
                </a:solidFill>
                <a:latin typeface="Arial"/>
              </a:rPr>
              <a:t>PS</a:t>
            </a:r>
            <a:br>
              <a:rPr lang="en-US" sz="6000" b="1" kern="0" dirty="0">
                <a:solidFill>
                  <a:prstClr val="black"/>
                </a:solidFill>
                <a:latin typeface="Arial"/>
              </a:rPr>
            </a:br>
            <a:r>
              <a:rPr lang="en-US" sz="6000" b="1" kern="0" dirty="0">
                <a:solidFill>
                  <a:prstClr val="black"/>
                </a:solidFill>
                <a:latin typeface="Arial"/>
              </a:rPr>
              <a:t>Unit 2</a:t>
            </a:r>
          </a:p>
          <a:p>
            <a:pPr algn="ctr" eaLnBrk="1" hangingPunct="1"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Chemical Bonding</a:t>
            </a:r>
          </a:p>
          <a:p>
            <a:pPr algn="ctr" eaLnBrk="1" hangingPunct="1">
              <a:defRPr/>
            </a:pPr>
            <a:r>
              <a:rPr lang="en-US" sz="4400" i="1" kern="0" dirty="0">
                <a:solidFill>
                  <a:srgbClr val="7030A0"/>
                </a:solidFill>
                <a:latin typeface="Arial"/>
              </a:rPr>
              <a:t>Section 1</a:t>
            </a:r>
            <a:endParaRPr lang="en-US" sz="4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3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307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The Alkali Metals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33400" y="1000125"/>
            <a:ext cx="54800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elements in Group 1 of the periodic table are the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alkali metals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473075" y="1758950"/>
            <a:ext cx="5540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Group 1 metals are shiny, malleable, and ductile.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533400" y="2441575"/>
            <a:ext cx="55562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They are also good conductors of heat and electricity.  However, they are softer than most other metals.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468313"/>
            <a:ext cx="258286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3075" y="3581400"/>
            <a:ext cx="69072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 alkali metals are the most reactive </a:t>
            </a:r>
            <a:b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of all the metals.  They react rapidly, sometimes violently, with oxygen and water.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73075" y="4719638"/>
            <a:ext cx="842486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Alkali metals don’t occur in nature in their elemental form and are stored in substances that are unreactive, such as an oil.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6" grpId="0"/>
      <p:bldP spid="110600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44973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The Alkaline Earth Metals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33400" y="1303338"/>
            <a:ext cx="44196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alkaline earth metals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make up Group 2 of the periodic table.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/>
          <a:stretch>
            <a:fillRect/>
          </a:stretch>
        </p:blipFill>
        <p:spPr bwMode="auto">
          <a:xfrm>
            <a:off x="5254625" y="1076325"/>
            <a:ext cx="3317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33400" y="2746375"/>
            <a:ext cx="4572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Each atom of an alkaline earth metal has two electrons in its outer energy level.</a:t>
            </a: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822325" y="468313"/>
            <a:ext cx="5746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Transition Elements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1379538"/>
            <a:ext cx="79248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Transition elements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are those elements in Groups 3 through 12 in the periodic table. 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33400" y="2138363"/>
            <a:ext cx="79248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They are called transition elements because they are considered to be elements in transition between the Main Group elements. 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3160713"/>
            <a:ext cx="5026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Transition elements are familiar because they often occur in nature as uncombined elements.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3400" y="4340225"/>
            <a:ext cx="49498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Transition elements often form colored compounds.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3400" y="5175250"/>
            <a:ext cx="52530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Gems show brightly colored compounds containing chromium. 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897188"/>
            <a:ext cx="315912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6356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Inner Transition Metals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533400" y="1076325"/>
            <a:ext cx="80772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two rows of elements that seem to be disconnected from the rest on the periodic table are called the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inner transition elements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955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0" y="2220911"/>
            <a:ext cx="5754625" cy="401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533400" y="1060450"/>
            <a:ext cx="8077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They are called this because like the transition elements, they fit in the periodic table between Groups 3 and 4 in periods 6 and 7, as shown.</a:t>
            </a:r>
          </a:p>
        </p:txBody>
      </p:sp>
      <p:sp>
        <p:nvSpPr>
          <p:cNvPr id="197636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6356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Inner Transition Metals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32" y="2897735"/>
            <a:ext cx="8115300" cy="2276475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00" y="2220911"/>
            <a:ext cx="5754625" cy="401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533400" y="1455730"/>
            <a:ext cx="3733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Most of your body’s mass is made of oxygen, carbon, hydrogen, nitrogen and phosphorus. 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33400" y="3347350"/>
            <a:ext cx="3657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Calcium, a metal, and other elements make up the remaining four percent of your body’s mass.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455730"/>
            <a:ext cx="4871952" cy="3798275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63563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Properties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1303940"/>
            <a:ext cx="8229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Most nonmetals do not conduct heat or electricity well, and generally they are not shiny. 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33400" y="2064710"/>
            <a:ext cx="83058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In the periodic table, all nonmetals except hydrogen are found at the right of the stair-step line.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47" y="2821840"/>
            <a:ext cx="5743106" cy="395884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6356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Properties of Nonmetals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33400" y="1607520"/>
            <a:ext cx="40386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Halogen lights contain small amounts of bromine or iodine vapor. 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33400" y="2745945"/>
            <a:ext cx="426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These elements, as well as fluorine, chlorine, and astatine, are called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halogens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and are in Group 17. </a:t>
            </a:r>
          </a:p>
        </p:txBody>
      </p:sp>
      <p:pic>
        <p:nvPicPr>
          <p:cNvPr id="8192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052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6356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Halogens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533400" y="1531625"/>
            <a:ext cx="4038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noble gases exist as isolated atoms. 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533400" y="2415366"/>
            <a:ext cx="41910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They are stable because their outermost energy levels are full. </a:t>
            </a:r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33400" y="3656685"/>
            <a:ext cx="38862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No naturally occurring noble gas compounds are known. </a:t>
            </a:r>
          </a:p>
        </p:txBody>
      </p:sp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0763"/>
            <a:ext cx="35702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6356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Noble Gases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3" grpId="0"/>
      <p:bldP spid="1525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835" y="1228045"/>
            <a:ext cx="6478903" cy="4330176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45985" y="1228045"/>
            <a:ext cx="2971800" cy="467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rgbClr val="0099FF"/>
                </a:solidFill>
                <a:latin typeface="Arial" panose="020B0604020202020204" pitchFamily="34" charset="0"/>
              </a:rPr>
              <a:t>Alkali Metals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rgbClr val="FF9900"/>
                </a:solidFill>
                <a:latin typeface="Arial" panose="020B0604020202020204" pitchFamily="34" charset="0"/>
              </a:rPr>
              <a:t>Alkaline Earth </a:t>
            </a:r>
            <a:br>
              <a:rPr lang="en-US" altLang="en-US" sz="2800" dirty="0">
                <a:solidFill>
                  <a:srgbClr val="FF9900"/>
                </a:solidFill>
                <a:latin typeface="Arial" panose="020B0604020202020204" pitchFamily="34" charset="0"/>
              </a:rPr>
            </a:br>
            <a:r>
              <a:rPr lang="en-US" altLang="en-US" sz="2800" dirty="0">
                <a:solidFill>
                  <a:srgbClr val="FF9900"/>
                </a:solidFill>
                <a:latin typeface="Arial" panose="020B0604020202020204" pitchFamily="34" charset="0"/>
              </a:rPr>
              <a:t>Metals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</a:pPr>
            <a:r>
              <a:rPr lang="en-US" altLang="en-US" sz="2800" dirty="0">
                <a:solidFill>
                  <a:srgbClr val="66FFFF"/>
                </a:solidFill>
                <a:latin typeface="Arial" panose="020B0604020202020204" pitchFamily="34" charset="0"/>
              </a:rPr>
              <a:t>Transition </a:t>
            </a:r>
            <a:br>
              <a:rPr lang="en-US" altLang="en-US" sz="2800" dirty="0">
                <a:solidFill>
                  <a:srgbClr val="66FFFF"/>
                </a:solidFill>
                <a:latin typeface="Arial" panose="020B0604020202020204" pitchFamily="34" charset="0"/>
              </a:rPr>
            </a:br>
            <a:r>
              <a:rPr lang="en-US" altLang="en-US" sz="2800" dirty="0">
                <a:solidFill>
                  <a:srgbClr val="66FFFF"/>
                </a:solidFill>
                <a:latin typeface="Arial" panose="020B0604020202020204" pitchFamily="34" charset="0"/>
              </a:rPr>
              <a:t>Metals</a:t>
            </a:r>
            <a:endParaRPr lang="en-US" altLang="en-US" sz="2800" dirty="0">
              <a:solidFill>
                <a:srgbClr val="FF99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</a:rPr>
              <a:t>Halogens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Noble Gases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800" dirty="0">
                <a:solidFill>
                  <a:srgbClr val="00FF00"/>
                </a:solidFill>
                <a:latin typeface="Arial" panose="020B0604020202020204" pitchFamily="34" charset="0"/>
              </a:rPr>
              <a:t>Inner Transition Metals</a:t>
            </a:r>
            <a:endParaRPr lang="en-US" altLang="en-US" sz="2800" dirty="0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6356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Families of 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0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325" y="317500"/>
            <a:ext cx="75628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Periodic Table of the Elements</a:t>
            </a: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 Current View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70679"/>
              </p:ext>
            </p:extLst>
          </p:nvPr>
        </p:nvGraphicFramePr>
        <p:xfrm>
          <a:off x="549275" y="773113"/>
          <a:ext cx="7816842" cy="5565774"/>
        </p:xfrm>
        <a:graphic>
          <a:graphicData uri="http://schemas.openxmlformats.org/drawingml/2006/table">
            <a:tbl>
              <a:tblPr/>
              <a:tblGrid>
                <a:gridCol w="43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63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34209">
                <a:tc gridSpan="1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1" i="1" kern="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MCHS Periodic Table of the Elements 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49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hydrogen 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lithium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beryllium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boron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carbon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nitrogen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oxygen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fluorine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magnesium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24.3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silicon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28.1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phosphorus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sulphur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32.1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chlorine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35.5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argon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40.0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potassium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39.1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40.1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scandium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45.0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titanium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47.9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chromium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manganese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55.8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cobalt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nickel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58.7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copper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63.5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zinc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65.4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69.7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germanium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72.6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arsenic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selenium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bromine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79.9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krypton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83.8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rubidium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85.5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strontium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87.6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yttrium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zirconium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91.2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niobium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92.9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2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molybdenum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95.9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technetium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[98]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ruthenium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Rh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rhodium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102.9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palladium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106.4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silver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107.9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cadmium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112.4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114.8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118.7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antimony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121.8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tellurium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127.6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iodine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126.9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xenon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131.3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6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caesium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132.9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lanthanum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hafnium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178.5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tantalum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tungsten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183.8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rhenium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186.2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osmium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190.2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iridium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192.2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platinum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195.1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gold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mercury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200.6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thallium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204.4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lead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207.2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bismuth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[209]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astatine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[210]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radon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[227]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3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rutherfordium</a:t>
                      </a: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dubnium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seaborgium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bohrium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hassium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meitnerium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darmstadtium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[271]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2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roentgenium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[272]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copernicium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[285]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ununtrium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flerovium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[289]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unupentium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Lv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livermorium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unuseptium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ununoctium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140.1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7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praseodymium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neodymium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144.2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promethium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[145]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samarium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150.4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europium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gadolinium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3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dysprosium</a:t>
                      </a: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162.5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holmium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thulium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ytterbium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173.0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lutetium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175.0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thorium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protactinium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238.0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neptunium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[237]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plutonium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americium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[247]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Bk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berkelium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einsteinium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fermium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[257]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mendelevium</a:t>
                      </a:r>
                      <a:endParaRPr lang="en-US" sz="500" spc="-4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[258]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nobelium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Lr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lawrencium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[262]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22325" y="544513"/>
            <a:ext cx="25987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Energy Levels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4403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049588"/>
            <a:ext cx="74263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533400" y="1152525"/>
            <a:ext cx="80613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Scientists have found that electrons within the electron cloud have different amounts of energy. 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33400" y="2062163"/>
            <a:ext cx="8001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Energy levels closer to the nucleus have lower energy than those levels that are farther away.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822325" y="596900"/>
            <a:ext cx="27130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Periodic Table 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33400" y="1911350"/>
            <a:ext cx="8001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vertical columns in the periodic table are called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groups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families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, or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columns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, and are numbered 1 through 18.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34988" y="3917950"/>
            <a:ext cx="8001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horizontal rows in the periodic table are called 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periods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, and are numbered 1 through 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10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22325" y="317500"/>
            <a:ext cx="75628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Periodic Table of the Elements</a:t>
            </a: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 Current View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49275" y="773113"/>
          <a:ext cx="7816842" cy="5565774"/>
        </p:xfrm>
        <a:graphic>
          <a:graphicData uri="http://schemas.openxmlformats.org/drawingml/2006/table">
            <a:tbl>
              <a:tblPr/>
              <a:tblGrid>
                <a:gridCol w="433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426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3638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34209">
                <a:tc gridSpan="1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1" i="1" kern="0" dirty="0">
                          <a:solidFill>
                            <a:schemeClr val="bg1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MCHS Periodic Table of the Elements 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49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hydrogen 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6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lithium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beryllium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boron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carbon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nitrogen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oxygen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fluorine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magnesium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24.3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i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silicon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28.1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phosphorus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sulphur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32.1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chlorine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35.5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argon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40.0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potassium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39.1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40.1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scandium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45.0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titanium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47.9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vanadium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chromium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manganese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55.8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cobalt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nickel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58.7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copper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63.5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zinc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65.4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69.7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germanium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72.6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arsenic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selenium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bromine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79.9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krypton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83.8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rubidium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85.5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strontium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87.6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yttrium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88.9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zirconium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91.2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niobium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92.9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2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molybdenum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95.9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technetium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[98]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ruthenium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Rh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rhodium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102.9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palladium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106.4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Ag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silver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107.9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cadmium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112.4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114.8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tin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118.7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antimony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121.8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tellurium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127.6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iodine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126.9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Xe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xenon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131.3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61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caesium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132.9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lanthanum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hafnium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178.5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tantalum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tungsten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183.8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rhenium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186.2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osmium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190.2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iridium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192.2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platinum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195.1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gold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197.0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mercury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200.6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thallium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204.4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lead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207.2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bismuth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209.0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[209]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astatine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[210]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radon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francium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radium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[226]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actinium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[227]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3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rutherfordium</a:t>
                      </a: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dubnium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seaborgium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bohrium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hassium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[269]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meitnerium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darmstadtium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[271]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Rg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2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roentgenium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[272]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Cn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copernicium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[285]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Uut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ununtrium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[286]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flerovium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[289]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unupentium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[288]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Lv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livermorium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unuseptium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Uuo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ununoctium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[294]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2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140.1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7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praseodymium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140.9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neodymium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144.2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promethium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[145]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samarium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150.4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europium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gadolinium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Dy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3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dysprosium</a:t>
                      </a: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162.5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holmium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164.9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167.3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thulium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168.9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Yb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ytterbium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173.0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lutetium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175.0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72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Th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thorium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232.0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protactinium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231.0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uranium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238.0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93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Np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neptunium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[237]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94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plutonium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[244]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95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americium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[243]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curium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[247]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Bk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berkelium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[247]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Cf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[251]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einsteinium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[252]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Fm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fermium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[257]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Md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spc="-4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mendelevium</a:t>
                      </a:r>
                      <a:endParaRPr lang="en-US" sz="500" spc="-4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[258]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700" b="1" kern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nobelium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[259]</a:t>
                      </a:r>
                      <a:endParaRPr lang="en-US" sz="8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kern="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Lr</a:t>
                      </a:r>
                      <a:endParaRPr lang="en-US" sz="700" b="1" kern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lawrencium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5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CA" sz="7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[262]</a:t>
                      </a:r>
                      <a:endParaRPr lang="en-US" sz="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576" marR="1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38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3"/>
          <p:cNvSpPr txBox="1">
            <a:spLocks noChangeArrowheads="1"/>
          </p:cNvSpPr>
          <p:nvPr/>
        </p:nvSpPr>
        <p:spPr bwMode="auto">
          <a:xfrm>
            <a:off x="822325" y="544513"/>
            <a:ext cx="6056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Organization of the Periodic Table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3059" name="Text Box 4"/>
          <p:cNvSpPr txBox="1">
            <a:spLocks noChangeArrowheads="1"/>
          </p:cNvSpPr>
          <p:nvPr/>
        </p:nvSpPr>
        <p:spPr bwMode="auto">
          <a:xfrm>
            <a:off x="533400" y="1379538"/>
            <a:ext cx="80010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periodic table can be organized in different ways.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We will learn two different ways to organize the Periodic Table:</a:t>
            </a:r>
          </a:p>
        </p:txBody>
      </p:sp>
      <p:sp>
        <p:nvSpPr>
          <p:cNvPr id="173060" name="Text Box 10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73061" name="Text Box 4"/>
          <p:cNvSpPr txBox="1">
            <a:spLocks noChangeArrowheads="1"/>
          </p:cNvSpPr>
          <p:nvPr/>
        </p:nvSpPr>
        <p:spPr bwMode="auto">
          <a:xfrm>
            <a:off x="1978025" y="3352800"/>
            <a:ext cx="35814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Metallic Character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4"/>
          <p:cNvSpPr txBox="1">
            <a:spLocks noChangeArrowheads="1"/>
          </p:cNvSpPr>
          <p:nvPr/>
        </p:nvSpPr>
        <p:spPr bwMode="auto">
          <a:xfrm>
            <a:off x="533400" y="1303338"/>
            <a:ext cx="80010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Metallic Character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The dividing 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line is the </a:t>
            </a:r>
            <a:b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stairstep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75107" name="Text Box 10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93663" y="2062163"/>
            <a:ext cx="33432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7338" indent="-287338"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Metals</a:t>
            </a:r>
          </a:p>
          <a:p>
            <a:pPr marL="287338" indent="-287338" algn="ctr">
              <a:lnSpc>
                <a:spcPct val="90000"/>
              </a:lnSpc>
              <a:spcBef>
                <a:spcPct val="20000"/>
              </a:spcBef>
              <a:buClr>
                <a:srgbClr val="00FF00"/>
              </a:buClr>
              <a:buSzPct val="90000"/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00FF00"/>
                </a:solidFill>
              </a:rPr>
              <a:t>Nonmetals</a:t>
            </a:r>
            <a:endParaRPr lang="en-US" dirty="0">
              <a:solidFill>
                <a:srgbClr val="00FF00"/>
              </a:solidFill>
            </a:endParaRPr>
          </a:p>
          <a:p>
            <a:pPr marL="287338" indent="-287338" algn="ctr"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90000"/>
              <a:buFont typeface="Symbol" pitchFamily="18" charset="2"/>
              <a:buNone/>
              <a:defRPr/>
            </a:pPr>
            <a:r>
              <a:rPr lang="en-US" b="1" dirty="0">
                <a:solidFill>
                  <a:srgbClr val="FF33CC"/>
                </a:solidFill>
              </a:rPr>
              <a:t>Metalloids</a:t>
            </a:r>
          </a:p>
          <a:p>
            <a:pPr marL="287338" indent="-287338" algn="ctr"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90000"/>
              <a:buFont typeface="Symbol" pitchFamily="18" charset="2"/>
              <a:buNone/>
              <a:defRPr/>
            </a:pP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9275" y="5857875"/>
            <a:ext cx="660241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None/>
            </a:pPr>
            <a:r>
              <a:rPr lang="en-US" altLang="en-US" sz="1800" i="1" u="sng" dirty="0">
                <a:solidFill>
                  <a:schemeClr val="bg1"/>
                </a:solidFill>
                <a:latin typeface="Arial" panose="020B0604020202020204" pitchFamily="34" charset="0"/>
              </a:rPr>
              <a:t>Note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Hydrogen is part of the </a:t>
            </a:r>
            <a:r>
              <a:rPr lang="en-US" altLang="en-US" sz="2400" b="1" dirty="0">
                <a:solidFill>
                  <a:srgbClr val="00FF00"/>
                </a:solidFill>
                <a:latin typeface="Arial" panose="020B0604020202020204" pitchFamily="34" charset="0"/>
              </a:rPr>
              <a:t>Nonmetals</a:t>
            </a:r>
            <a:endParaRPr lang="en-US" altLang="en-US" sz="2400" dirty="0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175111" name="Text Box 3"/>
          <p:cNvSpPr txBox="1">
            <a:spLocks noChangeArrowheads="1"/>
          </p:cNvSpPr>
          <p:nvPr/>
        </p:nvSpPr>
        <p:spPr bwMode="auto">
          <a:xfrm>
            <a:off x="822325" y="544513"/>
            <a:ext cx="6056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Organization of the Periodic Table</a:t>
            </a: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890" y="1820164"/>
            <a:ext cx="5652739" cy="3899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build="p" autoUpdateAnimBg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4"/>
          <p:cNvSpPr txBox="1">
            <a:spLocks noChangeArrowheads="1"/>
          </p:cNvSpPr>
          <p:nvPr/>
        </p:nvSpPr>
        <p:spPr bwMode="auto">
          <a:xfrm>
            <a:off x="549275" y="1379538"/>
            <a:ext cx="8001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Blocks</a:t>
            </a:r>
            <a:endParaRPr lang="en-US" altLang="en-US" sz="24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81251" name="Text Box 10"/>
          <p:cNvSpPr txBox="1">
            <a:spLocks noChangeArrowheads="1"/>
          </p:cNvSpPr>
          <p:nvPr/>
        </p:nvSpPr>
        <p:spPr bwMode="auto">
          <a:xfrm>
            <a:off x="254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-209550" y="2517775"/>
            <a:ext cx="448468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200" b="1" dirty="0">
                <a:solidFill>
                  <a:srgbClr val="0099FF"/>
                </a:solidFill>
                <a:latin typeface="Arial" panose="020B0604020202020204" pitchFamily="34" charset="0"/>
              </a:rPr>
              <a:t>   Main Group</a:t>
            </a:r>
            <a:br>
              <a:rPr lang="en-US" altLang="en-US" sz="3200" b="1" dirty="0">
                <a:solidFill>
                  <a:srgbClr val="0099FF"/>
                </a:solidFill>
                <a:latin typeface="Arial" panose="020B0604020202020204" pitchFamily="34" charset="0"/>
              </a:rPr>
            </a:br>
            <a:r>
              <a:rPr lang="en-US" altLang="en-US" sz="3200" b="1" dirty="0">
                <a:solidFill>
                  <a:srgbClr val="0099FF"/>
                </a:solidFill>
                <a:latin typeface="Arial" panose="020B0604020202020204" pitchFamily="34" charset="0"/>
              </a:rPr>
              <a:t>Elements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Transition Metals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200" b="1" dirty="0">
                <a:solidFill>
                  <a:srgbClr val="00FF00"/>
                </a:solidFill>
                <a:latin typeface="Arial" panose="020B0604020202020204" pitchFamily="34" charset="0"/>
              </a:rPr>
              <a:t>Inner Transition Metals</a:t>
            </a:r>
          </a:p>
        </p:txBody>
      </p:sp>
      <p:pic>
        <p:nvPicPr>
          <p:cNvPr id="1812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38363"/>
            <a:ext cx="517842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4" name="Text Box 3"/>
          <p:cNvSpPr txBox="1">
            <a:spLocks noChangeArrowheads="1"/>
          </p:cNvSpPr>
          <p:nvPr/>
        </p:nvSpPr>
        <p:spPr bwMode="auto">
          <a:xfrm>
            <a:off x="822325" y="544513"/>
            <a:ext cx="60563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Organization of the Periodic Table</a:t>
            </a:r>
            <a:r>
              <a:rPr lang="en-US" altLang="en-US" sz="280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22325" y="393700"/>
            <a:ext cx="3587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C00000"/>
                </a:solidFill>
                <a:latin typeface="Arial" panose="020B0604020202020204" pitchFamily="34" charset="0"/>
              </a:rPr>
              <a:t>Properties of Metals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49275" y="923925"/>
            <a:ext cx="80454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Metals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usually have common properties -they are good conductors of heat and electricity, and all but one are solid at room temperature.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305" y="2014538"/>
            <a:ext cx="6451076" cy="4446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33400" y="923925"/>
            <a:ext cx="76977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Metals also reflect light.  This is a property called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luster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33400" y="1911350"/>
            <a:ext cx="7772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Metals are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malleable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(MAL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ee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uh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bul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), which means they can be hammered or rolled into sheets.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520700" y="2898775"/>
            <a:ext cx="7620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00000"/>
              </a:buClr>
              <a:buSzTx/>
              <a:buFontTx/>
              <a:buChar char="•"/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Metals are also </a:t>
            </a: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ductile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, which means they can be drawn into wires.</a:t>
            </a: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       </a:t>
            </a:r>
          </a:p>
        </p:txBody>
      </p:sp>
      <p:sp>
        <p:nvSpPr>
          <p:cNvPr id="185349" name="Text Box 2"/>
          <p:cNvSpPr txBox="1">
            <a:spLocks noChangeArrowheads="1"/>
          </p:cNvSpPr>
          <p:nvPr/>
        </p:nvSpPr>
        <p:spPr bwMode="auto">
          <a:xfrm>
            <a:off x="822325" y="393700"/>
            <a:ext cx="3587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tabLst>
                <a:tab pos="228600" algn="l"/>
                <a:tab pos="1943100" algn="l"/>
              </a:tabLst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Properties of 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5119</TotalTime>
  <Words>1812</Words>
  <Application>Microsoft Office PowerPoint</Application>
  <PresentationFormat>On-screen Show (4:3)</PresentationFormat>
  <Paragraphs>1053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Arial</vt:lpstr>
      <vt:lpstr>Calibri</vt:lpstr>
      <vt:lpstr>Cambria</vt:lpstr>
      <vt:lpstr>Constantia</vt:lpstr>
      <vt:lpstr>ITCFranklinGothicStd-Hvy</vt:lpstr>
      <vt:lpstr>Symbol</vt:lpstr>
      <vt:lpstr>Times New Roman</vt:lpstr>
      <vt:lpstr>Wingdings</vt:lpstr>
      <vt:lpstr>Wingdings 2</vt:lpstr>
      <vt:lpstr>1_Default Design</vt:lpstr>
      <vt:lpstr>Custom Design</vt:lpstr>
      <vt:lpstr>4_Custom Design</vt:lpstr>
      <vt:lpstr>1_Custom Design</vt:lpstr>
      <vt:lpstr>5_Custom Design</vt:lpstr>
      <vt:lpstr>2_Custom Design</vt:lpstr>
      <vt:lpstr>6_Custom Design</vt:lpstr>
      <vt:lpstr>3_Custom Design</vt:lpstr>
      <vt:lpstr>7_Custom Design</vt:lpstr>
      <vt:lpstr>Paper</vt:lpstr>
      <vt:lpstr>1_Paper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Horizons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Chandler</dc:creator>
  <cp:keywords>IPS.U8</cp:keywords>
  <cp:lastModifiedBy>Kyser Seaney</cp:lastModifiedBy>
  <cp:revision>861</cp:revision>
  <dcterms:created xsi:type="dcterms:W3CDTF">2004-01-14T15:26:19Z</dcterms:created>
  <dcterms:modified xsi:type="dcterms:W3CDTF">2019-03-18T14:55:35Z</dcterms:modified>
</cp:coreProperties>
</file>