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4" r:id="rId3"/>
    <p:sldMasterId id="2147483651" r:id="rId4"/>
    <p:sldMasterId id="2147483655" r:id="rId5"/>
    <p:sldMasterId id="2147483652" r:id="rId6"/>
    <p:sldMasterId id="2147483656" r:id="rId7"/>
    <p:sldMasterId id="2147483653" r:id="rId8"/>
    <p:sldMasterId id="2147483657" r:id="rId9"/>
    <p:sldMasterId id="2147483916" r:id="rId10"/>
    <p:sldMasterId id="2147486074" r:id="rId11"/>
  </p:sldMasterIdLst>
  <p:notesMasterIdLst>
    <p:notesMasterId r:id="rId34"/>
  </p:notesMasterIdLst>
  <p:handoutMasterIdLst>
    <p:handoutMasterId r:id="rId35"/>
  </p:handoutMasterIdLst>
  <p:sldIdLst>
    <p:sldId id="580" r:id="rId12"/>
    <p:sldId id="496" r:id="rId13"/>
    <p:sldId id="259" r:id="rId14"/>
    <p:sldId id="336" r:id="rId15"/>
    <p:sldId id="337" r:id="rId16"/>
    <p:sldId id="338" r:id="rId17"/>
    <p:sldId id="340" r:id="rId18"/>
    <p:sldId id="497" r:id="rId19"/>
    <p:sldId id="498" r:id="rId20"/>
    <p:sldId id="347" r:id="rId21"/>
    <p:sldId id="348" r:id="rId22"/>
    <p:sldId id="349" r:id="rId23"/>
    <p:sldId id="581" r:id="rId24"/>
    <p:sldId id="582" r:id="rId25"/>
    <p:sldId id="583" r:id="rId26"/>
    <p:sldId id="584" r:id="rId27"/>
    <p:sldId id="593" r:id="rId28"/>
    <p:sldId id="586" r:id="rId29"/>
    <p:sldId id="587" r:id="rId30"/>
    <p:sldId id="589" r:id="rId31"/>
    <p:sldId id="591" r:id="rId32"/>
    <p:sldId id="59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9900"/>
    <a:srgbClr val="009999"/>
    <a:srgbClr val="CC3300"/>
    <a:srgbClr val="000000"/>
    <a:srgbClr val="FF3399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93176" autoAdjust="0"/>
  </p:normalViewPr>
  <p:slideViewPr>
    <p:cSldViewPr>
      <p:cViewPr varScale="1">
        <p:scale>
          <a:sx n="69" d="100"/>
          <a:sy n="69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688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795B67-C18F-4778-B3EF-764FE3B36675}" type="datetimeFigureOut">
              <a:rPr lang="en-US"/>
              <a:pPr>
                <a:defRPr/>
              </a:pPr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9071D5A-01CD-4BAD-9604-5F8A97C4C1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555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BAA7D3A-D172-4C7F-B862-A28E64142B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422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8850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4348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6753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5894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5208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2278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0010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9450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2923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4306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2779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1095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1928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4825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581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2292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8490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7161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3337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7612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2913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496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4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697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8051F-2A99-4054-AD50-21471F88D4C2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6B3B4B-D71E-46C6-99B8-F6A0B0EE4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039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A8E5-30A2-41B7-A0A0-A505F160737A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BB74F-7843-48C2-8C78-3BD52A4BB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5488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9FEE9-0544-4F1D-B5A2-58DB95378C03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669EEC-8055-49A2-A232-E81BBF23A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2898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2862-DDEA-4B3C-8B98-A5C5B59EBA4E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F87E8-F42D-47F5-A000-E670CF053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1335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9B2E17-A204-4904-BC4E-409EF98A0B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3CDE-11B0-4A92-9964-4F3DBE3584C2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977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5DE0-BA6A-441E-A9D0-2733B9E20EC5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C9CE7-40D7-45C4-A3B9-26C06CC1F9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0223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3812-661C-442D-847F-81CD22438C36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21604-CB7E-46F4-B9B9-38C828B6C8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959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F9A0-107F-45F0-B50B-C2A51A5AD62D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D5C7CD-2B83-4B0F-BC73-918EF2EC4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261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CA3A8-D3A4-4607-8148-538D39BCEDAF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77F855-A39A-41C7-B609-78DAA9EE2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430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363F2-CE8A-4B51-820A-8FFE700D107A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52ECA-7C87-4AF9-B2E6-7754B8BD4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12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525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D826B-711D-4251-9629-FC1DB3413D1A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8A04-B079-4D64-AFFA-B66717C40C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2959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8051F-2A99-4054-AD50-21471F88D4C2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11/27/2018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6B3B4B-D71E-46C6-99B8-F6A0B0EE4BB2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211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A8E5-30A2-41B7-A0A0-A505F160737A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11/27/2018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BB74F-7843-48C2-8C78-3BD52A4BBAE1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228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9FEE9-0544-4F1D-B5A2-58DB95378C03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11/27/2018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669EEC-8055-49A2-A232-E81BBF23A44D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728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2862-DDEA-4B3C-8B98-A5C5B59EBA4E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11/27/2018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F87E8-F42D-47F5-A000-E670CF053512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989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9B2E17-A204-4904-BC4E-409EF98A0B58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3CDE-11B0-4A92-9964-4F3DBE3584C2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11/27/2018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714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5DE0-BA6A-441E-A9D0-2733B9E20EC5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11/27/2018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C9CE7-40D7-45C4-A3B9-26C06CC1F9C3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303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3812-661C-442D-847F-81CD22438C36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11/27/2018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21604-CB7E-46F4-B9B9-38C828B6C862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890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F9A0-107F-45F0-B50B-C2A51A5AD62D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11/27/2018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D5C7CD-2B83-4B0F-BC73-918EF2EC4B66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41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CA3A8-D3A4-4607-8148-538D39BCEDAF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11/27/2018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77F855-A39A-41C7-B609-78DAA9EE26E2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68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745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363F2-CE8A-4B51-820A-8FFE700D107A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11/27/2018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52ECA-7C87-4AF9-B2E6-7754B8BD4C91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234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D826B-711D-4251-9629-FC1DB3413D1A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11/27/2018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8A04-B079-4D64-AFFA-B66717C40C3D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0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48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5182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2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73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92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37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93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14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762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53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5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94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42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106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78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99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08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1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6464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800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298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04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84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56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22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963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02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83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4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61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479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863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49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79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11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21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056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0192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196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1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50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558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3005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7357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277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54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555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05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56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0331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6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30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158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624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9575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0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2746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187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54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265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039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13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220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858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438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736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5223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54179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1824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975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998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516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7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5377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587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667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918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708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8434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8015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9227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154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675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6675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019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1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5835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837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269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873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923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595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8625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8635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6909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496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675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6675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8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01.xml"/><Relationship Id="rId16" Type="http://schemas.openxmlformats.org/officeDocument/2006/relationships/slide" Target="../slides/slide2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0.jpe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31.jpe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7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12.xml"/><Relationship Id="rId16" Type="http://schemas.openxmlformats.org/officeDocument/2006/relationships/slide" Target="../slides/slide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0.jpe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31.jpe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jpeg"/><Relationship Id="rId18" Type="http://schemas.openxmlformats.org/officeDocument/2006/relationships/image" Target="../media/image1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6" Type="http://schemas.openxmlformats.org/officeDocument/2006/relationships/slide" Target="../slides/slid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1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6" Type="http://schemas.openxmlformats.org/officeDocument/2006/relationships/slide" Target="../slides/slid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7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5.xml"/><Relationship Id="rId16" Type="http://schemas.openxmlformats.org/officeDocument/2006/relationships/slide" Target="../slides/slide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9.jpe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2.jpeg"/><Relationship Id="rId18" Type="http://schemas.openxmlformats.org/officeDocument/2006/relationships/image" Target="../media/image2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6.xml"/><Relationship Id="rId16" Type="http://schemas.openxmlformats.org/officeDocument/2006/relationships/slide" Target="../slides/slid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4.jpe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6.jpe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57.xml"/><Relationship Id="rId16" Type="http://schemas.openxmlformats.org/officeDocument/2006/relationships/slide" Target="../slides/slide2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8.jpe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29.jpe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7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68.xml"/><Relationship Id="rId16" Type="http://schemas.openxmlformats.org/officeDocument/2006/relationships/slide" Target="../slides/slide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0.jpe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31.jpe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79.xml"/><Relationship Id="rId16" Type="http://schemas.openxmlformats.org/officeDocument/2006/relationships/slide" Target="../slides/slide2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3.jpe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34.jpe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90.xml"/><Relationship Id="rId16" Type="http://schemas.openxmlformats.org/officeDocument/2006/relationships/slide" Target="../slides/slide2.xml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5.jpe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36.jpe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 descr="buttoms_10">
            <a:hlinkClick r:id="rId14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3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4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3" name="Picture 10" descr="GPS_SE_NATIONAL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317500"/>
            <a:ext cx="4397375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70" r:id="rId1"/>
    <p:sldLayoutId id="2147485971" r:id="rId2"/>
    <p:sldLayoutId id="2147485972" r:id="rId3"/>
    <p:sldLayoutId id="2147485973" r:id="rId4"/>
    <p:sldLayoutId id="2147485974" r:id="rId5"/>
    <p:sldLayoutId id="2147485975" r:id="rId6"/>
    <p:sldLayoutId id="2147485976" r:id="rId7"/>
    <p:sldLayoutId id="2147485977" r:id="rId8"/>
    <p:sldLayoutId id="2147485978" r:id="rId9"/>
    <p:sldLayoutId id="2147485979" r:id="rId10"/>
    <p:sldLayoutId id="214748598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B57C9D-A45A-462E-A32B-9EE374842BA4}" type="datetimeFigureOut">
              <a:rPr lang="en-US"/>
              <a:pPr>
                <a:defRPr/>
              </a:pPr>
              <a:t>11/27/2018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AED142-B446-40D1-917F-619F66FF8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247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buttoms_10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6069" r:id="rId1"/>
    <p:sldLayoutId id="2147485964" r:id="rId2"/>
    <p:sldLayoutId id="2147486070" r:id="rId3"/>
    <p:sldLayoutId id="2147485965" r:id="rId4"/>
    <p:sldLayoutId id="2147486071" r:id="rId5"/>
    <p:sldLayoutId id="2147485966" r:id="rId6"/>
    <p:sldLayoutId id="2147485967" r:id="rId7"/>
    <p:sldLayoutId id="2147486072" r:id="rId8"/>
    <p:sldLayoutId id="2147486073" r:id="rId9"/>
    <p:sldLayoutId id="2147485968" r:id="rId10"/>
    <p:sldLayoutId id="21474859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B57C9D-A45A-462E-A32B-9EE374842BA4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11/27/2018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AED142-B446-40D1-917F-619F66FF8F37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247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buttoms_10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620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075" r:id="rId1"/>
    <p:sldLayoutId id="2147486076" r:id="rId2"/>
    <p:sldLayoutId id="2147486077" r:id="rId3"/>
    <p:sldLayoutId id="2147486078" r:id="rId4"/>
    <p:sldLayoutId id="2147486079" r:id="rId5"/>
    <p:sldLayoutId id="2147486080" r:id="rId6"/>
    <p:sldLayoutId id="2147486081" r:id="rId7"/>
    <p:sldLayoutId id="2147486082" r:id="rId8"/>
    <p:sldLayoutId id="2147486083" r:id="rId9"/>
    <p:sldLayoutId id="2147486084" r:id="rId10"/>
    <p:sldLayoutId id="21474860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051" name="Picture 30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2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3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1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Section</a:t>
            </a:r>
            <a:endParaRPr lang="en-US" altLang="en-US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55" name="Rectangle 13"/>
          <p:cNvSpPr>
            <a:spLocks noChangeArrowheads="1"/>
          </p:cNvSpPr>
          <p:nvPr userDrawn="1"/>
        </p:nvSpPr>
        <p:spPr bwMode="auto">
          <a:xfrm>
            <a:off x="2400300" y="68263"/>
            <a:ext cx="4883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ITCFranklinGothicStd-Hvy" charset="0"/>
              </a:rPr>
              <a:t>Structure of the Atom</a:t>
            </a:r>
          </a:p>
        </p:txBody>
      </p:sp>
      <p:pic>
        <p:nvPicPr>
          <p:cNvPr id="2056" name="Picture 12" descr="buttoms_10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81" r:id="rId1"/>
    <p:sldLayoutId id="2147485982" r:id="rId2"/>
    <p:sldLayoutId id="2147485983" r:id="rId3"/>
    <p:sldLayoutId id="2147485984" r:id="rId4"/>
    <p:sldLayoutId id="2147485985" r:id="rId5"/>
    <p:sldLayoutId id="2147485986" r:id="rId6"/>
    <p:sldLayoutId id="2147485987" r:id="rId7"/>
    <p:sldLayoutId id="2147485988" r:id="rId8"/>
    <p:sldLayoutId id="2147485989" r:id="rId9"/>
    <p:sldLayoutId id="2147485990" r:id="rId10"/>
    <p:sldLayoutId id="21474859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3075" name="Picture 30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2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3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Section</a:t>
            </a:r>
            <a:endParaRPr lang="en-US" altLang="en-US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079" name="Picture 12" descr="buttoms_10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92" r:id="rId1"/>
    <p:sldLayoutId id="2147485993" r:id="rId2"/>
    <p:sldLayoutId id="2147485994" r:id="rId3"/>
    <p:sldLayoutId id="2147485995" r:id="rId4"/>
    <p:sldLayoutId id="2147485996" r:id="rId5"/>
    <p:sldLayoutId id="2147485997" r:id="rId6"/>
    <p:sldLayoutId id="2147485998" r:id="rId7"/>
    <p:sldLayoutId id="2147485999" r:id="rId8"/>
    <p:sldLayoutId id="2147486000" r:id="rId9"/>
    <p:sldLayoutId id="2147486001" r:id="rId10"/>
    <p:sldLayoutId id="21474860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4099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11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Section</a:t>
            </a:r>
            <a:endParaRPr lang="en-US" altLang="en-US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03" name="Rectangle 13"/>
          <p:cNvSpPr>
            <a:spLocks noChangeArrowheads="1"/>
          </p:cNvSpPr>
          <p:nvPr userDrawn="1"/>
        </p:nvSpPr>
        <p:spPr bwMode="auto">
          <a:xfrm>
            <a:off x="2825750" y="115888"/>
            <a:ext cx="394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Masses of Atoms</a:t>
            </a:r>
          </a:p>
        </p:txBody>
      </p:sp>
      <p:pic>
        <p:nvPicPr>
          <p:cNvPr id="4104" name="Picture 12" descr="buttoms_10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03" r:id="rId1"/>
    <p:sldLayoutId id="2147486004" r:id="rId2"/>
    <p:sldLayoutId id="2147486005" r:id="rId3"/>
    <p:sldLayoutId id="2147486006" r:id="rId4"/>
    <p:sldLayoutId id="2147486007" r:id="rId5"/>
    <p:sldLayoutId id="2147486008" r:id="rId6"/>
    <p:sldLayoutId id="2147486009" r:id="rId7"/>
    <p:sldLayoutId id="2147486010" r:id="rId8"/>
    <p:sldLayoutId id="2147486011" r:id="rId9"/>
    <p:sldLayoutId id="2147486012" r:id="rId10"/>
    <p:sldLayoutId id="21474860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5123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Section</a:t>
            </a:r>
            <a:endParaRPr lang="en-US" altLang="en-US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127" name="Picture 12" descr="buttoms_10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14" r:id="rId1"/>
    <p:sldLayoutId id="2147486015" r:id="rId2"/>
    <p:sldLayoutId id="2147486016" r:id="rId3"/>
    <p:sldLayoutId id="2147486017" r:id="rId4"/>
    <p:sldLayoutId id="2147486018" r:id="rId5"/>
    <p:sldLayoutId id="2147486019" r:id="rId6"/>
    <p:sldLayoutId id="2147486020" r:id="rId7"/>
    <p:sldLayoutId id="2147486021" r:id="rId8"/>
    <p:sldLayoutId id="2147486022" r:id="rId9"/>
    <p:sldLayoutId id="2147486023" r:id="rId10"/>
    <p:sldLayoutId id="21474860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6147" name="Picture 7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1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Section</a:t>
            </a:r>
            <a:endParaRPr lang="en-US" altLang="en-US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151" name="Rectangle 13"/>
          <p:cNvSpPr>
            <a:spLocks noChangeArrowheads="1"/>
          </p:cNvSpPr>
          <p:nvPr userDrawn="1"/>
        </p:nvSpPr>
        <p:spPr bwMode="auto">
          <a:xfrm>
            <a:off x="2816225" y="77788"/>
            <a:ext cx="424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ITCFranklinGothicStd-Hvy" charset="0"/>
              </a:rPr>
              <a:t>The Periodic Table</a:t>
            </a:r>
          </a:p>
        </p:txBody>
      </p:sp>
      <p:pic>
        <p:nvPicPr>
          <p:cNvPr id="6152" name="Picture 12" descr="buttoms_10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25" r:id="rId1"/>
    <p:sldLayoutId id="2147486026" r:id="rId2"/>
    <p:sldLayoutId id="2147486027" r:id="rId3"/>
    <p:sldLayoutId id="2147486028" r:id="rId4"/>
    <p:sldLayoutId id="2147486029" r:id="rId5"/>
    <p:sldLayoutId id="2147486030" r:id="rId6"/>
    <p:sldLayoutId id="2147486031" r:id="rId7"/>
    <p:sldLayoutId id="2147486032" r:id="rId8"/>
    <p:sldLayoutId id="2147486033" r:id="rId9"/>
    <p:sldLayoutId id="2147486034" r:id="rId10"/>
    <p:sldLayoutId id="21474860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7171" name="Picture 7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Section</a:t>
            </a:r>
            <a:endParaRPr lang="en-US" altLang="en-US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175" name="Picture 12" descr="buttoms_10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36" r:id="rId1"/>
    <p:sldLayoutId id="2147486037" r:id="rId2"/>
    <p:sldLayoutId id="2147486038" r:id="rId3"/>
    <p:sldLayoutId id="2147486039" r:id="rId4"/>
    <p:sldLayoutId id="2147486040" r:id="rId5"/>
    <p:sldLayoutId id="2147486041" r:id="rId6"/>
    <p:sldLayoutId id="2147486042" r:id="rId7"/>
    <p:sldLayoutId id="2147486043" r:id="rId8"/>
    <p:sldLayoutId id="2147486044" r:id="rId9"/>
    <p:sldLayoutId id="2147486045" r:id="rId10"/>
    <p:sldLayoutId id="21474860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6675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8196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buttoms_10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47" r:id="rId1"/>
    <p:sldLayoutId id="2147486048" r:id="rId2"/>
    <p:sldLayoutId id="2147486049" r:id="rId3"/>
    <p:sldLayoutId id="2147486050" r:id="rId4"/>
    <p:sldLayoutId id="2147486051" r:id="rId5"/>
    <p:sldLayoutId id="2147486052" r:id="rId6"/>
    <p:sldLayoutId id="2147486053" r:id="rId7"/>
    <p:sldLayoutId id="2147486054" r:id="rId8"/>
    <p:sldLayoutId id="2147486055" r:id="rId9"/>
    <p:sldLayoutId id="2147486056" r:id="rId10"/>
    <p:sldLayoutId id="21474860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6675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9220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buttoms_10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3"/>
          <p:cNvGrpSpPr>
            <a:grpSpLocks/>
          </p:cNvGrpSpPr>
          <p:nvPr userDrawn="1"/>
        </p:nvGrpSpPr>
        <p:grpSpPr bwMode="auto">
          <a:xfrm>
            <a:off x="6007100" y="6172200"/>
            <a:ext cx="1190625" cy="655638"/>
            <a:chOff x="3784" y="3888"/>
            <a:chExt cx="750" cy="413"/>
          </a:xfrm>
        </p:grpSpPr>
        <p:pic>
          <p:nvPicPr>
            <p:cNvPr id="9227" name="Picture 10" descr="thumb">
              <a:hlinkClick r:id="" action="ppaction://noaction" highlightClick="1"/>
            </p:cNvPr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9" y="3888"/>
              <a:ext cx="44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 Box 11">
              <a:hlinkClick r:id="" action="ppaction://noaction" highlightClick="1"/>
            </p:cNvPr>
            <p:cNvSpPr txBox="1">
              <a:spLocks noChangeArrowheads="1"/>
            </p:cNvSpPr>
            <p:nvPr userDrawn="1"/>
          </p:nvSpPr>
          <p:spPr bwMode="auto">
            <a:xfrm>
              <a:off x="3784" y="4128"/>
              <a:ext cx="7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chemeClr val="bg1"/>
                  </a:solidFill>
                </a:rPr>
                <a:t>THUMBNAILS</a:t>
              </a:r>
            </a:p>
          </p:txBody>
        </p:sp>
      </p:grpSp>
      <p:pic>
        <p:nvPicPr>
          <p:cNvPr id="9226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8" r:id="rId1"/>
    <p:sldLayoutId id="2147486059" r:id="rId2"/>
    <p:sldLayoutId id="2147486060" r:id="rId3"/>
    <p:sldLayoutId id="2147486061" r:id="rId4"/>
    <p:sldLayoutId id="2147486062" r:id="rId5"/>
    <p:sldLayoutId id="2147486063" r:id="rId6"/>
    <p:sldLayoutId id="2147486064" r:id="rId7"/>
    <p:sldLayoutId id="2147486065" r:id="rId8"/>
    <p:sldLayoutId id="2147486066" r:id="rId9"/>
    <p:sldLayoutId id="2147486067" r:id="rId10"/>
    <p:sldLayoutId id="21474860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79538"/>
            <a:ext cx="9144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i="1" kern="0" dirty="0" smtClean="0">
                <a:solidFill>
                  <a:prstClr val="black"/>
                </a:solidFill>
                <a:latin typeface="Arial"/>
              </a:rPr>
              <a:t>PS</a:t>
            </a:r>
            <a:r>
              <a:rPr lang="en-US" sz="6000" b="1" kern="0" dirty="0">
                <a:solidFill>
                  <a:prstClr val="black"/>
                </a:solidFill>
                <a:latin typeface="Arial"/>
              </a:rPr>
              <a:t/>
            </a:r>
            <a:br>
              <a:rPr lang="en-US" sz="6000" b="1" kern="0" dirty="0">
                <a:solidFill>
                  <a:prstClr val="black"/>
                </a:solidFill>
                <a:latin typeface="Arial"/>
              </a:rPr>
            </a:br>
            <a:r>
              <a:rPr lang="en-US" sz="6000" b="1" kern="0" dirty="0">
                <a:solidFill>
                  <a:prstClr val="black"/>
                </a:solidFill>
                <a:latin typeface="Arial"/>
              </a:rPr>
              <a:t>Unit 1</a:t>
            </a:r>
            <a:endParaRPr lang="en-US" sz="6000" b="1" kern="0" dirty="0" smtClean="0">
              <a:solidFill>
                <a:prstClr val="black"/>
              </a:solidFill>
              <a:latin typeface="Arial"/>
            </a:endParaRPr>
          </a:p>
          <a:p>
            <a:pPr algn="ctr" eaLnBrk="1" hangingPunct="1">
              <a:defRPr/>
            </a:pPr>
            <a:r>
              <a:rPr lang="en-US" sz="6000" b="1" kern="0" dirty="0" smtClean="0">
                <a:solidFill>
                  <a:srgbClr val="FF0000"/>
                </a:solidFill>
                <a:latin typeface="Arial"/>
              </a:rPr>
              <a:t>Matter</a:t>
            </a:r>
          </a:p>
          <a:p>
            <a:pPr algn="ctr" eaLnBrk="1" hangingPunct="1">
              <a:defRPr/>
            </a:pPr>
            <a:r>
              <a:rPr lang="en-US" sz="4400" i="1" kern="0" dirty="0" smtClean="0">
                <a:solidFill>
                  <a:srgbClr val="7030A0"/>
                </a:solidFill>
                <a:latin typeface="Arial"/>
              </a:rPr>
              <a:t>Section 3 </a:t>
            </a:r>
            <a:endParaRPr lang="en-US" sz="4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8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505200"/>
            <a:ext cx="1744663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533400" y="1303338"/>
            <a:ext cx="80010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In the 1800s, John Dalton, a teacher from England, was able to offer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evidence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that atoms exist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22325" y="620713"/>
            <a:ext cx="33480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The Atomic Model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527050" y="2062163"/>
            <a:ext cx="75358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Dalton's model of the atom, a solid sphere, was an early model of the atom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552450" y="2897188"/>
            <a:ext cx="7283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The model has changed over time </a:t>
            </a:r>
          </a:p>
        </p:txBody>
      </p:sp>
      <p:pic>
        <p:nvPicPr>
          <p:cNvPr id="7" name="Picture 11" descr="J.j.%20thomson_ti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3505200"/>
            <a:ext cx="180975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31900" y="5362575"/>
            <a:ext cx="1214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Dalton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1803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304088" y="5402263"/>
            <a:ext cx="1214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Bohr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1913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978150" y="5402263"/>
            <a:ext cx="1441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Thompson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    1897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27613" y="5402263"/>
            <a:ext cx="1365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Rutherford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     1909</a:t>
            </a:r>
          </a:p>
        </p:txBody>
      </p:sp>
      <p:pic>
        <p:nvPicPr>
          <p:cNvPr id="130061" name="Picture 9" descr="http://images.tutorvista.com/cms/images/81/bohr-mode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3463925"/>
            <a:ext cx="18224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88" y="3480610"/>
            <a:ext cx="1762123" cy="176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utoUpdateAnimBg="0"/>
      <p:bldP spid="26628" grpId="0" autoUpdateAnimBg="0"/>
      <p:bldP spid="113671" grpId="0" autoUpdateAnimBg="0"/>
      <p:bldP spid="113672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533400" y="1000125"/>
            <a:ext cx="82883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By 1926, scientists had developed the electron cloud model of the atom that is in use today 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822325" y="544513"/>
            <a:ext cx="46720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The Electron Cloud Model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527050" y="1758950"/>
            <a:ext cx="821848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An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electron cloud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is the area around the nucleus of an atom where its electrons are most likely found</a:t>
            </a:r>
          </a:p>
        </p:txBody>
      </p:sp>
      <p:pic>
        <p:nvPicPr>
          <p:cNvPr id="131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670175"/>
            <a:ext cx="61214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  <p:bldP spid="27651" grpId="0"/>
      <p:bldP spid="1146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533400" y="1152525"/>
            <a:ext cx="8001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The electron cloud is 100,000 times larger than the diameter of the nucleus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527050" y="1987550"/>
            <a:ext cx="8001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In contrast, each electron in the cloud is much smaller than a single proton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536575" y="2822575"/>
            <a:ext cx="8001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Because an electron's mass is small and the electron is moving so quickly around the nucleus, it is impossible to describe its exact location in an atom </a:t>
            </a:r>
          </a:p>
        </p:txBody>
      </p:sp>
      <p:sp>
        <p:nvSpPr>
          <p:cNvPr id="142342" name="Text Box 4"/>
          <p:cNvSpPr txBox="1">
            <a:spLocks noChangeArrowheads="1"/>
          </p:cNvSpPr>
          <p:nvPr/>
        </p:nvSpPr>
        <p:spPr bwMode="auto">
          <a:xfrm>
            <a:off x="822325" y="544513"/>
            <a:ext cx="46720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The Electron Cloud Model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  <p:bldP spid="115719" grpId="0"/>
      <p:bldP spid="1157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822325" y="1076325"/>
            <a:ext cx="28336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Atomic Number</a:t>
            </a:r>
            <a:endParaRPr lang="en-US" altLang="en-US" sz="28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533400" y="1682750"/>
            <a:ext cx="800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00100" indent="-3429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number of protons in the nucleus of each atom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number of protons determines which element it is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Each element has its own number of protons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3400" y="4321229"/>
            <a:ext cx="4574627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What number on the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Periodic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Tx/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Table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is the atomic number?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740" y="327104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0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530225" y="2754275"/>
            <a:ext cx="8001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If we measure in grams, it is just too small of a number. </a:t>
            </a:r>
            <a:r>
              <a:rPr lang="en-US" altLang="en-US" sz="2400" i="1" dirty="0">
                <a:solidFill>
                  <a:schemeClr val="bg1"/>
                </a:solidFill>
                <a:latin typeface="Arial" panose="020B0604020202020204" pitchFamily="34" charset="0"/>
              </a:rPr>
              <a:t>We need to use a different measuring unit.</a:t>
            </a:r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822325" y="393700"/>
            <a:ext cx="2479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Atomic Mass</a:t>
            </a: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533400" y="1228725"/>
            <a:ext cx="82883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nucleus contains most of the mass (about 99%) because protons and neutrons are far more massive than electrons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533400" y="2187575"/>
            <a:ext cx="783272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mass of a proton is about the same as a neutron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30225" y="849313"/>
            <a:ext cx="76057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the mass of an atom </a:t>
            </a:r>
          </a:p>
        </p:txBody>
      </p:sp>
      <p:pic>
        <p:nvPicPr>
          <p:cNvPr id="13415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960813"/>
            <a:ext cx="4800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99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/>
      <p:bldP spid="34818" grpId="0"/>
      <p:bldP spid="210948" grpId="0"/>
      <p:bldP spid="210949" grpId="0"/>
      <p:bldP spid="2027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533400" y="923925"/>
            <a:ext cx="8001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unit of measurement for atomic particles on the Periodic Table is the atomic mass unit (amu)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533400" y="1608138"/>
            <a:ext cx="8001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mass of a proton or a neutron is equal to 1 amu 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33400" y="2062163"/>
            <a:ext cx="8001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atomic mass is determined from the Carbon-12 atom</a:t>
            </a:r>
          </a:p>
        </p:txBody>
      </p:sp>
      <p:sp>
        <p:nvSpPr>
          <p:cNvPr id="148485" name="Text Box 3"/>
          <p:cNvSpPr txBox="1">
            <a:spLocks noChangeArrowheads="1"/>
          </p:cNvSpPr>
          <p:nvPr/>
        </p:nvSpPr>
        <p:spPr bwMode="auto">
          <a:xfrm>
            <a:off x="822325" y="393700"/>
            <a:ext cx="2479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Atomic Mass</a:t>
            </a: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3400" y="2989994"/>
            <a:ext cx="4954102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800100" indent="-3429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number of protons and neutrons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this will always be a whole number (can’t have part of a proton or neutron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For problems using mass number: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From Periodic Table - Round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Given – Use as-is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22325" y="2531206"/>
            <a:ext cx="2641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Mass Number</a:t>
            </a: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565" y="327342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/>
      <p:bldP spid="117765" grpId="0"/>
      <p:bldP spid="11776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822325" y="3179763"/>
            <a:ext cx="17478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Isotopes</a:t>
            </a: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0533" name="Text Box 13"/>
          <p:cNvSpPr txBox="1">
            <a:spLocks noChangeArrowheads="1"/>
          </p:cNvSpPr>
          <p:nvPr/>
        </p:nvSpPr>
        <p:spPr bwMode="auto">
          <a:xfrm>
            <a:off x="254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026" name="Picture 2" descr="https://i.imgflip.com/2m8zt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79550"/>
            <a:ext cx="38100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834430" y="3179763"/>
            <a:ext cx="3831973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not all the atoms of an element have the same number of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neutrons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(But they have the same number of protons)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425" y="373063"/>
            <a:ext cx="2079985" cy="207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2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3698081" y="662781"/>
            <a:ext cx="17478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Isotopes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625460" y="1280798"/>
            <a:ext cx="801212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atoms of the same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element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that have different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numbers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of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neutrons</a:t>
            </a:r>
          </a:p>
        </p:txBody>
      </p:sp>
      <p:sp>
        <p:nvSpPr>
          <p:cNvPr id="150533" name="Text Box 13"/>
          <p:cNvSpPr txBox="1">
            <a:spLocks noChangeArrowheads="1"/>
          </p:cNvSpPr>
          <p:nvPr/>
        </p:nvSpPr>
        <p:spPr bwMode="auto">
          <a:xfrm>
            <a:off x="254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38150" y="2180884"/>
            <a:ext cx="819943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different elements have different isotopes: some a lot, some very few</a:t>
            </a:r>
          </a:p>
        </p:txBody>
      </p:sp>
      <p:pic>
        <p:nvPicPr>
          <p:cNvPr id="12187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668230"/>
            <a:ext cx="3786188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38150" y="3080167"/>
            <a:ext cx="4513325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The 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average atomic mass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of an element is the weighted-average mass of the mixture of its isotopes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8150" y="4502095"/>
            <a:ext cx="4413250" cy="146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For example, 80% of boron found in nature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boron-11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, and 20% is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boron-10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None/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(You won’t have to calculate this)</a:t>
            </a:r>
          </a:p>
        </p:txBody>
      </p:sp>
    </p:spTree>
    <p:extLst>
      <p:ext uri="{BB962C8B-B14F-4D97-AF65-F5344CB8AC3E}">
        <p14:creationId xmlns:p14="http://schemas.microsoft.com/office/powerpoint/2010/main" val="77310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120837" grpId="0"/>
      <p:bldP spid="121861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11"/>
          <p:cNvSpPr txBox="1">
            <a:spLocks noChangeArrowheads="1"/>
          </p:cNvSpPr>
          <p:nvPr/>
        </p:nvSpPr>
        <p:spPr bwMode="auto">
          <a:xfrm>
            <a:off x="254000" y="373063"/>
            <a:ext cx="973138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1" name="Text Box 3"/>
          <p:cNvSpPr txBox="1">
            <a:spLocks noChangeArrowheads="1"/>
          </p:cNvSpPr>
          <p:nvPr/>
        </p:nvSpPr>
        <p:spPr bwMode="auto">
          <a:xfrm>
            <a:off x="822325" y="544513"/>
            <a:ext cx="18224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Electrons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533400" y="1000125"/>
            <a:ext cx="8001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In a neutral atom, the number of electrons is equal to the number of protons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2263" y="1835150"/>
          <a:ext cx="8575672" cy="467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096"/>
                <a:gridCol w="1225096"/>
                <a:gridCol w="1225096"/>
                <a:gridCol w="1225096"/>
                <a:gridCol w="1225096"/>
                <a:gridCol w="1225096"/>
                <a:gridCol w="1225096"/>
              </a:tblGrid>
              <a:tr h="6676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Element</a:t>
                      </a:r>
                      <a:endParaRPr lang="en-US" sz="1800" dirty="0"/>
                    </a:p>
                  </a:txBody>
                  <a:tcPr marL="91435" marR="91435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Symbol</a:t>
                      </a:r>
                      <a:endParaRPr lang="en-US" sz="1800" dirty="0"/>
                    </a:p>
                  </a:txBody>
                  <a:tcPr marL="91435" marR="91435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Mass Number</a:t>
                      </a:r>
                      <a:endParaRPr lang="en-US" sz="1800" dirty="0"/>
                    </a:p>
                  </a:txBody>
                  <a:tcPr marL="91435" marR="91435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Atomic</a:t>
                      </a:r>
                      <a:r>
                        <a:rPr lang="en-US" sz="1800" baseline="0" dirty="0" smtClean="0"/>
                        <a:t> Number</a:t>
                      </a:r>
                      <a:endParaRPr lang="en-US" sz="1800" dirty="0"/>
                    </a:p>
                  </a:txBody>
                  <a:tcPr marL="91435" marR="91435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Protons</a:t>
                      </a:r>
                      <a:endParaRPr lang="en-US" sz="1800" dirty="0"/>
                    </a:p>
                  </a:txBody>
                  <a:tcPr marL="91435" marR="91435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Neutrons</a:t>
                      </a:r>
                      <a:endParaRPr lang="en-US" sz="1800" dirty="0"/>
                    </a:p>
                  </a:txBody>
                  <a:tcPr marL="91435" marR="91435" marT="45728" marB="457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Electrons</a:t>
                      </a:r>
                      <a:endParaRPr lang="en-US" sz="1800" dirty="0"/>
                    </a:p>
                  </a:txBody>
                  <a:tcPr marL="91435" marR="91435" marT="45728" marB="45728" anchor="ctr"/>
                </a:tc>
              </a:tr>
              <a:tr h="66765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5" marR="91435" marT="45728" marB="45728"/>
                </a:tc>
              </a:tr>
              <a:tr h="66765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</a:tr>
              <a:tr h="66765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</a:tr>
              <a:tr h="66765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</a:tr>
              <a:tr h="667657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5" marR="91435" marT="45728" marB="45728"/>
                </a:tc>
              </a:tr>
              <a:tr h="6676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5" marR="91435" marT="45728" marB="4572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5" marR="91435" marT="45728" marB="45728"/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3075" y="2593975"/>
            <a:ext cx="1063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Boron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16113" y="2630488"/>
            <a:ext cx="455612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05163" y="2630488"/>
            <a:ext cx="608012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495800" y="2630488"/>
            <a:ext cx="3794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710238" y="2630488"/>
            <a:ext cx="455612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924675" y="2630488"/>
            <a:ext cx="4556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98463" y="3271838"/>
            <a:ext cx="12128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Carbon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916113" y="3308350"/>
            <a:ext cx="4556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205163" y="3308350"/>
            <a:ext cx="6080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495800" y="3308350"/>
            <a:ext cx="3794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710238" y="3308350"/>
            <a:ext cx="4556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924675" y="3308350"/>
            <a:ext cx="4556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22263" y="3954463"/>
            <a:ext cx="12890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Oxygen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916113" y="3990975"/>
            <a:ext cx="4556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205163" y="3990975"/>
            <a:ext cx="6080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495800" y="3990975"/>
            <a:ext cx="3794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710238" y="3990975"/>
            <a:ext cx="4556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924675" y="3990975"/>
            <a:ext cx="4556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22263" y="4637088"/>
            <a:ext cx="1365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Sodium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839913" y="4673600"/>
            <a:ext cx="6064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Na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205163" y="4673600"/>
            <a:ext cx="6080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23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4419600" y="4673600"/>
            <a:ext cx="5318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634038" y="4673600"/>
            <a:ext cx="5318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848475" y="4673600"/>
            <a:ext cx="6080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22263" y="5321300"/>
            <a:ext cx="121443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Copper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839913" y="5356225"/>
            <a:ext cx="6064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Cu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205163" y="5356225"/>
            <a:ext cx="6080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64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4419600" y="5326063"/>
            <a:ext cx="5318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29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5634038" y="5356225"/>
            <a:ext cx="6080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29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6848475" y="5356225"/>
            <a:ext cx="5318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35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8139113" y="2628900"/>
            <a:ext cx="4556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8139113" y="3306763"/>
            <a:ext cx="4556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8139113" y="3989388"/>
            <a:ext cx="4556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062913" y="4673600"/>
            <a:ext cx="5318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8062913" y="5356225"/>
            <a:ext cx="5318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29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322263" y="6003925"/>
            <a:ext cx="12890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Oxygen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1916113" y="6040438"/>
            <a:ext cx="6064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3205163" y="6040438"/>
            <a:ext cx="608012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5634038" y="6040438"/>
            <a:ext cx="608012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848475" y="6040438"/>
            <a:ext cx="5318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8062913" y="6038850"/>
            <a:ext cx="5318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4419600" y="6016625"/>
            <a:ext cx="5318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000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13005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533400" y="1000125"/>
            <a:ext cx="371629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i="1" dirty="0">
                <a:solidFill>
                  <a:schemeClr val="bg1"/>
                </a:solidFill>
                <a:latin typeface="Arial" panose="020B0604020202020204" pitchFamily="34" charset="0"/>
              </a:rPr>
              <a:t>Periodic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means "repeated in a pattern" </a:t>
            </a: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514679" y="1963630"/>
            <a:ext cx="3735020" cy="404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Dmitri Mendeleev, Russian (1860’s),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arranged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the elements in order of increasing atomic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masses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Elements with similar properties are grouped together, leaving spaces for missing elements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22325" y="317500"/>
            <a:ext cx="4454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Organizing the Elements</a:t>
            </a: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" name="Picture 5" descr="http://upload.wikimedia.org/wikipedia/commons/b/bb/Mendeleev's_1869_periodic_tab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420" y="952036"/>
            <a:ext cx="4402138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36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40" name="Rectangle 3"/>
          <p:cNvSpPr>
            <a:spLocks noChangeArrowheads="1"/>
          </p:cNvSpPr>
          <p:nvPr/>
        </p:nvSpPr>
        <p:spPr bwMode="auto">
          <a:xfrm>
            <a:off x="472817" y="510737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Chemistry</a:t>
            </a: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371467" y="620040"/>
            <a:ext cx="6373813" cy="144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581025" indent="-3492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lvl="1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The study of the composition, structure, and properties of matter and the changes it undergoes.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2817" y="2403349"/>
            <a:ext cx="632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Branches of Chemistry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80830" y="2973630"/>
            <a:ext cx="7361237" cy="318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581025" indent="-3492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lvl="1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Organic Chemistry</a:t>
            </a:r>
          </a:p>
          <a:p>
            <a:pPr lvl="1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Inorganic Chemistry</a:t>
            </a:r>
          </a:p>
          <a:p>
            <a:pPr lvl="1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Physical Chemistry</a:t>
            </a:r>
          </a:p>
          <a:p>
            <a:pPr lvl="1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Analytical Chemistry</a:t>
            </a:r>
          </a:p>
          <a:p>
            <a:pPr lvl="1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Biochemistry</a:t>
            </a:r>
          </a:p>
          <a:p>
            <a:pPr lvl="1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Theoretical 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40" grpId="0"/>
      <p:bldP spid="72706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533400" y="1076325"/>
            <a:ext cx="8001000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Using Mendeleev’s table, properties of undiscovered elements could be predicted.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Mendeleev’s table had some discrepancies (problems), but was still considered as the “Father of the Periodic Table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Henry G.J.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Moseley arranged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elements based on their increasing atomic numbers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not atomic masses, fixing the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discrepancies in Mendeleev’s arrangement.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The current periodic table uses Moseley's arrangement of the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elements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0772" name="Text Box 9"/>
          <p:cNvSpPr txBox="1">
            <a:spLocks noChangeArrowheads="1"/>
          </p:cNvSpPr>
          <p:nvPr/>
        </p:nvSpPr>
        <p:spPr bwMode="auto">
          <a:xfrm>
            <a:off x="254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60776" name="Text Box 3"/>
          <p:cNvSpPr txBox="1">
            <a:spLocks noChangeArrowheads="1"/>
          </p:cNvSpPr>
          <p:nvPr/>
        </p:nvSpPr>
        <p:spPr bwMode="auto">
          <a:xfrm>
            <a:off x="822325" y="317500"/>
            <a:ext cx="4454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Organizing the Elements</a:t>
            </a: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146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822325" y="923925"/>
            <a:ext cx="27130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Periodic Table 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533400" y="1504950"/>
            <a:ext cx="8001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arrangement of the elements in order of their atomic number so that elements with similar properties fall in the same column or group</a:t>
            </a: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527050" y="4117975"/>
            <a:ext cx="8001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when elements are arranged in order of increasing atomic number, elements with similar properties appear at regular intervals</a:t>
            </a:r>
          </a:p>
        </p:txBody>
      </p:sp>
      <p:sp>
        <p:nvSpPr>
          <p:cNvPr id="164869" name="Text Box 9"/>
          <p:cNvSpPr txBox="1">
            <a:spLocks noChangeArrowheads="1"/>
          </p:cNvSpPr>
          <p:nvPr/>
        </p:nvSpPr>
        <p:spPr bwMode="auto">
          <a:xfrm>
            <a:off x="254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8918" name="Text Box 3"/>
          <p:cNvSpPr txBox="1">
            <a:spLocks noChangeArrowheads="1"/>
          </p:cNvSpPr>
          <p:nvPr/>
        </p:nvSpPr>
        <p:spPr bwMode="auto">
          <a:xfrm>
            <a:off x="817563" y="3429000"/>
            <a:ext cx="24987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Periodic Law </a:t>
            </a:r>
          </a:p>
        </p:txBody>
      </p:sp>
    </p:spTree>
    <p:extLst>
      <p:ext uri="{BB962C8B-B14F-4D97-AF65-F5344CB8AC3E}">
        <p14:creationId xmlns:p14="http://schemas.microsoft.com/office/powerpoint/2010/main" val="5173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/>
      <p:bldP spid="38916" grpId="0"/>
      <p:bldP spid="389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10"/>
          <p:cNvSpPr txBox="1">
            <a:spLocks noChangeArrowheads="1"/>
          </p:cNvSpPr>
          <p:nvPr/>
        </p:nvSpPr>
        <p:spPr bwMode="auto">
          <a:xfrm>
            <a:off x="254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2325" y="317500"/>
            <a:ext cx="75628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Periodic Table of the Elements</a:t>
            </a: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</a:rPr>
              <a:t> Current View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49275" y="773113"/>
          <a:ext cx="7816842" cy="5565774"/>
        </p:xfrm>
        <a:graphic>
          <a:graphicData uri="http://schemas.openxmlformats.org/drawingml/2006/table">
            <a:tbl>
              <a:tblPr/>
              <a:tblGrid>
                <a:gridCol w="433739"/>
                <a:gridCol w="433209"/>
                <a:gridCol w="433739"/>
                <a:gridCol w="434269"/>
                <a:gridCol w="434269"/>
                <a:gridCol w="434269"/>
                <a:gridCol w="434269"/>
                <a:gridCol w="434269"/>
                <a:gridCol w="434269"/>
                <a:gridCol w="434269"/>
                <a:gridCol w="434269"/>
                <a:gridCol w="434269"/>
                <a:gridCol w="434269"/>
                <a:gridCol w="434269"/>
                <a:gridCol w="434269"/>
                <a:gridCol w="434269"/>
                <a:gridCol w="434269"/>
                <a:gridCol w="436389"/>
              </a:tblGrid>
              <a:tr h="434209">
                <a:tc gridSpan="1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1" i="1" kern="0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MCHS Periodic Table of the Elements </a:t>
                      </a:r>
                      <a:endParaRPr lang="en-US" sz="700" b="1" kern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2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49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hydrogen 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helium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4.0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1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lithium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7.0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beryllium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9.0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boron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10.8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carbon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12.0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nitrogen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14.0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oxygen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16.0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fluorine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19.0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20.2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23.0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Mg</a:t>
                      </a:r>
                      <a:endParaRPr lang="en-US" sz="700" b="1" kern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magnesium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24.3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27.0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silicon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28.1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phosphorus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31.0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sulphur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32.1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chlorine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35.5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argon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40.0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potassium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39.1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calcium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40.1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scandium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45.0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titanium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47.9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vanadium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50.9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chromium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52.0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Mn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manganese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54.9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iron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55.8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cobalt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58.9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Ni</a:t>
                      </a:r>
                      <a:endParaRPr lang="en-US" sz="700" b="1" kern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nickel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58.7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copper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63.5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Zn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zinc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65.4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gallium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69.7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germanium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72.6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arsenic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74.9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selenium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79.0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bromine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79.9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krypton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83.8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rubidium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85.5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strontium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87.6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yttrium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88.9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zirconium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91.2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niobium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92.9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2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molybdenum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95.9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Tc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technetium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[98]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ruthenium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101.0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Rh</a:t>
                      </a:r>
                      <a:endParaRPr lang="en-US" sz="700" b="1" kern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rhodium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102.9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Pd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palladium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106.4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Ag</a:t>
                      </a:r>
                      <a:endParaRPr lang="en-US" sz="700" b="1" kern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silver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107.9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Cd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cadmium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112.4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114.8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118.7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antimony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121.8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tellurium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127.6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iodine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126.9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xenon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131.3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61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caesium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132.9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137.3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lanthanum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138.9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Hf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hafnium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178.5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tantalum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180.9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tungsten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183.8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rhenium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186.2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osmium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190.2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iridium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192.2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Pt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platinum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195.1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gold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197.0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Hg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mercury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200.6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Tl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thallium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204.4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lead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207.2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bismuth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209.0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polonium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[209]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astatine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[210]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Rn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radon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[222]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francium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[223]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[226]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actinium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[227]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Rf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3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rutherfordium</a:t>
                      </a: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[261]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dubnium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[262]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Sg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seaborgium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[266]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Bh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bohrium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[264]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hassium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[269]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Mt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meitnerium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[268]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4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darmstadtium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[271]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Rg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2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roentgenium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[272]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Cn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copernicium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[285]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Uut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ununtrium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[286]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4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flerovium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[289]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Uup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unupentium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[288]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Lv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livermorium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[293]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Uus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unuseptium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[294]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Uuo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ununoctium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[294]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140.1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7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praseodymium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140.9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Nd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neodymium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144.2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Pm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promethium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[145]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Sm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samarium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150.4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Eu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europium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152.0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Gd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gadolinium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157.3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terbium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158.9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Dy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3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dysprosium</a:t>
                      </a: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162.5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holmium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164.9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erbium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167.3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Tm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thulium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168.9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ytterbium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173.0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Lu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lutetium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175.0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thorium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232.0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protactinium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231.0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uranium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238.0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Np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neptunium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[237]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plutonium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[244]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Am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americium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[243]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Cm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[247]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Bk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berkelium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[247]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Cf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californium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[251]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einsteinium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[252]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Fm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fermium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[257]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Md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4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mendelevium</a:t>
                      </a:r>
                      <a:endParaRPr lang="en-US" sz="500" spc="-4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[258]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nobelium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[259]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Lr</a:t>
                      </a:r>
                      <a:endParaRPr lang="en-US" sz="700" b="1" kern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lawrencium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[262]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58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3400" y="1682750"/>
            <a:ext cx="8212138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Chemical symbols are made with one or two letters: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  <a:buSzTx/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If one, it is capital</a:t>
            </a:r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Clr>
                <a:srgbClr val="C00000"/>
              </a:buClr>
              <a:buSzTx/>
              <a:buFontTx/>
              <a:buChar char="•"/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If two, the first is capital and the second lowercase</a:t>
            </a:r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Capitalization is important!  There is a difference between CO and Co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Some 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elements use the letter(s) of its name; some use the letter(s) of its name in another language (Latin)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777875" y="696913"/>
            <a:ext cx="3644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Scientific Shorthand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246063" y="4416425"/>
            <a:ext cx="8610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You are required to know </a:t>
            </a: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32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selected names and symbols. </a:t>
            </a:r>
          </a:p>
        </p:txBody>
      </p:sp>
      <p:sp>
        <p:nvSpPr>
          <p:cNvPr id="125955" name="Text Box 5"/>
          <p:cNvSpPr txBox="1">
            <a:spLocks noChangeArrowheads="1"/>
          </p:cNvSpPr>
          <p:nvPr/>
        </p:nvSpPr>
        <p:spPr bwMode="auto">
          <a:xfrm>
            <a:off x="822325" y="393700"/>
            <a:ext cx="3644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Scientific Shorthand</a:t>
            </a:r>
          </a:p>
        </p:txBody>
      </p:sp>
      <p:pic>
        <p:nvPicPr>
          <p:cNvPr id="12595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0"/>
          <a:stretch>
            <a:fillRect/>
          </a:stretch>
        </p:blipFill>
        <p:spPr bwMode="auto">
          <a:xfrm>
            <a:off x="473075" y="1076325"/>
            <a:ext cx="84328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533400" y="1000125"/>
            <a:ext cx="8001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pure substance made of only one kind of atom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549275" y="2138363"/>
            <a:ext cx="82724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smallest unit of an element that maintains the properties of that element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composed of particles called protons, neutrons, and electrons. 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822325" y="523875"/>
            <a:ext cx="1568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Element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395" name="Text Box 5"/>
          <p:cNvSpPr txBox="1">
            <a:spLocks noChangeArrowheads="1"/>
          </p:cNvSpPr>
          <p:nvPr/>
        </p:nvSpPr>
        <p:spPr bwMode="auto">
          <a:xfrm>
            <a:off x="817563" y="1682750"/>
            <a:ext cx="10937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Atom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32" name="Picture 8" descr="http://sciencespot.net/Media/ato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656013"/>
            <a:ext cx="29876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3656013"/>
            <a:ext cx="2808287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utoUpdateAnimBg="0"/>
      <p:bldP spid="16388" grpId="0" autoUpdateAnimBg="0"/>
      <p:bldP spid="1639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473075" y="3581400"/>
            <a:ext cx="836453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Three components of an atom: 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368425" y="3884613"/>
            <a:ext cx="25209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Protons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822325" y="544513"/>
            <a:ext cx="37639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Atomic Components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363663" y="4187825"/>
            <a:ext cx="244951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Neutrons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73188" y="4567238"/>
            <a:ext cx="25923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Electron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49275" y="1152525"/>
            <a:ext cx="836453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Two parts to an atom: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296988" y="1608138"/>
            <a:ext cx="36544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Nucleus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96988" y="1911350"/>
            <a:ext cx="36544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Electron Cloud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63" name="Picture 15" descr="http://subatomicsoup.files.wordpress.com/2011/12/electron-cloud-sma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620713"/>
            <a:ext cx="2586037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3960813"/>
            <a:ext cx="464343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5103813" y="1911350"/>
            <a:ext cx="1668462" cy="22701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344988" y="2062163"/>
            <a:ext cx="136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Verdana" panose="020B0604030504040204" pitchFamily="34" charset="0"/>
              </a:rPr>
              <a:t>Nucleus</a:t>
            </a:r>
            <a:endParaRPr lang="en-US" altLang="en-US" sz="20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6621463" y="1911350"/>
            <a:ext cx="606425" cy="2428875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786438" y="3352800"/>
            <a:ext cx="235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Verdana" panose="020B0604030504040204" pitchFamily="34" charset="0"/>
              </a:rPr>
              <a:t>Electron Cloud</a:t>
            </a:r>
            <a:endParaRPr lang="en-US" altLang="en-US" sz="20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utoUpdateAnimBg="0"/>
      <p:bldP spid="103428" grpId="0" autoUpdateAnimBg="0"/>
      <p:bldP spid="17412" grpId="0" autoUpdateAnimBg="0"/>
      <p:bldP spid="2" grpId="0" autoUpdateAnimBg="0"/>
      <p:bldP spid="3" grpId="0" autoUpdateAnimBg="0"/>
      <p:bldP spid="9" grpId="0" autoUpdateAnimBg="0"/>
      <p:bldP spid="10" grpId="0" autoUpdateAnimBg="0"/>
      <p:bldP spid="11" grpId="0" autoUpdateAnimBg="0"/>
      <p:bldP spid="19" grpId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533400" y="1152525"/>
            <a:ext cx="8001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Protons and neutrons are made up of smaller particles called quarks. 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822325" y="544513"/>
            <a:ext cx="56816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Quarks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—Even Smaller Particles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533400" y="1987550"/>
            <a:ext cx="8001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So far, scientists have confirmed the existence of six uniquely different 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quarks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125788"/>
            <a:ext cx="69357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777875" y="2746375"/>
            <a:ext cx="22939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Protons</a:t>
            </a:r>
          </a:p>
          <a:p>
            <a:pPr algn="ctr">
              <a:spcBef>
                <a:spcPct val="20000"/>
              </a:spcBef>
              <a:buClrTx/>
              <a:buSzTx/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Neutrons</a:t>
            </a:r>
          </a:p>
          <a:p>
            <a:pPr algn="ctr">
              <a:spcBef>
                <a:spcPct val="20000"/>
              </a:spcBef>
              <a:buClrTx/>
              <a:buSzTx/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</a:rPr>
              <a:t>Electrons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889375" y="2746375"/>
            <a:ext cx="11747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</a:rPr>
              <a:t>1+</a:t>
            </a:r>
            <a:endParaRPr lang="en-US" altLang="en-US" sz="3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90000"/>
              <a:buFont typeface="Symbol" panose="05050102010706020507" pitchFamily="18" charset="2"/>
              <a:buNone/>
            </a:pPr>
            <a:endParaRPr lang="en-US" altLang="en-US" sz="1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3800" dirty="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90000"/>
              <a:buFont typeface="Symbol" panose="05050102010706020507" pitchFamily="18" charset="2"/>
              <a:buNone/>
            </a:pPr>
            <a:endParaRPr lang="en-US" altLang="en-US" sz="1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</a:rPr>
              <a:t>1-</a:t>
            </a:r>
            <a:endParaRPr lang="en-US" altLang="en-US" sz="3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4148" name="Rectangle 5"/>
          <p:cNvSpPr>
            <a:spLocks noChangeArrowheads="1"/>
          </p:cNvSpPr>
          <p:nvPr/>
        </p:nvSpPr>
        <p:spPr bwMode="auto">
          <a:xfrm>
            <a:off x="4908550" y="3552825"/>
            <a:ext cx="33353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90000"/>
              <a:buFont typeface="Symbol" panose="05050102010706020507" pitchFamily="18" charset="2"/>
              <a:buNone/>
            </a:pPr>
            <a:endParaRPr lang="en-US" altLang="en-US" sz="3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669925" y="1916113"/>
            <a:ext cx="81200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3200" b="1" u="sng">
                <a:solidFill>
                  <a:schemeClr val="bg1"/>
                </a:solidFill>
                <a:latin typeface="Arial" panose="020B0604020202020204" pitchFamily="34" charset="0"/>
              </a:rPr>
              <a:t>Component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3200" b="1" u="sng">
                <a:solidFill>
                  <a:schemeClr val="bg1"/>
                </a:solidFill>
                <a:latin typeface="Arial" panose="020B0604020202020204" pitchFamily="34" charset="0"/>
              </a:rPr>
              <a:t>Charge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3200" b="1" u="sng">
                <a:solidFill>
                  <a:schemeClr val="bg1"/>
                </a:solidFill>
                <a:latin typeface="Arial" panose="020B0604020202020204" pitchFamily="34" charset="0"/>
              </a:rPr>
              <a:t>Location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5254625" y="2746375"/>
            <a:ext cx="343217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3800">
                <a:solidFill>
                  <a:schemeClr val="bg1"/>
                </a:solidFill>
                <a:latin typeface="Arial" panose="020B0604020202020204" pitchFamily="34" charset="0"/>
              </a:rPr>
              <a:t>Nucleus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90000"/>
              <a:buFont typeface="Symbol" panose="05050102010706020507" pitchFamily="18" charset="2"/>
              <a:buNone/>
            </a:pPr>
            <a:endParaRPr lang="en-US" altLang="en-US" sz="1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3800">
                <a:solidFill>
                  <a:schemeClr val="bg1"/>
                </a:solidFill>
                <a:latin typeface="Arial" panose="020B0604020202020204" pitchFamily="34" charset="0"/>
              </a:rPr>
              <a:t>Nucleus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90000"/>
              <a:buFont typeface="Symbol" panose="05050102010706020507" pitchFamily="18" charset="2"/>
              <a:buNone/>
            </a:pPr>
            <a:endParaRPr lang="en-US" altLang="en-US" sz="1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3800">
                <a:solidFill>
                  <a:schemeClr val="bg1"/>
                </a:solidFill>
                <a:latin typeface="Arial" panose="020B0604020202020204" pitchFamily="34" charset="0"/>
              </a:rPr>
              <a:t>Electron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682750"/>
            <a:ext cx="77247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Rectangle 5"/>
          <p:cNvSpPr>
            <a:spLocks noChangeArrowheads="1"/>
          </p:cNvSpPr>
          <p:nvPr/>
        </p:nvSpPr>
        <p:spPr bwMode="auto">
          <a:xfrm>
            <a:off x="4908550" y="3552825"/>
            <a:ext cx="33353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90000"/>
              <a:buFont typeface="Symbol" panose="05050102010706020507" pitchFamily="18" charset="2"/>
              <a:buNone/>
            </a:pPr>
            <a:endParaRPr lang="en-US" altLang="en-US" sz="3800">
              <a:latin typeface="Arial" panose="020B0604020202020204" pitchFamily="34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992313" y="2574925"/>
            <a:ext cx="2417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NUCLEUS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01675" y="3397250"/>
            <a:ext cx="2417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PROTONS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3294063" y="3389313"/>
            <a:ext cx="2417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NEUTRONS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5927725" y="3405188"/>
            <a:ext cx="2417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ELECTRONS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1284288" y="4251325"/>
            <a:ext cx="1266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POSITIVE CHARGE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908425" y="4251325"/>
            <a:ext cx="1292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NEUTRAL CHARGE</a:t>
            </a:r>
          </a:p>
        </p:txBody>
      </p:sp>
      <p:sp>
        <p:nvSpPr>
          <p:cNvPr id="136202" name="Text Box 14"/>
          <p:cNvSpPr txBox="1">
            <a:spLocks noChangeArrowheads="1"/>
          </p:cNvSpPr>
          <p:nvPr/>
        </p:nvSpPr>
        <p:spPr bwMode="auto">
          <a:xfrm>
            <a:off x="3294063" y="1714500"/>
            <a:ext cx="2417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ATOM</a:t>
            </a: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6359525" y="4187825"/>
            <a:ext cx="1639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NEGATIVE</a:t>
            </a:r>
            <a:b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CHARGE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862638" y="2579688"/>
            <a:ext cx="2630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ELECTRON CLOUD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419600" y="2273300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C000"/>
                </a:solidFill>
                <a:latin typeface="Arial" panose="020B0604020202020204" pitchFamily="34" charset="0"/>
              </a:rPr>
              <a:t>[</a:t>
            </a: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</a:rPr>
              <a:t>parts</a:t>
            </a:r>
            <a:r>
              <a:rPr lang="en-US" altLang="en-US" sz="2000" dirty="0">
                <a:solidFill>
                  <a:srgbClr val="FFC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522538" y="3049588"/>
            <a:ext cx="151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[made of]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392863" y="2973388"/>
            <a:ext cx="151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[made of]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231900" y="3808413"/>
            <a:ext cx="151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Arial" panose="020B0604020202020204" pitchFamily="34" charset="0"/>
              </a:rPr>
              <a:t>[charge]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040188" y="3808413"/>
            <a:ext cx="101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[charge]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621463" y="3808413"/>
            <a:ext cx="1017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[charge]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autoUpdateAnimBg="0"/>
      <p:bldP spid="52233" grpId="0" autoUpdateAnimBg="0"/>
      <p:bldP spid="52234" grpId="0" autoUpdateAnimBg="0"/>
      <p:bldP spid="52235" grpId="0" autoUpdateAnimBg="0"/>
      <p:bldP spid="52236" grpId="0" autoUpdateAnimBg="0"/>
      <p:bldP spid="52237" grpId="0" autoUpdateAnimBg="0"/>
      <p:bldP spid="52252" grpId="0"/>
      <p:bldP spid="52232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22" grpId="0"/>
      <p:bldP spid="23" grpId="0"/>
    </p:bld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999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9999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9999"/>
      </a:folHlink>
    </a:clrScheme>
    <a:fontScheme name="7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4883</TotalTime>
  <Words>1493</Words>
  <Application>Microsoft Office PowerPoint</Application>
  <PresentationFormat>On-screen Show (4:3)</PresentationFormat>
  <Paragraphs>670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43" baseType="lpstr">
      <vt:lpstr>Arial</vt:lpstr>
      <vt:lpstr>Calibri</vt:lpstr>
      <vt:lpstr>Cambria</vt:lpstr>
      <vt:lpstr>Constantia</vt:lpstr>
      <vt:lpstr>ITCFranklinGothicStd-Hvy</vt:lpstr>
      <vt:lpstr>Symbol</vt:lpstr>
      <vt:lpstr>Times New Roman</vt:lpstr>
      <vt:lpstr>Verdana</vt:lpstr>
      <vt:lpstr>Wingdings</vt:lpstr>
      <vt:lpstr>Wingdings 2</vt:lpstr>
      <vt:lpstr>1_Default Design</vt:lpstr>
      <vt:lpstr>Custom Design</vt:lpstr>
      <vt:lpstr>4_Custom Design</vt:lpstr>
      <vt:lpstr>1_Custom Design</vt:lpstr>
      <vt:lpstr>5_Custom Design</vt:lpstr>
      <vt:lpstr>2_Custom Design</vt:lpstr>
      <vt:lpstr>6_Custom Design</vt:lpstr>
      <vt:lpstr>3_Custom Design</vt:lpstr>
      <vt:lpstr>7_Custom Design</vt:lpstr>
      <vt:lpstr>Paper</vt:lpstr>
      <vt:lpstr>1_Paper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Horizons Companies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Chandler</dc:creator>
  <cp:keywords>IPS.U8</cp:keywords>
  <cp:lastModifiedBy>Aimee Raygoza</cp:lastModifiedBy>
  <cp:revision>856</cp:revision>
  <dcterms:created xsi:type="dcterms:W3CDTF">2004-01-14T15:26:19Z</dcterms:created>
  <dcterms:modified xsi:type="dcterms:W3CDTF">2018-11-27T16:08:24Z</dcterms:modified>
</cp:coreProperties>
</file>