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82" r:id="rId4"/>
    <p:sldId id="283" r:id="rId5"/>
    <p:sldId id="284" r:id="rId6"/>
    <p:sldId id="286" r:id="rId7"/>
    <p:sldId id="287" r:id="rId8"/>
    <p:sldId id="288" r:id="rId9"/>
    <p:sldId id="289" r:id="rId10"/>
    <p:sldId id="301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fld id="{A9F76B5E-039F-4FFF-8A12-1467694F3360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E34D3-35A5-4C71-9861-4B63B2C72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75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812B-5CAF-465C-AE63-A50BED041376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3E57B-811C-4AD4-AF4B-47EB40C64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8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elements to atoms?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3E57B-811C-4AD4-AF4B-47EB40C641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7829A-9778-443F-837E-BBF32216A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3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3D74F-5C2E-4B62-8803-E01C2D3DF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25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D8D58-EFFD-4AF8-AB8E-E315F4AD7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53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B7032-E8A2-41E9-8279-B52A32CC1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09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91333-5D20-4F33-BEBB-1D641A1348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3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D27B8-8D5B-42DB-B70E-32068F986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57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1E740-1EA7-49FC-81DD-0A1E9B035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79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8A2FC-975F-4772-B9B6-5420B2868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0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FA57E-C277-4760-AFAE-04D162386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8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F528B-45AB-4DDF-A209-560AE7FE48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60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D794-4161-4254-B63B-B8BB2E25A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6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24A2D3-3FFA-46BF-9329-CD981B58A3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3810000"/>
          </a:xfrm>
        </p:spPr>
        <p:txBody>
          <a:bodyPr anchor="t"/>
          <a:lstStyle/>
          <a:p>
            <a:pPr eaLnBrk="1" hangingPunct="1"/>
            <a:r>
              <a:rPr lang="en-US" altLang="en-US" sz="7200" b="1" i="1" dirty="0" smtClean="0">
                <a:solidFill>
                  <a:schemeClr val="tx1"/>
                </a:solidFill>
              </a:rPr>
              <a:t>PS</a:t>
            </a:r>
            <a:r>
              <a:rPr lang="en-US" altLang="en-US" sz="6000" b="1" dirty="0" smtClean="0">
                <a:solidFill>
                  <a:schemeClr val="tx1"/>
                </a:solidFill>
              </a:rPr>
              <a:t/>
            </a:r>
            <a:br>
              <a:rPr lang="en-US" altLang="en-US" sz="6000" b="1" dirty="0" smtClean="0">
                <a:solidFill>
                  <a:schemeClr val="tx1"/>
                </a:solidFill>
              </a:rPr>
            </a:br>
            <a:r>
              <a:rPr lang="en-US" altLang="en-US" sz="6000" b="1" dirty="0" smtClean="0">
                <a:solidFill>
                  <a:srgbClr val="0000CC"/>
                </a:solidFill>
              </a:rPr>
              <a:t>Unit </a:t>
            </a:r>
            <a:r>
              <a:rPr lang="en-US" altLang="en-US" sz="6000" b="1" dirty="0">
                <a:solidFill>
                  <a:srgbClr val="0000CC"/>
                </a:solidFill>
              </a:rPr>
              <a:t>1</a:t>
            </a:r>
            <a:r>
              <a:rPr lang="en-US" altLang="en-US" sz="6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6000" b="1" dirty="0" smtClean="0">
                <a:solidFill>
                  <a:srgbClr val="0000CC"/>
                </a:solidFill>
              </a:rPr>
              <a:t>- Matter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Section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Comparing </a:t>
            </a:r>
            <a:br>
              <a:rPr lang="en-US" altLang="en-US" smtClean="0">
                <a:solidFill>
                  <a:srgbClr val="0000CC"/>
                </a:solidFill>
              </a:rPr>
            </a:br>
            <a:r>
              <a:rPr lang="en-US" altLang="en-US" smtClean="0">
                <a:solidFill>
                  <a:srgbClr val="0000CC"/>
                </a:solidFill>
              </a:rPr>
              <a:t>Colloids &amp; Solutions</a:t>
            </a: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0643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Matter Map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981075"/>
            <a:ext cx="68389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00000"/>
                </a:solidFill>
                <a:latin typeface="Times New Roman" panose="02020603050405020304" pitchFamily="18" charset="0"/>
              </a:rPr>
              <a:t>Composition of Matter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2057400"/>
          </a:xfrm>
        </p:spPr>
        <p:txBody>
          <a:bodyPr/>
          <a:lstStyle/>
          <a:p>
            <a:pPr eaLnBrk="1" hangingPunct="1"/>
            <a:r>
              <a:rPr lang="en-US" altLang="en-US" i="1" dirty="0" smtClean="0">
                <a:latin typeface="Times New Roman" panose="02020603050405020304" pitchFamily="18" charset="0"/>
              </a:rPr>
              <a:t>Matter is anything that takes up space and has mass</a:t>
            </a:r>
          </a:p>
          <a:p>
            <a:pPr eaLnBrk="1" hangingPunct="1"/>
            <a:r>
              <a:rPr lang="en-US" altLang="en-US" i="1" dirty="0" smtClean="0">
                <a:latin typeface="Times New Roman" panose="02020603050405020304" pitchFamily="18" charset="0"/>
              </a:rPr>
              <a:t>All matter is made of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CC"/>
                </a:solidFill>
              </a:rPr>
              <a:t>Elements</a:t>
            </a:r>
            <a:r>
              <a:rPr lang="en-US" altLang="en-US" dirty="0" smtClean="0"/>
              <a:t>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125" y="1752600"/>
            <a:ext cx="8229600" cy="2514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</a:rPr>
              <a:t>A substance made up of atoms that are all alike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</a:rPr>
              <a:t>There are about 90 elements found naturally on Earth.  To date, there have been 28 other elements that have been made in laboratories</a:t>
            </a:r>
            <a:endParaRPr lang="en-US" alt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441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Atoms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52578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Times New Roman" pitchFamily="18" charset="0"/>
                <a:ea typeface="+mn-ea"/>
              </a:rPr>
              <a:t>The smallest particle of an element that retains the elements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Compounds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A substance in which the atoms of two or more elements are chemically combined in a fixed proportion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</a:t>
            </a:r>
            <a:r>
              <a:rPr lang="en-US" altLang="en-US" i="1" smtClean="0">
                <a:latin typeface="Times New Roman" panose="02020603050405020304" pitchFamily="18" charset="0"/>
              </a:rPr>
              <a:t>Examples</a:t>
            </a:r>
            <a:r>
              <a:rPr lang="en-US" altLang="en-US" i="1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>
                <a:latin typeface="Times New Roman" panose="02020603050405020304" pitchFamily="18" charset="0"/>
              </a:rPr>
              <a:t>	Water  </a:t>
            </a:r>
            <a:r>
              <a:rPr lang="en-US" altLang="en-US" i="1" smtClean="0"/>
              <a:t>–</a:t>
            </a:r>
            <a:r>
              <a:rPr lang="en-US" altLang="en-US" i="1" smtClean="0">
                <a:latin typeface="Times New Roman" panose="02020603050405020304" pitchFamily="18" charset="0"/>
              </a:rPr>
              <a:t> it has two atoms of H and one O;  H</a:t>
            </a:r>
            <a:r>
              <a:rPr lang="en-US" altLang="en-US" i="1" baseline="-25000" smtClean="0">
                <a:latin typeface="Times New Roman" panose="02020603050405020304" pitchFamily="18" charset="0"/>
              </a:rPr>
              <a:t>2</a:t>
            </a:r>
            <a:r>
              <a:rPr lang="en-US" altLang="en-US" i="1" smtClean="0">
                <a:latin typeface="Times New Roman" panose="02020603050405020304" pitchFamily="18" charset="0"/>
              </a:rPr>
              <a:t>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>
                <a:latin typeface="Times New Roman" panose="02020603050405020304" pitchFamily="18" charset="0"/>
              </a:rPr>
              <a:t>	Chalk </a:t>
            </a:r>
            <a:r>
              <a:rPr lang="en-US" altLang="en-US" i="1" smtClean="0"/>
              <a:t>–</a:t>
            </a:r>
            <a:r>
              <a:rPr lang="en-US" altLang="en-US" i="1" smtClean="0">
                <a:latin typeface="Times New Roman" panose="02020603050405020304" pitchFamily="18" charset="0"/>
              </a:rPr>
              <a:t> has one Ca atom, one C atom, and 			three atoms of O; 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Oxygen Gas </a:t>
            </a:r>
            <a:r>
              <a:rPr lang="en-US" alt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two O atoms;   O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Mixture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Matter composed of two or more substances that can be separated by </a:t>
            </a:r>
            <a:r>
              <a:rPr lang="en-US" altLang="en-US" i="1" u="sng" smtClean="0">
                <a:latin typeface="Times New Roman" panose="02020603050405020304" pitchFamily="18" charset="0"/>
              </a:rPr>
              <a:t>physical</a:t>
            </a:r>
            <a:r>
              <a:rPr lang="en-US" altLang="en-US" smtClean="0">
                <a:latin typeface="Times New Roman" panose="02020603050405020304" pitchFamily="18" charset="0"/>
              </a:rPr>
              <a:t> means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Two major types of mixtures are heterogeneous and homogeneous</a:t>
            </a:r>
            <a:endParaRPr lang="en-US" altLang="en-US" smtClean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34051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Heterogeneous Mixture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Mixture where the different substances remain distinct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</a:t>
            </a:r>
            <a:r>
              <a:rPr lang="en-US" altLang="en-US" i="1" smtClean="0">
                <a:latin typeface="Times New Roman" panose="02020603050405020304" pitchFamily="18" charset="0"/>
              </a:rPr>
              <a:t>Examples </a:t>
            </a:r>
            <a:r>
              <a:rPr lang="en-US" altLang="en-US" i="1" smtClean="0"/>
              <a:t>–</a:t>
            </a:r>
            <a:r>
              <a:rPr lang="en-US" altLang="en-US" i="1" smtClean="0">
                <a:latin typeface="Times New Roman" panose="02020603050405020304" pitchFamily="18" charset="0"/>
              </a:rPr>
              <a:t> salad dressings; oil and water</a:t>
            </a:r>
          </a:p>
          <a:p>
            <a:pPr eaLnBrk="1" hangingPunct="1">
              <a:buFontTx/>
              <a:buNone/>
            </a:pPr>
            <a:endParaRPr lang="en-US" altLang="en-US" i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There are 2 types of heterogeneous mixtures: </a:t>
            </a:r>
            <a:r>
              <a:rPr lang="en-US" altLang="en-US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Suspensions </a:t>
            </a:r>
            <a:r>
              <a:rPr lang="en-US" altLang="en-US" smtClean="0">
                <a:latin typeface="Times New Roman" panose="02020603050405020304" pitchFamily="18" charset="0"/>
              </a:rPr>
              <a:t>and</a:t>
            </a:r>
            <a:r>
              <a:rPr lang="en-US" altLang="en-US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 Colloids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B0F0"/>
                </a:solidFill>
              </a:rPr>
              <a:t>Suspensions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Heterogeneous mixture made of liquid and solid particles that settle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524000" y="3505200"/>
            <a:ext cx="609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	</a:t>
            </a:r>
            <a:r>
              <a:rPr lang="en-US" altLang="en-US" sz="3200" i="1">
                <a:latin typeface="Times New Roman" panose="02020603050405020304" pitchFamily="18" charset="0"/>
              </a:rPr>
              <a:t>Example - River carrying 	sediment; when it reaches the 	delta, the solids settle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5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B0F0"/>
                </a:solidFill>
              </a:rPr>
              <a:t>Colloids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Heterogeneous mixture where the different substances do not settle out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Use the </a:t>
            </a:r>
            <a:r>
              <a:rPr lang="en-US" altLang="en-US" i="1" u="sng" smtClean="0">
                <a:latin typeface="Times New Roman" panose="02020603050405020304" pitchFamily="18" charset="0"/>
              </a:rPr>
              <a:t>Tyndall Effect </a:t>
            </a:r>
            <a:r>
              <a:rPr lang="en-US" altLang="en-US" smtClean="0">
                <a:latin typeface="Times New Roman" panose="02020603050405020304" pitchFamily="18" charset="0"/>
              </a:rPr>
              <a:t>to help</a:t>
            </a:r>
            <a:br>
              <a:rPr lang="en-US" altLang="en-US" smtClean="0">
                <a:latin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</a:rPr>
              <a:t> identify colloids (scattering </a:t>
            </a:r>
            <a:br>
              <a:rPr lang="en-US" altLang="en-US" smtClean="0">
                <a:latin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</a:rPr>
              <a:t>of light beam as it passes </a:t>
            </a:r>
            <a:br>
              <a:rPr lang="en-US" altLang="en-US" smtClean="0">
                <a:latin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</a:rPr>
              <a:t>through a colloid)</a:t>
            </a:r>
            <a:endParaRPr lang="en-US" altLang="en-US" smtClean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95400" y="6096000"/>
            <a:ext cx="2514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  </a:t>
            </a:r>
            <a:r>
              <a:rPr lang="en-US" altLang="en-US" sz="3200" i="1">
                <a:latin typeface="Times New Roman" panose="02020603050405020304" pitchFamily="18" charset="0"/>
              </a:rPr>
              <a:t>Fog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90600" y="4419600"/>
            <a:ext cx="5257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i="1">
                <a:latin typeface="Times New Roman" panose="02020603050405020304" pitchFamily="18" charset="0"/>
              </a:rPr>
              <a:t>Examples – </a:t>
            </a:r>
            <a:br>
              <a:rPr lang="en-US" altLang="en-US" sz="3200" i="1">
                <a:latin typeface="Times New Roman" panose="02020603050405020304" pitchFamily="18" charset="0"/>
              </a:rPr>
            </a:br>
            <a:r>
              <a:rPr lang="en-US" altLang="en-US" sz="3200" i="1">
                <a:latin typeface="Times New Roman" panose="02020603050405020304" pitchFamily="18" charset="0"/>
              </a:rPr>
              <a:t>	Milk (made of water, fats, 	and proteins)</a:t>
            </a:r>
          </a:p>
        </p:txBody>
      </p:sp>
      <p:pic>
        <p:nvPicPr>
          <p:cNvPr id="25606" name="Picture 9" descr="http://i1.ytimg.com/vi/gheuYqQ6phE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6" t="14676" b="14214"/>
          <a:stretch>
            <a:fillRect/>
          </a:stretch>
        </p:blipFill>
        <p:spPr bwMode="auto">
          <a:xfrm>
            <a:off x="6172200" y="4799013"/>
            <a:ext cx="2819400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1" descr="http://s3.hubimg.com/u/3525874_f2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438400"/>
            <a:ext cx="2476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6630" grpId="0" autoUpdateAnimBg="0"/>
      <p:bldP spid="266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CC"/>
                </a:solidFill>
              </a:rPr>
              <a:t>Homogeneous Mixture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Mixture that remains constantly and uniformly mixed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Interactions between particles keep </a:t>
            </a:r>
            <a:br>
              <a:rPr lang="en-US" altLang="en-US" smtClean="0">
                <a:latin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</a:rPr>
              <a:t>the different substances from settling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Another word to describe a </a:t>
            </a:r>
            <a:br>
              <a:rPr lang="en-US" altLang="en-US" smtClean="0">
                <a:latin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</a:rPr>
              <a:t>homogeneous mixture is a</a:t>
            </a:r>
            <a:br>
              <a:rPr lang="en-US" altLang="en-US" smtClean="0">
                <a:latin typeface="Times New Roman" panose="02020603050405020304" pitchFamily="18" charset="0"/>
              </a:rPr>
            </a:br>
            <a:r>
              <a:rPr lang="en-US" altLang="en-US" i="1" u="sng" smtClean="0">
                <a:latin typeface="Times New Roman" panose="02020603050405020304" pitchFamily="18" charset="0"/>
              </a:rPr>
              <a:t>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i="1" u="sng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</a:t>
            </a:r>
            <a:r>
              <a:rPr lang="en-US" altLang="en-US" i="1" smtClean="0">
                <a:latin typeface="Times New Roman" panose="02020603050405020304" pitchFamily="18" charset="0"/>
              </a:rPr>
              <a:t>Examples </a:t>
            </a:r>
            <a:r>
              <a:rPr lang="en-US" altLang="en-US" i="1" smtClean="0"/>
              <a:t>–</a:t>
            </a:r>
            <a:r>
              <a:rPr lang="en-US" altLang="en-US" i="1" smtClean="0">
                <a:latin typeface="Times New Roman" panose="02020603050405020304" pitchFamily="18" charset="0"/>
              </a:rPr>
              <a:t> Soft drinks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68713"/>
            <a:ext cx="23622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174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Blank Presentation</vt:lpstr>
      <vt:lpstr>PS Unit 1 - Matter  Section 2</vt:lpstr>
      <vt:lpstr>Composition of Matter </vt:lpstr>
      <vt:lpstr>Elements </vt:lpstr>
      <vt:lpstr>Compounds</vt:lpstr>
      <vt:lpstr>Mixture</vt:lpstr>
      <vt:lpstr>Heterogeneous Mixture</vt:lpstr>
      <vt:lpstr>Suspensions</vt:lpstr>
      <vt:lpstr>Colloids</vt:lpstr>
      <vt:lpstr>Homogeneous Mixture</vt:lpstr>
      <vt:lpstr>Comparing  Colloids &amp; Solutions</vt:lpstr>
      <vt:lpstr>Matter Map</vt:lpstr>
    </vt:vector>
  </TitlesOfParts>
  <Company>Montezuma-Cortez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Chapter 14 and 15</dc:title>
  <dc:creator>Eric Chandler</dc:creator>
  <cp:keywords>IPS.U7</cp:keywords>
  <cp:lastModifiedBy>Aimee Raygoza</cp:lastModifiedBy>
  <cp:revision>132</cp:revision>
  <dcterms:created xsi:type="dcterms:W3CDTF">2011-09-05T20:44:58Z</dcterms:created>
  <dcterms:modified xsi:type="dcterms:W3CDTF">2018-11-11T02:42:26Z</dcterms:modified>
</cp:coreProperties>
</file>