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7"/>
  </p:handoutMasterIdLst>
  <p:sldIdLst>
    <p:sldId id="301" r:id="rId2"/>
    <p:sldId id="257" r:id="rId3"/>
    <p:sldId id="258" r:id="rId4"/>
    <p:sldId id="260" r:id="rId5"/>
    <p:sldId id="262" r:id="rId6"/>
    <p:sldId id="263" r:id="rId7"/>
    <p:sldId id="264" r:id="rId8"/>
    <p:sldId id="267" r:id="rId9"/>
    <p:sldId id="299" r:id="rId10"/>
    <p:sldId id="268" r:id="rId11"/>
    <p:sldId id="270" r:id="rId12"/>
    <p:sldId id="271" r:id="rId13"/>
    <p:sldId id="300" r:id="rId14"/>
    <p:sldId id="275" r:id="rId15"/>
    <p:sldId id="279" r:id="rId16"/>
    <p:sldId id="297" r:id="rId17"/>
    <p:sldId id="276" r:id="rId18"/>
    <p:sldId id="302" r:id="rId19"/>
    <p:sldId id="303" r:id="rId20"/>
    <p:sldId id="304" r:id="rId21"/>
    <p:sldId id="308" r:id="rId22"/>
    <p:sldId id="305" r:id="rId23"/>
    <p:sldId id="306" r:id="rId24"/>
    <p:sldId id="309" r:id="rId25"/>
    <p:sldId id="30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32" autoAdjust="0"/>
    <p:restoredTop sz="90929"/>
  </p:normalViewPr>
  <p:slideViewPr>
    <p:cSldViewPr>
      <p:cViewPr varScale="1">
        <p:scale>
          <a:sx n="68" d="100"/>
          <a:sy n="68" d="100"/>
        </p:scale>
        <p:origin x="25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fld id="{A9F76B5E-039F-4FFF-8A12-1467694F3360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3E34D3-35A5-4C71-9861-4B63B2C72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757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7829A-9778-443F-837E-BBF32216A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38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3D74F-5C2E-4B62-8803-E01C2D3DF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25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D8D58-EFFD-4AF8-AB8E-E315F4AD7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53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B7032-E8A2-41E9-8279-B52A32CC1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09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91333-5D20-4F33-BEBB-1D641A1348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3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D27B8-8D5B-42DB-B70E-32068F986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57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1E740-1EA7-49FC-81DD-0A1E9B0351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79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8A2FC-975F-4772-B9B6-5420B2868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08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FA57E-C277-4760-AFAE-04D162386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8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F528B-45AB-4DDF-A209-560AE7FE48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60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D794-4161-4254-B63B-B8BB2E25A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63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24A2D3-3FFA-46BF-9329-CD981B58A3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3810000"/>
          </a:xfrm>
        </p:spPr>
        <p:txBody>
          <a:bodyPr anchor="t"/>
          <a:lstStyle/>
          <a:p>
            <a:pPr eaLnBrk="1" hangingPunct="1"/>
            <a:r>
              <a:rPr lang="en-US" altLang="en-US" sz="7200" b="1" i="1" dirty="0" smtClean="0">
                <a:solidFill>
                  <a:schemeClr val="tx1"/>
                </a:solidFill>
              </a:rPr>
              <a:t>PS</a:t>
            </a:r>
            <a:r>
              <a:rPr lang="en-US" altLang="en-US" sz="6000" b="1" dirty="0" smtClean="0">
                <a:solidFill>
                  <a:schemeClr val="tx1"/>
                </a:solidFill>
              </a:rPr>
              <a:t/>
            </a:r>
            <a:br>
              <a:rPr lang="en-US" altLang="en-US" sz="6000" b="1" dirty="0" smtClean="0">
                <a:solidFill>
                  <a:schemeClr val="tx1"/>
                </a:solidFill>
              </a:rPr>
            </a:br>
            <a:r>
              <a:rPr lang="en-US" altLang="en-US" sz="6000" b="1" dirty="0" smtClean="0">
                <a:solidFill>
                  <a:srgbClr val="0000CC"/>
                </a:solidFill>
              </a:rPr>
              <a:t>Unit </a:t>
            </a:r>
            <a:r>
              <a:rPr lang="en-US" altLang="en-US" sz="6000" b="1" dirty="0">
                <a:solidFill>
                  <a:srgbClr val="0000CC"/>
                </a:solidFill>
              </a:rPr>
              <a:t>1</a:t>
            </a:r>
            <a:r>
              <a:rPr lang="en-US" altLang="en-US" sz="6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6000" b="1" dirty="0" smtClean="0">
                <a:solidFill>
                  <a:srgbClr val="0000CC"/>
                </a:solidFill>
              </a:rPr>
              <a:t>- Matter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13048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Melting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441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Changing from solid to liquid</a:t>
            </a:r>
            <a:endParaRPr lang="en-US" altLang="en-US" dirty="0" smtClean="0"/>
          </a:p>
          <a:p>
            <a:pPr eaLnBrk="1" hangingPunct="1"/>
            <a:r>
              <a:rPr lang="en-US" altLang="en-US" b="1" dirty="0" smtClean="0">
                <a:solidFill>
                  <a:srgbClr val="00B0F0"/>
                </a:solidFill>
              </a:rPr>
              <a:t>Melting Point </a:t>
            </a:r>
            <a:r>
              <a:rPr lang="en-US" altLang="en-US" dirty="0" smtClean="0"/>
              <a:t>- the temperature at which a solid becomes a liquid; same temperature as the freezing point (just a different name)</a:t>
            </a:r>
          </a:p>
          <a:p>
            <a:pPr eaLnBrk="1" hangingPunct="1"/>
            <a:r>
              <a:rPr lang="en-US" altLang="en-US" i="1" u="sng" dirty="0" smtClean="0"/>
              <a:t>Heat of Fusion </a:t>
            </a:r>
            <a:r>
              <a:rPr lang="en-US" altLang="en-US" dirty="0" smtClean="0"/>
              <a:t>is the energy required to change a substance from solid to liquid (it </a:t>
            </a:r>
            <a:br>
              <a:rPr lang="en-US" altLang="en-US" dirty="0" smtClean="0"/>
            </a:br>
            <a:r>
              <a:rPr lang="en-US" altLang="en-US" dirty="0" smtClean="0"/>
              <a:t>is the same, just in reverse)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Vaporization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Changing from liquid to gas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B0F0"/>
                </a:solidFill>
              </a:rPr>
              <a:t>Boiling Point </a:t>
            </a:r>
            <a:r>
              <a:rPr lang="en-US" altLang="en-US" dirty="0" smtClean="0"/>
              <a:t>– the temperature at which a liquid changes into a gas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u="sng" dirty="0" smtClean="0"/>
              <a:t>Heat of Vaporization </a:t>
            </a:r>
            <a:r>
              <a:rPr lang="en-US" altLang="en-US" dirty="0" smtClean="0"/>
              <a:t>is the energy required to change a substance from a liquid to a gas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Vaporization can occur in two ways:</a:t>
            </a:r>
            <a:br>
              <a:rPr lang="en-US" altLang="en-US" dirty="0" smtClean="0"/>
            </a:br>
            <a:r>
              <a:rPr lang="en-US" altLang="en-US" sz="1400" dirty="0" smtClean="0"/>
              <a:t/>
            </a:r>
            <a:br>
              <a:rPr lang="en-US" altLang="en-US" sz="1400" dirty="0" smtClean="0"/>
            </a:br>
            <a:r>
              <a:rPr lang="en-US" altLang="en-US" dirty="0" smtClean="0"/>
              <a:t>		</a:t>
            </a:r>
            <a:r>
              <a:rPr lang="en-US" altLang="en-US" b="1" dirty="0" smtClean="0">
                <a:solidFill>
                  <a:srgbClr val="00B0F0"/>
                </a:solidFill>
              </a:rPr>
              <a:t>Boiling</a:t>
            </a:r>
            <a:br>
              <a:rPr lang="en-US" altLang="en-US" b="1" dirty="0" smtClean="0">
                <a:solidFill>
                  <a:srgbClr val="00B0F0"/>
                </a:solidFill>
              </a:rPr>
            </a:br>
            <a:r>
              <a:rPr lang="en-US" altLang="en-US" b="1" dirty="0" smtClean="0">
                <a:solidFill>
                  <a:srgbClr val="00B0F0"/>
                </a:solidFill>
              </a:rPr>
              <a:t>		Evaporation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81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B0F0"/>
                </a:solidFill>
              </a:rPr>
              <a:t>Evaporation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648200"/>
            <a:ext cx="8153400" cy="2057400"/>
          </a:xfrm>
        </p:spPr>
        <p:txBody>
          <a:bodyPr/>
          <a:lstStyle/>
          <a:p>
            <a:pPr eaLnBrk="1" hangingPunct="1"/>
            <a:r>
              <a:rPr lang="en-US" altLang="en-US" smtClean="0"/>
              <a:t>Occurs at the surface of a liquid</a:t>
            </a:r>
          </a:p>
          <a:p>
            <a:pPr eaLnBrk="1" hangingPunct="1"/>
            <a:r>
              <a:rPr lang="en-US" altLang="en-US" smtClean="0"/>
              <a:t>Happens at temperatures below the liquid’s boiling point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kern="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Boiling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latin typeface="+mn-lt"/>
                <a:ea typeface="ＭＳ Ｐゴシック" pitchFamily="-32" charset="-128"/>
              </a:rPr>
              <a:t>Occurs </a:t>
            </a:r>
            <a:r>
              <a:rPr lang="en-US" sz="3200" i="1" dirty="0" smtClean="0">
                <a:latin typeface="+mn-lt"/>
                <a:ea typeface="ＭＳ Ｐゴシック" pitchFamily="-32" charset="-128"/>
              </a:rPr>
              <a:t>within</a:t>
            </a:r>
            <a:r>
              <a:rPr lang="en-US" sz="3200" dirty="0" smtClean="0">
                <a:latin typeface="+mn-lt"/>
                <a:ea typeface="ＭＳ Ｐゴシック" pitchFamily="-32" charset="-128"/>
              </a:rPr>
              <a:t> </a:t>
            </a:r>
            <a:r>
              <a:rPr lang="en-US" sz="3200" dirty="0">
                <a:latin typeface="+mn-lt"/>
                <a:ea typeface="ＭＳ Ｐゴシック" pitchFamily="-32" charset="-128"/>
              </a:rPr>
              <a:t>a liquid at a specific temperature depending on the pressure on the surface of the liquid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Condensation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45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dirty="0" smtClean="0">
                <a:latin typeface="+mn-lt"/>
                <a:ea typeface="ＭＳ Ｐゴシック" pitchFamily="-32" charset="-128"/>
              </a:rPr>
              <a:t>Changing from gas to liquid</a:t>
            </a:r>
            <a:endParaRPr lang="en-US" sz="3200" dirty="0">
              <a:latin typeface="+mn-lt"/>
              <a:ea typeface="ＭＳ Ｐゴシック" pitchFamily="-32" charset="-128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latin typeface="+mn-lt"/>
                <a:ea typeface="ＭＳ Ｐゴシック" pitchFamily="-32" charset="-128"/>
              </a:rPr>
              <a:t>It happens at the same temperature as the boiling point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i="1" u="sng" dirty="0">
                <a:latin typeface="Arial" charset="0"/>
                <a:ea typeface="ＭＳ Ｐゴシック" pitchFamily="-32" charset="-128"/>
              </a:rPr>
              <a:t>Heat of Vaporization </a:t>
            </a:r>
            <a:r>
              <a:rPr lang="en-US" sz="3200" dirty="0">
                <a:latin typeface="Arial" charset="0"/>
                <a:ea typeface="ＭＳ Ｐゴシック" pitchFamily="-32" charset="-128"/>
              </a:rPr>
              <a:t>is the same moving from a gas to a liquid; just in reverse</a:t>
            </a:r>
            <a:endParaRPr lang="en-US" sz="3200" dirty="0">
              <a:latin typeface="Times New Roman" pitchFamily="18" charset="0"/>
              <a:ea typeface="ＭＳ Ｐゴシック" pitchFamily="-3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Sublimation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Changing from solid directly to gas (no liquid)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Under some circumstances, solids can turn directly into a gas without going through  the liquid phase</a:t>
            </a:r>
          </a:p>
          <a:p>
            <a:pPr eaLnBrk="1" hangingPunct="1"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</a:rPr>
              <a:t>			Ex. - Dry 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305800" cy="1752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This type of graph shows the temperature change of water as thermal energy, or heat, is constantly added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Heating Curves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447800"/>
            <a:ext cx="88011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81400"/>
            <a:ext cx="4497485" cy="273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305800" cy="49530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</a:rPr>
              <a:t>Whenever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there is a change in state of matter, the temperature stays the same until </a:t>
            </a:r>
            <a:r>
              <a:rPr lang="en-US" altLang="en-US" sz="2800" u="sng" dirty="0" smtClean="0">
                <a:latin typeface="Times New Roman" panose="02020603050405020304" pitchFamily="18" charset="0"/>
              </a:rPr>
              <a:t>ALL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of the matter has changed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state.  This is the area of no temperature change</a:t>
            </a:r>
            <a:endParaRPr lang="en-US" altLang="en-US" sz="2800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</a:rPr>
              <a:t>The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temperature remains</a:t>
            </a:r>
            <a:br>
              <a:rPr lang="en-US" altLang="en-US" sz="2800" dirty="0" smtClean="0">
                <a:latin typeface="Times New Roman" panose="02020603050405020304" pitchFamily="18" charset="0"/>
              </a:rPr>
            </a:br>
            <a:r>
              <a:rPr lang="en-US" altLang="en-US" sz="2800" dirty="0" smtClean="0">
                <a:latin typeface="Times New Roman" panose="02020603050405020304" pitchFamily="18" charset="0"/>
              </a:rPr>
              <a:t>constant during melting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/>
            </a:r>
            <a:br>
              <a:rPr lang="en-US" altLang="en-US" sz="2800" dirty="0" smtClean="0">
                <a:latin typeface="Times New Roman" panose="02020603050405020304" pitchFamily="18" charset="0"/>
              </a:rPr>
            </a:br>
            <a:r>
              <a:rPr lang="en-US" altLang="en-US" sz="2800" dirty="0" smtClean="0">
                <a:latin typeface="Times New Roman" panose="02020603050405020304" pitchFamily="18" charset="0"/>
              </a:rPr>
              <a:t>and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vaporizing</a:t>
            </a:r>
          </a:p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</a:rPr>
              <a:t>Areas of increase</a:t>
            </a:r>
            <a:r>
              <a:rPr lang="en-US" altLang="en-US" sz="2800" dirty="0">
                <a:latin typeface="Times New Roman" panose="02020603050405020304" pitchFamily="18" charset="0"/>
              </a:rPr>
              <a:t/>
            </a:r>
            <a:br>
              <a:rPr lang="en-US" altLang="en-US" sz="2800" dirty="0">
                <a:latin typeface="Times New Roman" panose="02020603050405020304" pitchFamily="18" charset="0"/>
              </a:rPr>
            </a:br>
            <a:r>
              <a:rPr lang="en-US" altLang="en-US" sz="2800" dirty="0" smtClean="0">
                <a:latin typeface="Times New Roman" panose="02020603050405020304" pitchFamily="18" charset="0"/>
              </a:rPr>
              <a:t>are a change in</a:t>
            </a:r>
            <a:r>
              <a:rPr lang="en-US" altLang="en-US" sz="2800" dirty="0">
                <a:latin typeface="Times New Roman" panose="02020603050405020304" pitchFamily="18" charset="0"/>
              </a:rPr>
              <a:t/>
            </a:r>
            <a:br>
              <a:rPr lang="en-US" altLang="en-US" sz="2800" dirty="0">
                <a:latin typeface="Times New Roman" panose="02020603050405020304" pitchFamily="18" charset="0"/>
              </a:rPr>
            </a:br>
            <a:r>
              <a:rPr lang="en-US" altLang="en-US" sz="2800" i="1" dirty="0" smtClean="0">
                <a:latin typeface="Times New Roman" panose="02020603050405020304" pitchFamily="18" charset="0"/>
              </a:rPr>
              <a:t>temperature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, not a</a:t>
            </a:r>
            <a:r>
              <a:rPr lang="en-US" altLang="en-US" sz="2800" dirty="0">
                <a:latin typeface="Times New Roman" panose="02020603050405020304" pitchFamily="18" charset="0"/>
              </a:rPr>
              <a:t/>
            </a:r>
            <a:br>
              <a:rPr lang="en-US" altLang="en-US" sz="2800" dirty="0">
                <a:latin typeface="Times New Roman" panose="02020603050405020304" pitchFamily="18" charset="0"/>
              </a:rPr>
            </a:br>
            <a:r>
              <a:rPr lang="en-US" altLang="en-US" sz="2800" dirty="0" smtClean="0">
                <a:latin typeface="Times New Roman" panose="02020603050405020304" pitchFamily="18" charset="0"/>
              </a:rPr>
              <a:t>change in </a:t>
            </a:r>
            <a:r>
              <a:rPr lang="en-US" altLang="en-US" sz="2800" i="1" dirty="0" smtClean="0">
                <a:latin typeface="Times New Roman" panose="02020603050405020304" pitchFamily="18" charset="0"/>
              </a:rPr>
              <a:t>state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Heating Curves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Thermal Expansion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Particles move faster and </a:t>
            </a:r>
            <a:r>
              <a:rPr lang="en-US" altLang="en-US" sz="2800" i="1" u="sng" dirty="0" smtClean="0">
                <a:latin typeface="Times New Roman" panose="02020603050405020304" pitchFamily="18" charset="0"/>
              </a:rPr>
              <a:t>separate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as the temperature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rises, resulting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in an </a:t>
            </a:r>
            <a:r>
              <a:rPr lang="en-US" altLang="en-US" sz="2800" i="1" u="sng" dirty="0" smtClean="0">
                <a:latin typeface="Times New Roman" panose="02020603050405020304" pitchFamily="18" charset="0"/>
              </a:rPr>
              <a:t>expansion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of the entire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object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 smtClean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thermometers(the </a:t>
            </a:r>
            <a:r>
              <a:rPr lang="en-US" altLang="en-US" sz="2400" i="1" u="sng" dirty="0" smtClean="0">
                <a:latin typeface="Times New Roman" panose="02020603050405020304" pitchFamily="18" charset="0"/>
              </a:rPr>
              <a:t>warmer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the liquid is, the further up the thermometer the liquid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goes)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400" dirty="0" smtClean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hot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air balloon rise  (as the air is heated, it expands, becoming less </a:t>
            </a:r>
            <a:r>
              <a:rPr lang="en-US" altLang="en-US" sz="2400" i="1" u="sng" dirty="0" smtClean="0">
                <a:latin typeface="Times New Roman" panose="02020603050405020304" pitchFamily="18" charset="0"/>
              </a:rPr>
              <a:t>dense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and rises relative to the air in the atmosphere)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  <a:latin typeface="Times New Roman" panose="02020603050405020304" pitchFamily="18" charset="0"/>
              </a:rPr>
              <a:t>Properties of Matter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There are two types of properties of matter </a:t>
            </a:r>
            <a:r>
              <a:rPr lang="en-US" altLang="en-US" smtClean="0"/>
              <a:t>–</a:t>
            </a:r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i="1" u="sng" smtClean="0">
                <a:latin typeface="Times New Roman" panose="02020603050405020304" pitchFamily="18" charset="0"/>
              </a:rPr>
              <a:t>chemical properties </a:t>
            </a:r>
            <a:r>
              <a:rPr lang="en-US" altLang="en-US" smtClean="0">
                <a:latin typeface="Times New Roman" panose="02020603050405020304" pitchFamily="18" charset="0"/>
              </a:rPr>
              <a:t>and </a:t>
            </a:r>
            <a:r>
              <a:rPr lang="en-US" altLang="en-US" i="1" u="sng" smtClean="0">
                <a:latin typeface="Times New Roman" panose="02020603050405020304" pitchFamily="18" charset="0"/>
              </a:rPr>
              <a:t>physical properties</a:t>
            </a:r>
          </a:p>
          <a:p>
            <a:pPr eaLnBrk="1" hangingPunct="1">
              <a:buFontTx/>
              <a:buNone/>
            </a:pPr>
            <a:endParaRPr lang="en-US" altLang="en-US" sz="1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There are two types of changes in matter – </a:t>
            </a:r>
            <a:r>
              <a:rPr lang="en-US" altLang="en-US" i="1" u="sng" smtClean="0">
                <a:latin typeface="Times New Roman" panose="02020603050405020304" pitchFamily="18" charset="0"/>
              </a:rPr>
              <a:t>chemical changes </a:t>
            </a:r>
            <a:r>
              <a:rPr lang="en-US" altLang="en-US" smtClean="0">
                <a:latin typeface="Times New Roman" panose="02020603050405020304" pitchFamily="18" charset="0"/>
              </a:rPr>
              <a:t>and </a:t>
            </a:r>
            <a:r>
              <a:rPr lang="en-US" altLang="en-US" i="1" u="sng" smtClean="0">
                <a:latin typeface="Times New Roman" panose="02020603050405020304" pitchFamily="18" charset="0"/>
              </a:rPr>
              <a:t>physical changes</a:t>
            </a:r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i="1" u="sng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‘</a:t>
            </a:r>
            <a:r>
              <a:rPr lang="en-US" altLang="en-US" u="sng" smtClean="0">
                <a:latin typeface="Times New Roman" panose="02020603050405020304" pitchFamily="18" charset="0"/>
              </a:rPr>
              <a:t>Physical</a:t>
            </a:r>
            <a:r>
              <a:rPr lang="en-US" altLang="en-US" smtClean="0">
                <a:latin typeface="Times New Roman" panose="02020603050405020304" pitchFamily="18" charset="0"/>
              </a:rPr>
              <a:t>’ – does not change the substance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‘</a:t>
            </a:r>
            <a:r>
              <a:rPr lang="en-US" altLang="en-US" u="sng" smtClean="0">
                <a:latin typeface="Times New Roman" panose="02020603050405020304" pitchFamily="18" charset="0"/>
              </a:rPr>
              <a:t>Chemical</a:t>
            </a:r>
            <a:r>
              <a:rPr lang="en-US" altLang="en-US" smtClean="0">
                <a:latin typeface="Times New Roman" panose="02020603050405020304" pitchFamily="18" charset="0"/>
              </a:rPr>
              <a:t>’ – changes the substance into </a:t>
            </a:r>
            <a:br>
              <a:rPr lang="en-US" altLang="en-US" smtClean="0">
                <a:latin typeface="Times New Roman" panose="02020603050405020304" pitchFamily="18" charset="0"/>
              </a:rPr>
            </a:br>
            <a:r>
              <a:rPr lang="en-US" altLang="en-US" smtClean="0">
                <a:latin typeface="Times New Roman" panose="02020603050405020304" pitchFamily="18" charset="0"/>
              </a:rPr>
              <a:t>		    something new</a:t>
            </a:r>
          </a:p>
        </p:txBody>
      </p:sp>
    </p:spTree>
    <p:extLst>
      <p:ext uri="{BB962C8B-B14F-4D97-AF65-F5344CB8AC3E}">
        <p14:creationId xmlns:p14="http://schemas.microsoft.com/office/powerpoint/2010/main" val="4586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CC"/>
                </a:solidFill>
              </a:rPr>
              <a:t>Physical Properties</a:t>
            </a:r>
            <a:endParaRPr lang="en-US" altLang="en-US" dirty="0" smtClean="0">
              <a:solidFill>
                <a:srgbClr val="0000CC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Any characteristic of a material that you can observe without changing the identity of the substance</a:t>
            </a:r>
            <a:endParaRPr lang="en-US" altLang="en-US" smtClean="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447800" y="3657600"/>
            <a:ext cx="6553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i="1" dirty="0">
                <a:latin typeface="Times New Roman" panose="02020603050405020304" pitchFamily="18" charset="0"/>
              </a:rPr>
              <a:t>Examples: color, shape, size, density, melting point, boiling point, and magnetism</a:t>
            </a:r>
          </a:p>
        </p:txBody>
      </p:sp>
    </p:spTree>
    <p:extLst>
      <p:ext uri="{BB962C8B-B14F-4D97-AF65-F5344CB8AC3E}">
        <p14:creationId xmlns:p14="http://schemas.microsoft.com/office/powerpoint/2010/main" val="86636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CC"/>
                </a:solidFill>
              </a:rPr>
              <a:t>What is matter?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Anything that has mass and takes up space (has volume)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38200" y="3048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rgbClr val="0000CC"/>
                </a:solidFill>
              </a:rPr>
              <a:t>What is matter made of?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3962400"/>
            <a:ext cx="8458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/>
              <a:t>All matter is made of small particles (atoms)</a:t>
            </a:r>
          </a:p>
          <a:p>
            <a:pPr eaLnBrk="1" hangingPunct="1">
              <a:spcBef>
                <a:spcPct val="20000"/>
              </a:spcBef>
            </a:pPr>
            <a:endParaRPr lang="en-US" altLang="en-US" sz="16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/>
              <a:t>How these particles are arranged and how they are moving determine the state of matter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4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Physical Change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2133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Change in the size, shape, or state of matter in which the identity of the substance remains the same</a:t>
            </a: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The chemical composition stays the same 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143000" y="4114800"/>
            <a:ext cx="6248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i="1">
                <a:latin typeface="Times New Roman" panose="02020603050405020304" pitchFamily="18" charset="0"/>
              </a:rPr>
              <a:t>Example </a:t>
            </a:r>
            <a:r>
              <a:rPr lang="en-US" altLang="en-US" sz="3200" i="1"/>
              <a:t>–</a:t>
            </a:r>
            <a:r>
              <a:rPr lang="en-US" altLang="en-US" sz="3200" i="1">
                <a:latin typeface="Times New Roman" panose="02020603050405020304" pitchFamily="18" charset="0"/>
              </a:rPr>
              <a:t> heating iron. </a:t>
            </a:r>
            <a:br>
              <a:rPr lang="en-US" altLang="en-US" sz="3200" i="1">
                <a:latin typeface="Times New Roman" panose="02020603050405020304" pitchFamily="18" charset="0"/>
              </a:rPr>
            </a:br>
            <a:r>
              <a:rPr lang="en-US" altLang="en-US" sz="3200" i="1">
                <a:latin typeface="Times New Roman" panose="02020603050405020304" pitchFamily="18" charset="0"/>
              </a:rPr>
              <a:t>The iron turns red when </a:t>
            </a:r>
            <a:br>
              <a:rPr lang="en-US" altLang="en-US" sz="3200" i="1">
                <a:latin typeface="Times New Roman" panose="02020603050405020304" pitchFamily="18" charset="0"/>
              </a:rPr>
            </a:br>
            <a:r>
              <a:rPr lang="en-US" altLang="en-US" sz="3200" i="1">
                <a:latin typeface="Times New Roman" panose="02020603050405020304" pitchFamily="18" charset="0"/>
              </a:rPr>
              <a:t>it is hot and white when </a:t>
            </a:r>
            <a:br>
              <a:rPr lang="en-US" altLang="en-US" sz="3200" i="1">
                <a:latin typeface="Times New Roman" panose="02020603050405020304" pitchFamily="18" charset="0"/>
              </a:rPr>
            </a:br>
            <a:r>
              <a:rPr lang="en-US" altLang="en-US" sz="3200" i="1">
                <a:latin typeface="Times New Roman" panose="02020603050405020304" pitchFamily="18" charset="0"/>
              </a:rPr>
              <a:t>it is even hotter. The color </a:t>
            </a:r>
            <a:br>
              <a:rPr lang="en-US" altLang="en-US" sz="3200" i="1">
                <a:latin typeface="Times New Roman" panose="02020603050405020304" pitchFamily="18" charset="0"/>
              </a:rPr>
            </a:br>
            <a:r>
              <a:rPr lang="en-US" altLang="en-US" sz="3200" i="1">
                <a:latin typeface="Times New Roman" panose="02020603050405020304" pitchFamily="18" charset="0"/>
              </a:rPr>
              <a:t>changes, but it is still iron.</a:t>
            </a: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43400"/>
            <a:ext cx="3352800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3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CC"/>
                </a:solidFill>
              </a:rPr>
              <a:t>Physical </a:t>
            </a:r>
            <a:r>
              <a:rPr lang="en-US" altLang="en-US" dirty="0" smtClean="0">
                <a:solidFill>
                  <a:srgbClr val="0000CC"/>
                </a:solidFill>
              </a:rPr>
              <a:t>Property or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height</a:t>
            </a:r>
          </a:p>
          <a:p>
            <a:r>
              <a:rPr lang="en-US" dirty="0" smtClean="0"/>
              <a:t>Ripping a paper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Object mass</a:t>
            </a:r>
          </a:p>
          <a:p>
            <a:r>
              <a:rPr lang="en-US" dirty="0" smtClean="0"/>
              <a:t>State change</a:t>
            </a:r>
          </a:p>
        </p:txBody>
      </p:sp>
    </p:spTree>
    <p:extLst>
      <p:ext uri="{BB962C8B-B14F-4D97-AF65-F5344CB8AC3E}">
        <p14:creationId xmlns:p14="http://schemas.microsoft.com/office/powerpoint/2010/main" val="4242939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Chemical Properties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Any characteristic of a substance, such as flammability, that can be observed that produces a new substance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600200" y="3962400"/>
            <a:ext cx="72120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i="1">
                <a:latin typeface="Times New Roman" panose="02020603050405020304" pitchFamily="18" charset="0"/>
              </a:rPr>
              <a:t>Examples </a:t>
            </a:r>
            <a:r>
              <a:rPr lang="en-US" altLang="en-US" sz="3200" i="1"/>
              <a:t>–</a:t>
            </a:r>
            <a:r>
              <a:rPr lang="en-US" altLang="en-US" sz="3200" i="1">
                <a:latin typeface="Times New Roman" panose="02020603050405020304" pitchFamily="18" charset="0"/>
              </a:rPr>
              <a:t> rust forming on metal, flammability</a:t>
            </a:r>
          </a:p>
        </p:txBody>
      </p:sp>
    </p:spTree>
    <p:extLst>
      <p:ext uri="{BB962C8B-B14F-4D97-AF65-F5344CB8AC3E}">
        <p14:creationId xmlns:p14="http://schemas.microsoft.com/office/powerpoint/2010/main" val="292854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Chemical Change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A change from one substance to another</a:t>
            </a: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Change in the chemical composition of the substance</a:t>
            </a: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Can involve release of heat, light, or sound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825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CC"/>
                </a:solidFill>
              </a:rPr>
              <a:t>Chemical Properties or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Flammability</a:t>
            </a:r>
          </a:p>
          <a:p>
            <a:r>
              <a:rPr lang="en-US" dirty="0" smtClean="0"/>
              <a:t>Radioactivity</a:t>
            </a:r>
          </a:p>
          <a:p>
            <a:r>
              <a:rPr lang="en-US" dirty="0" smtClean="0"/>
              <a:t>Gas is released</a:t>
            </a:r>
          </a:p>
          <a:p>
            <a:r>
              <a:rPr lang="en-US" dirty="0" smtClean="0"/>
              <a:t>Rust forming</a:t>
            </a:r>
          </a:p>
          <a:p>
            <a:r>
              <a:rPr lang="en-US" dirty="0" smtClean="0"/>
              <a:t>Light is emitted</a:t>
            </a:r>
          </a:p>
        </p:txBody>
      </p:sp>
    </p:spTree>
    <p:extLst>
      <p:ext uri="{BB962C8B-B14F-4D97-AF65-F5344CB8AC3E}">
        <p14:creationId xmlns:p14="http://schemas.microsoft.com/office/powerpoint/2010/main" val="3431784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Law of Conservation of Mass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419600"/>
            <a:ext cx="8686800" cy="762000"/>
          </a:xfrm>
        </p:spPr>
        <p:txBody>
          <a:bodyPr/>
          <a:lstStyle/>
          <a:p>
            <a:pPr marL="228600" lvl="2" indent="0" algn="ctr" eaLnBrk="1" hangingPunct="1">
              <a:buFontTx/>
              <a:buNone/>
            </a:pPr>
            <a:r>
              <a:rPr lang="en-US" altLang="en-US" sz="2800" i="1" dirty="0" smtClean="0">
                <a:latin typeface="Times New Roman" panose="02020603050405020304" pitchFamily="18" charset="0"/>
              </a:rPr>
              <a:t>Total mass of the products = Total mass of the </a:t>
            </a:r>
            <a:r>
              <a:rPr lang="en-US" altLang="en-US" sz="2800" i="1" dirty="0" smtClean="0">
                <a:latin typeface="Times New Roman" panose="02020603050405020304" pitchFamily="18" charset="0"/>
              </a:rPr>
              <a:t>reactants</a:t>
            </a:r>
          </a:p>
          <a:p>
            <a:pPr marL="228600" lvl="2" indent="0" algn="ctr" eaLnBrk="1" hangingPunct="1">
              <a:buFontTx/>
              <a:buNone/>
            </a:pPr>
            <a:r>
              <a:rPr lang="en-US" altLang="en-US" sz="2800" i="1" dirty="0" smtClean="0">
                <a:latin typeface="Times New Roman" panose="02020603050405020304" pitchFamily="18" charset="0"/>
              </a:rPr>
              <a:t>Total in = Total out</a:t>
            </a:r>
            <a:endParaRPr lang="en-US" altLang="en-US" sz="2800" i="1" dirty="0" smtClean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8382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>
                <a:latin typeface="Times New Roman" panose="02020603050405020304" pitchFamily="18" charset="0"/>
              </a:rPr>
              <a:t>Mass is neither gained nor lost due to either a chemical or physical change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>
                <a:latin typeface="Times New Roman" panose="02020603050405020304" pitchFamily="18" charset="0"/>
              </a:rPr>
              <a:t>“Mass can neither be created nor destroyed”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>
                <a:latin typeface="Times New Roman" panose="02020603050405020304" pitchFamily="18" charset="0"/>
              </a:rPr>
              <a:t>The total mass of the system stays the same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6900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States of Matter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There are 3 </a:t>
            </a:r>
            <a:r>
              <a:rPr lang="en-US" altLang="en-US" u="sng" dirty="0" smtClean="0"/>
              <a:t>primary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states of matter: </a:t>
            </a:r>
          </a:p>
          <a:p>
            <a:pPr marL="1657350" lvl="1" eaLnBrk="1" hangingPunct="1"/>
            <a:r>
              <a:rPr lang="en-US" altLang="en-US" dirty="0" smtClean="0"/>
              <a:t>Solid</a:t>
            </a:r>
          </a:p>
          <a:p>
            <a:pPr marL="1657350" lvl="1" eaLnBrk="1" hangingPunct="1"/>
            <a:r>
              <a:rPr lang="en-US" altLang="en-US" dirty="0" smtClean="0"/>
              <a:t>Liquid </a:t>
            </a:r>
          </a:p>
          <a:p>
            <a:pPr marL="1657350" lvl="1" eaLnBrk="1" hangingPunct="1"/>
            <a:r>
              <a:rPr lang="en-US" altLang="en-US" dirty="0" smtClean="0"/>
              <a:t>Gas</a:t>
            </a:r>
          </a:p>
          <a:p>
            <a:pPr marL="1657350" lvl="1" eaLnBrk="1" hangingPunct="1">
              <a:buFontTx/>
              <a:buNone/>
            </a:pPr>
            <a:endParaRPr lang="en-US" altLang="en-US" dirty="0" smtClean="0"/>
          </a:p>
          <a:p>
            <a:pPr marL="1657350"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state of matter is determined by its kinetic energy (the energy of motion)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470" y="2286000"/>
            <a:ext cx="4242730" cy="3175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Kinetic Theory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particles in matter behave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990600" y="2286000"/>
            <a:ext cx="8001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74688" indent="-609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98488" indent="-533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700"/>
              <a:t>1.	 All matter is composed of tiny particles (atoms)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10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700"/>
              <a:t>2.	The particles move in constant, random motion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10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700"/>
              <a:t>3.	The particles collide with each other and with the walls of any container they are contained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10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700"/>
              <a:t>4.	The amount of energy that the particles lose from these collisions is negligible, or so small it does not affect the behavior of the matter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Gases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Gas particles are in constant motion, colliding with each other and with the container</a:t>
            </a:r>
          </a:p>
          <a:p>
            <a:pPr eaLnBrk="1" hangingPunct="1">
              <a:buFontTx/>
              <a:buNone/>
            </a:pPr>
            <a:endParaRPr lang="en-US" altLang="en-US" sz="1000" smtClean="0"/>
          </a:p>
          <a:p>
            <a:pPr eaLnBrk="1" hangingPunct="1"/>
            <a:r>
              <a:rPr lang="en-US" altLang="en-US" smtClean="0"/>
              <a:t>Gases </a:t>
            </a:r>
            <a:r>
              <a:rPr lang="en-US" altLang="en-US" i="1" u="sng" smtClean="0"/>
              <a:t>do not have a fixed </a:t>
            </a:r>
            <a:br>
              <a:rPr lang="en-US" altLang="en-US" i="1" u="sng" smtClean="0"/>
            </a:br>
            <a:r>
              <a:rPr lang="en-US" altLang="en-US" i="1" u="sng" smtClean="0"/>
              <a:t>volume</a:t>
            </a:r>
            <a:r>
              <a:rPr lang="en-US" altLang="en-US" smtClean="0"/>
              <a:t>, they fill their container</a:t>
            </a:r>
          </a:p>
          <a:p>
            <a:pPr eaLnBrk="1" hangingPunct="1">
              <a:buFontTx/>
              <a:buNone/>
            </a:pPr>
            <a:endParaRPr lang="en-US" altLang="en-US" sz="1000" smtClean="0"/>
          </a:p>
          <a:p>
            <a:pPr eaLnBrk="1" hangingPunct="1"/>
            <a:r>
              <a:rPr lang="en-US" altLang="en-US" smtClean="0"/>
              <a:t>Gases </a:t>
            </a:r>
            <a:r>
              <a:rPr lang="en-US" altLang="en-US" i="1" u="sng" smtClean="0"/>
              <a:t>do not have a fixed shape</a:t>
            </a:r>
            <a:r>
              <a:rPr lang="en-US" altLang="en-US" smtClean="0"/>
              <a:t>, they take the shape of their container</a:t>
            </a: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3" r="15807" b="15010"/>
          <a:stretch>
            <a:fillRect/>
          </a:stretch>
        </p:blipFill>
        <p:spPr bwMode="auto">
          <a:xfrm>
            <a:off x="6705600" y="2971800"/>
            <a:ext cx="23622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Liquids</a:t>
            </a:r>
            <a:r>
              <a:rPr lang="en-US" altLang="en-US" smtClean="0"/>
              <a:t>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5181600"/>
          </a:xfrm>
        </p:spPr>
        <p:txBody>
          <a:bodyPr/>
          <a:lstStyle/>
          <a:p>
            <a:pPr eaLnBrk="1" hangingPunct="1"/>
            <a:r>
              <a:rPr lang="en-US" altLang="en-US" smtClean="0"/>
              <a:t>Liquid particles are also in constant motion, but not moving as fast as particles in the gas state</a:t>
            </a:r>
          </a:p>
          <a:p>
            <a:pPr eaLnBrk="1" hangingPunct="1"/>
            <a:r>
              <a:rPr lang="en-US" altLang="en-US" smtClean="0"/>
              <a:t>Liquids have less kinetic energy than gases</a:t>
            </a:r>
          </a:p>
          <a:p>
            <a:pPr eaLnBrk="1" hangingPunct="1"/>
            <a:r>
              <a:rPr lang="en-US" altLang="en-US" smtClean="0"/>
              <a:t>Liquid particles are not able to </a:t>
            </a:r>
            <a:br>
              <a:rPr lang="en-US" altLang="en-US" smtClean="0"/>
            </a:br>
            <a:r>
              <a:rPr lang="en-US" altLang="en-US" smtClean="0"/>
              <a:t>overcome the attraction to each </a:t>
            </a:r>
            <a:br>
              <a:rPr lang="en-US" altLang="en-US" smtClean="0"/>
            </a:br>
            <a:r>
              <a:rPr lang="en-US" altLang="en-US" smtClean="0"/>
              <a:t>other, so liquids have a </a:t>
            </a:r>
            <a:r>
              <a:rPr lang="en-US" altLang="en-US" i="1" u="sng" smtClean="0"/>
              <a:t>definite </a:t>
            </a:r>
            <a:br>
              <a:rPr lang="en-US" altLang="en-US" i="1" u="sng" smtClean="0"/>
            </a:br>
            <a:r>
              <a:rPr lang="en-US" altLang="en-US" i="1" u="sng" smtClean="0"/>
              <a:t>volume</a:t>
            </a:r>
          </a:p>
          <a:p>
            <a:pPr eaLnBrk="1" hangingPunct="1"/>
            <a:r>
              <a:rPr lang="en-US" altLang="en-US" smtClean="0"/>
              <a:t>Liquids </a:t>
            </a:r>
            <a:r>
              <a:rPr lang="en-US" altLang="en-US" i="1" u="sng" smtClean="0"/>
              <a:t>do not have a fixed shape</a:t>
            </a:r>
            <a:r>
              <a:rPr lang="en-US" altLang="en-US" smtClean="0"/>
              <a:t>, they take the shape of their container</a:t>
            </a: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0" r="15376" b="16924"/>
          <a:stretch>
            <a:fillRect/>
          </a:stretch>
        </p:blipFill>
        <p:spPr bwMode="auto">
          <a:xfrm>
            <a:off x="6858000" y="3733800"/>
            <a:ext cx="2166938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Solids</a:t>
            </a:r>
            <a:r>
              <a:rPr lang="en-US" altLang="en-US" smtClean="0"/>
              <a:t>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Solid particles are in constant motion, but have so little kinetic energy that they are not able to overcome their attraction to each other</a:t>
            </a:r>
            <a:endParaRPr lang="en-US" altLang="en-US" sz="1000" smtClean="0"/>
          </a:p>
          <a:p>
            <a:pPr eaLnBrk="1" hangingPunct="1"/>
            <a:r>
              <a:rPr lang="en-US" altLang="en-US" smtClean="0"/>
              <a:t>Particles of a solid are closely </a:t>
            </a:r>
            <a:br>
              <a:rPr lang="en-US" altLang="en-US" smtClean="0"/>
            </a:br>
            <a:r>
              <a:rPr lang="en-US" altLang="en-US" smtClean="0"/>
              <a:t>packed together </a:t>
            </a:r>
          </a:p>
          <a:p>
            <a:pPr eaLnBrk="1" hangingPunct="1"/>
            <a:r>
              <a:rPr lang="en-US" altLang="en-US" smtClean="0"/>
              <a:t>Solids have a </a:t>
            </a:r>
            <a:r>
              <a:rPr lang="en-US" altLang="en-US" i="1" u="sng" smtClean="0"/>
              <a:t>definite volume</a:t>
            </a:r>
          </a:p>
          <a:p>
            <a:pPr eaLnBrk="1" hangingPunct="1"/>
            <a:r>
              <a:rPr lang="en-US" altLang="en-US" smtClean="0"/>
              <a:t>Solids have a </a:t>
            </a:r>
            <a:r>
              <a:rPr lang="en-US" altLang="en-US" i="1" u="sng" smtClean="0"/>
              <a:t>definite shape</a:t>
            </a: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4583" b="17044"/>
          <a:stretch>
            <a:fillRect/>
          </a:stretch>
        </p:blipFill>
        <p:spPr bwMode="auto">
          <a:xfrm>
            <a:off x="6629400" y="3541713"/>
            <a:ext cx="22987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Changes in States of Matter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Matter can change from</a:t>
            </a:r>
            <a:br>
              <a:rPr lang="en-US" altLang="en-US" smtClean="0"/>
            </a:br>
            <a:r>
              <a:rPr lang="en-US" altLang="en-US" smtClean="0"/>
              <a:t>one state of matter to </a:t>
            </a:r>
            <a:br>
              <a:rPr lang="en-US" altLang="en-US" smtClean="0"/>
            </a:br>
            <a:r>
              <a:rPr lang="en-US" altLang="en-US" smtClean="0"/>
              <a:t>another state of matter</a:t>
            </a:r>
          </a:p>
          <a:p>
            <a:pPr lvl="1" eaLnBrk="1" hangingPunct="1"/>
            <a:r>
              <a:rPr lang="en-US" altLang="en-US" smtClean="0"/>
              <a:t>happens when the </a:t>
            </a:r>
            <a:br>
              <a:rPr lang="en-US" altLang="en-US" smtClean="0"/>
            </a:br>
            <a:r>
              <a:rPr lang="en-US" altLang="en-US" smtClean="0"/>
              <a:t>particles either gain </a:t>
            </a:r>
            <a:br>
              <a:rPr lang="en-US" altLang="en-US" smtClean="0"/>
            </a:br>
            <a:r>
              <a:rPr lang="en-US" altLang="en-US" smtClean="0"/>
              <a:t>or lose thermal energy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47800"/>
            <a:ext cx="35591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Freezing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45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dirty="0" smtClean="0">
                <a:latin typeface="+mn-lt"/>
                <a:ea typeface="ＭＳ Ｐゴシック" pitchFamily="-32" charset="-128"/>
              </a:rPr>
              <a:t>Changing from liquid to solid</a:t>
            </a:r>
            <a:endParaRPr lang="en-US" sz="3200" dirty="0">
              <a:latin typeface="+mn-lt"/>
              <a:ea typeface="ＭＳ Ｐゴシック" pitchFamily="-32" charset="-128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b="1" dirty="0">
                <a:solidFill>
                  <a:srgbClr val="00B0F0"/>
                </a:solidFill>
                <a:latin typeface="+mn-lt"/>
                <a:ea typeface="ＭＳ Ｐゴシック" pitchFamily="-32" charset="-128"/>
              </a:rPr>
              <a:t>Freezing Point </a:t>
            </a:r>
            <a:r>
              <a:rPr lang="en-US" sz="3200" dirty="0">
                <a:latin typeface="+mn-lt"/>
                <a:ea typeface="ＭＳ Ｐゴシック" pitchFamily="-32" charset="-128"/>
              </a:rPr>
              <a:t>- the temperature at which a liquid turns into a solid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i="1" u="sng" dirty="0">
                <a:latin typeface="+mn-lt"/>
                <a:ea typeface="ＭＳ Ｐゴシック" pitchFamily="-32" charset="-128"/>
              </a:rPr>
              <a:t>Heat of Fusion</a:t>
            </a:r>
            <a:r>
              <a:rPr lang="en-US" sz="3200" dirty="0">
                <a:latin typeface="+mn-lt"/>
                <a:ea typeface="ＭＳ Ｐゴシック" pitchFamily="-32" charset="-128"/>
              </a:rPr>
              <a:t> </a:t>
            </a:r>
            <a:r>
              <a:rPr lang="en-US" sz="3200" dirty="0">
                <a:latin typeface="Arial" charset="0"/>
                <a:ea typeface="ＭＳ Ｐゴシック" pitchFamily="-32" charset="-128"/>
              </a:rPr>
              <a:t>is the energy required to change a substance from a </a:t>
            </a:r>
            <a:r>
              <a:rPr lang="en-US" sz="3200" dirty="0" smtClean="0">
                <a:latin typeface="Arial" charset="0"/>
                <a:ea typeface="ＭＳ Ｐゴシック" pitchFamily="-32" charset="-128"/>
              </a:rPr>
              <a:t>solid to a liquid.</a:t>
            </a:r>
            <a:endParaRPr lang="en-US" sz="3200" dirty="0">
              <a:latin typeface="+mn-lt"/>
              <a:ea typeface="ＭＳ Ｐゴシック" pitchFamily="-3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5710</TotalTime>
  <Words>762</Words>
  <Application>Microsoft Office PowerPoint</Application>
  <PresentationFormat>On-screen Show (4:3)</PresentationFormat>
  <Paragraphs>121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ＭＳ Ｐゴシック</vt:lpstr>
      <vt:lpstr>Arial</vt:lpstr>
      <vt:lpstr>Times New Roman</vt:lpstr>
      <vt:lpstr>Blank Presentation</vt:lpstr>
      <vt:lpstr>PS Unit 1 - Matter  Section 1</vt:lpstr>
      <vt:lpstr>What is matter?</vt:lpstr>
      <vt:lpstr>States of Matter</vt:lpstr>
      <vt:lpstr>Kinetic Theory</vt:lpstr>
      <vt:lpstr>Gases</vt:lpstr>
      <vt:lpstr>Liquids </vt:lpstr>
      <vt:lpstr>Solids </vt:lpstr>
      <vt:lpstr>Changes in States of Matter</vt:lpstr>
      <vt:lpstr>PowerPoint Presentation</vt:lpstr>
      <vt:lpstr>Melting</vt:lpstr>
      <vt:lpstr>Vaporization</vt:lpstr>
      <vt:lpstr>Evaporation</vt:lpstr>
      <vt:lpstr>PowerPoint Presentation</vt:lpstr>
      <vt:lpstr>Sublimation</vt:lpstr>
      <vt:lpstr>PowerPoint Presentation</vt:lpstr>
      <vt:lpstr>PowerPoint Presentation</vt:lpstr>
      <vt:lpstr>Thermal Expansion</vt:lpstr>
      <vt:lpstr>Properties of Matter</vt:lpstr>
      <vt:lpstr>Physical Properties</vt:lpstr>
      <vt:lpstr>Physical Change</vt:lpstr>
      <vt:lpstr>Physical Property or Change?</vt:lpstr>
      <vt:lpstr>Chemical Properties</vt:lpstr>
      <vt:lpstr>Chemical Change</vt:lpstr>
      <vt:lpstr>Chemical Properties or Changes?</vt:lpstr>
      <vt:lpstr>Law of Conservation of Mass</vt:lpstr>
    </vt:vector>
  </TitlesOfParts>
  <Company>Montezuma-Cortez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Chapter 14 and 15</dc:title>
  <dc:creator>Eric Chandler</dc:creator>
  <cp:keywords>IPS.U7</cp:keywords>
  <cp:lastModifiedBy>Aimee Raygoza</cp:lastModifiedBy>
  <cp:revision>139</cp:revision>
  <dcterms:created xsi:type="dcterms:W3CDTF">2011-09-05T20:44:58Z</dcterms:created>
  <dcterms:modified xsi:type="dcterms:W3CDTF">2018-11-11T02:00:05Z</dcterms:modified>
</cp:coreProperties>
</file>