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EB6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4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4FB0-DD69-427C-99C8-2376462271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1208AF-F6CF-4C3F-A00B-FED372D96E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551201-3ADA-499D-B8ED-A6AC97C3A864}"/>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5" name="Footer Placeholder 4">
            <a:extLst>
              <a:ext uri="{FF2B5EF4-FFF2-40B4-BE49-F238E27FC236}">
                <a16:creationId xmlns:a16="http://schemas.microsoft.com/office/drawing/2014/main" id="{0902342B-6B25-46F1-8744-D3C84D121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A58B2-A40C-4712-8F46-06B9C26017A8}"/>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3494804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9F5D-1DEE-4BEF-A7A0-DB0837B379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629467-3A8D-408F-9A99-577DDFA914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6AF4E-9957-4F3E-9B9F-0FA52007341C}"/>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5" name="Footer Placeholder 4">
            <a:extLst>
              <a:ext uri="{FF2B5EF4-FFF2-40B4-BE49-F238E27FC236}">
                <a16:creationId xmlns:a16="http://schemas.microsoft.com/office/drawing/2014/main" id="{156340C8-D510-4105-95BC-911BC9E29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BC55B-6678-45ED-9E7E-F73610662CC9}"/>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1307651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57991-86D3-4182-BBB9-BE81A056A8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47EB2F-C094-4D3C-81BC-D332A99E8C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7E628-8BF8-411F-8E25-96D6AABF8389}"/>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5" name="Footer Placeholder 4">
            <a:extLst>
              <a:ext uri="{FF2B5EF4-FFF2-40B4-BE49-F238E27FC236}">
                <a16:creationId xmlns:a16="http://schemas.microsoft.com/office/drawing/2014/main" id="{C045D100-D7F1-4269-8AFB-784688B49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74F84-8AB0-4FC0-AC0A-873A39215F1F}"/>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18994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9E5A-05C3-43C9-9429-BE6C63D2AF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E6BF24-24B9-4DFC-B26E-3186BBB1A0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51FD-7791-430F-A3CB-D1B8F23E7AF1}"/>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5" name="Footer Placeholder 4">
            <a:extLst>
              <a:ext uri="{FF2B5EF4-FFF2-40B4-BE49-F238E27FC236}">
                <a16:creationId xmlns:a16="http://schemas.microsoft.com/office/drawing/2014/main" id="{5A560D3C-A024-4589-A775-27791226D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E9850-F6EC-4BF5-A5CD-8D39CE94B85E}"/>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425102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7947-C338-4AF0-88D3-450CE1164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0D4022-7936-4F13-8F66-FC032402F7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123EF4-B8DC-4260-8236-1FEE4C55C9AB}"/>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5" name="Footer Placeholder 4">
            <a:extLst>
              <a:ext uri="{FF2B5EF4-FFF2-40B4-BE49-F238E27FC236}">
                <a16:creationId xmlns:a16="http://schemas.microsoft.com/office/drawing/2014/main" id="{DEE3FCF9-B77E-4F5C-9608-93046DE86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586CA-8FAF-49AD-89A5-068175865AE7}"/>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61620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A787E-E3AA-4FE8-9067-4BA14289D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32A5-FC4A-40B9-A46B-C2FC33CD33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F09C5E-6B14-4F1F-A92C-465DB490D9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8BF160-A4A4-4AA5-A0C3-1239AE93DA5B}"/>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6" name="Footer Placeholder 5">
            <a:extLst>
              <a:ext uri="{FF2B5EF4-FFF2-40B4-BE49-F238E27FC236}">
                <a16:creationId xmlns:a16="http://schemas.microsoft.com/office/drawing/2014/main" id="{23693732-FB01-46FB-9DB0-2ED8D2F84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795B7-5D0F-4902-99DC-9C3BCD72465E}"/>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6076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593A-6D84-4D03-AB17-03749CDB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655B4A-CB60-45C5-B653-CC1A9D528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D13CF9-9E09-4A2E-B82F-73C3C559C3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5E79F0-B676-42B7-A472-22332152A8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6EA726-7042-4A7A-B3F2-F333F41376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1F95A8-15F4-46F7-A2E8-4FEB74C6E37A}"/>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8" name="Footer Placeholder 7">
            <a:extLst>
              <a:ext uri="{FF2B5EF4-FFF2-40B4-BE49-F238E27FC236}">
                <a16:creationId xmlns:a16="http://schemas.microsoft.com/office/drawing/2014/main" id="{C2B3E9C8-A74F-43AD-B3C2-B60438CE0F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B089E4-C0C7-4B6F-917B-451C01541427}"/>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585308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A8AC-27FE-4FCF-8436-9AB7AEA967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71E938-7F0D-41E4-AD15-6CB9EA79C7C6}"/>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4" name="Footer Placeholder 3">
            <a:extLst>
              <a:ext uri="{FF2B5EF4-FFF2-40B4-BE49-F238E27FC236}">
                <a16:creationId xmlns:a16="http://schemas.microsoft.com/office/drawing/2014/main" id="{7099CDD4-BE22-44F4-81A5-984751E98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2149F4-B3AD-4557-886A-79E634242814}"/>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40734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D27F19-B160-4B7A-9199-ADC23C500B8E}"/>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3" name="Footer Placeholder 2">
            <a:extLst>
              <a:ext uri="{FF2B5EF4-FFF2-40B4-BE49-F238E27FC236}">
                <a16:creationId xmlns:a16="http://schemas.microsoft.com/office/drawing/2014/main" id="{55854C49-F76E-4729-8F4E-600FDBE1AB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F799A-8D7E-447A-8F6A-E24239DB264A}"/>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87201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F40B-C749-48DE-82CF-35A87C3E1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0C40F1-5E89-4F28-BBCE-FB87BE96FF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2FB166-C7DE-4963-A673-263E16C9B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D2A7A2-423A-4BB3-A592-1E8DAA4B8B0E}"/>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6" name="Footer Placeholder 5">
            <a:extLst>
              <a:ext uri="{FF2B5EF4-FFF2-40B4-BE49-F238E27FC236}">
                <a16:creationId xmlns:a16="http://schemas.microsoft.com/office/drawing/2014/main" id="{20A521F1-E5F7-4ECE-85DD-DB15AECB7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8D15B-8A63-4421-A61E-1C73BE7DF222}"/>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44379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BD03E-3887-46BD-8EF5-92AE22D05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977371-3A6A-438C-9B4D-654FC602B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7421AA-B226-4421-B8AF-E2A9AA545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521B66-2D31-45B5-B8BC-2F91A4636501}"/>
              </a:ext>
            </a:extLst>
          </p:cNvPr>
          <p:cNvSpPr>
            <a:spLocks noGrp="1"/>
          </p:cNvSpPr>
          <p:nvPr>
            <p:ph type="dt" sz="half" idx="10"/>
          </p:nvPr>
        </p:nvSpPr>
        <p:spPr/>
        <p:txBody>
          <a:bodyPr/>
          <a:lstStyle/>
          <a:p>
            <a:fld id="{09C12F79-8F19-4A51-99E8-4BB43428F5AF}" type="datetimeFigureOut">
              <a:rPr lang="en-US" smtClean="0"/>
              <a:t>3/17/2019</a:t>
            </a:fld>
            <a:endParaRPr lang="en-US"/>
          </a:p>
        </p:txBody>
      </p:sp>
      <p:sp>
        <p:nvSpPr>
          <p:cNvPr id="6" name="Footer Placeholder 5">
            <a:extLst>
              <a:ext uri="{FF2B5EF4-FFF2-40B4-BE49-F238E27FC236}">
                <a16:creationId xmlns:a16="http://schemas.microsoft.com/office/drawing/2014/main" id="{75A098EA-054C-43BA-A0C7-7BD58C851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924E7-EA5E-42F0-AF19-48977F0903FB}"/>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93696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2A7B3-ED08-48C2-A648-82187290DD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E605AC-C71B-4139-858C-01F8BF8CA6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BE390-FB93-4DD2-BFA3-0990FFA24B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12F79-8F19-4A51-99E8-4BB43428F5AF}" type="datetimeFigureOut">
              <a:rPr lang="en-US" smtClean="0"/>
              <a:t>3/17/2019</a:t>
            </a:fld>
            <a:endParaRPr lang="en-US"/>
          </a:p>
        </p:txBody>
      </p:sp>
      <p:sp>
        <p:nvSpPr>
          <p:cNvPr id="5" name="Footer Placeholder 4">
            <a:extLst>
              <a:ext uri="{FF2B5EF4-FFF2-40B4-BE49-F238E27FC236}">
                <a16:creationId xmlns:a16="http://schemas.microsoft.com/office/drawing/2014/main" id="{004C8C40-EC36-4F37-983C-E4BB214A5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27057C-D078-44B0-8A1B-65FF25CF3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DFBB9-CE8F-4951-8D03-15ADD055DAE3}" type="slidenum">
              <a:rPr lang="en-US" smtClean="0"/>
              <a:t>‹#›</a:t>
            </a:fld>
            <a:endParaRPr lang="en-US"/>
          </a:p>
        </p:txBody>
      </p:sp>
    </p:spTree>
    <p:extLst>
      <p:ext uri="{BB962C8B-B14F-4D97-AF65-F5344CB8AC3E}">
        <p14:creationId xmlns:p14="http://schemas.microsoft.com/office/powerpoint/2010/main" val="93700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tx1"/>
            </a:gs>
            <a:gs pos="0">
              <a:schemeClr val="tx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6D368C-F160-4B3E-9B4E-72E044C519F8}"/>
              </a:ext>
            </a:extLst>
          </p:cNvPr>
          <p:cNvSpPr/>
          <p:nvPr/>
        </p:nvSpPr>
        <p:spPr>
          <a:xfrm>
            <a:off x="2262423" y="768965"/>
            <a:ext cx="7667164" cy="2431435"/>
          </a:xfrm>
          <a:prstGeom prst="rect">
            <a:avLst/>
          </a:prstGeom>
          <a:noFill/>
        </p:spPr>
        <p:txBody>
          <a:bodyPr wrap="none" lIns="91440" tIns="45720" rIns="91440" bIns="45720">
            <a:spAutoFit/>
          </a:bodyPr>
          <a:lstStyle/>
          <a:p>
            <a:pPr algn="ctr"/>
            <a:r>
              <a:rPr lang="en-US" sz="5400" b="0" cap="none" spc="0" dirty="0">
                <a:ln w="0">
                  <a:solidFill>
                    <a:srgbClr val="FF0000"/>
                  </a:solidFill>
                </a:ln>
                <a:solidFill>
                  <a:schemeClr val="bg1"/>
                </a:solidFill>
                <a:effectLst>
                  <a:outerShdw blurRad="38100" dist="19050" dir="2700000" algn="tl" rotWithShape="0">
                    <a:schemeClr val="dk1">
                      <a:alpha val="40000"/>
                    </a:schemeClr>
                  </a:outerShdw>
                </a:effectLst>
              </a:rPr>
              <a:t>AP Physics</a:t>
            </a:r>
          </a:p>
          <a:p>
            <a:pPr algn="ctr"/>
            <a:endParaRPr lang="en-US" sz="5400" dirty="0">
              <a:ln w="0">
                <a:solidFill>
                  <a:srgbClr val="FF0000"/>
                </a:solidFill>
              </a:ln>
              <a:solidFill>
                <a:schemeClr val="bg1"/>
              </a:solidFill>
              <a:effectLst>
                <a:outerShdw blurRad="38100" dist="19050" dir="2700000" algn="tl" rotWithShape="0">
                  <a:schemeClr val="dk1">
                    <a:alpha val="40000"/>
                  </a:schemeClr>
                </a:outerShdw>
              </a:effectLst>
            </a:endParaRPr>
          </a:p>
          <a:p>
            <a:pPr algn="ctr"/>
            <a:r>
              <a:rPr lang="en-US" sz="4400" dirty="0">
                <a:ln w="0">
                  <a:solidFill>
                    <a:srgbClr val="FF0000"/>
                  </a:solidFill>
                </a:ln>
                <a:solidFill>
                  <a:schemeClr val="bg1"/>
                </a:solidFill>
                <a:effectLst>
                  <a:outerShdw blurRad="38100" dist="19050" dir="2700000" algn="tl" rotWithShape="0">
                    <a:schemeClr val="dk1">
                      <a:alpha val="40000"/>
                    </a:schemeClr>
                  </a:outerShdw>
                </a:effectLst>
              </a:rPr>
              <a:t>Chapter </a:t>
            </a:r>
            <a:r>
              <a:rPr lang="en-US" sz="4400" dirty="0" smtClean="0">
                <a:ln w="0">
                  <a:solidFill>
                    <a:srgbClr val="FF0000"/>
                  </a:solidFill>
                </a:ln>
                <a:solidFill>
                  <a:schemeClr val="bg1"/>
                </a:solidFill>
                <a:effectLst>
                  <a:outerShdw blurRad="38100" dist="19050" dir="2700000" algn="tl" rotWithShape="0">
                    <a:schemeClr val="dk1">
                      <a:alpha val="40000"/>
                    </a:schemeClr>
                  </a:outerShdw>
                </a:effectLst>
              </a:rPr>
              <a:t>22 - 25</a:t>
            </a:r>
            <a:r>
              <a:rPr lang="en-US" sz="4400" dirty="0" smtClean="0">
                <a:ln w="0">
                  <a:solidFill>
                    <a:srgbClr val="FF0000"/>
                  </a:solidFill>
                </a:ln>
                <a:solidFill>
                  <a:schemeClr val="bg1"/>
                </a:solidFill>
                <a:effectLst>
                  <a:outerShdw blurRad="38100" dist="19050" dir="2700000" algn="tl" rotWithShape="0">
                    <a:schemeClr val="dk1">
                      <a:alpha val="40000"/>
                    </a:schemeClr>
                  </a:outerShdw>
                </a:effectLst>
              </a:rPr>
              <a:t>: Optics and Light</a:t>
            </a:r>
            <a:endParaRPr lang="en-US" sz="4000" dirty="0">
              <a:ln w="0">
                <a:solidFill>
                  <a:srgbClr val="FF0000"/>
                </a:solidFill>
              </a:ln>
              <a:solidFill>
                <a:schemeClr val="bg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4159255" y="3200400"/>
            <a:ext cx="4127500" cy="2792927"/>
          </a:xfrm>
          <a:prstGeom prst="rect">
            <a:avLst/>
          </a:prstGeom>
        </p:spPr>
      </p:pic>
    </p:spTree>
    <p:extLst>
      <p:ext uri="{BB962C8B-B14F-4D97-AF65-F5344CB8AC3E}">
        <p14:creationId xmlns:p14="http://schemas.microsoft.com/office/powerpoint/2010/main" val="2996370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945062" y="189131"/>
            <a:ext cx="2289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Refraction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3467100" y="1065431"/>
            <a:ext cx="53721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is determined by Snell’s</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law.</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218" name="Picture 2" descr="Image result for snells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198" y="1554381"/>
            <a:ext cx="8562067" cy="35156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11298" y="5070019"/>
            <a:ext cx="9969501"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Light at shorter</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wavelengths or at higher frequencies experience more refraction than light with longer wavelengths and smaller frequencies</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008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945062" y="189131"/>
            <a:ext cx="2289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Refraction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114549" y="976531"/>
            <a:ext cx="79502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a:t>
            </a:r>
            <a:r>
              <a:rPr lang="en-US" sz="2800" dirty="0" smtClean="0">
                <a:solidFill>
                  <a:prstClr val="black"/>
                </a:solidFill>
                <a:latin typeface="Calibri" panose="020F0502020204030204"/>
              </a:rPr>
              <a:t>is what creates rainbows and it also explains how prisms are able to separate white light into its component wavelengths.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518557" y="2971800"/>
            <a:ext cx="4476750" cy="2984500"/>
          </a:xfrm>
          <a:prstGeom prst="rect">
            <a:avLst/>
          </a:prstGeom>
        </p:spPr>
      </p:pic>
      <p:pic>
        <p:nvPicPr>
          <p:cNvPr id="5" name="Picture 4"/>
          <p:cNvPicPr>
            <a:picLocks noChangeAspect="1"/>
          </p:cNvPicPr>
          <p:nvPr/>
        </p:nvPicPr>
        <p:blipFill>
          <a:blip r:embed="rId3"/>
          <a:stretch>
            <a:fillRect/>
          </a:stretch>
        </p:blipFill>
        <p:spPr>
          <a:xfrm>
            <a:off x="6492240" y="3050567"/>
            <a:ext cx="4549140" cy="2826966"/>
          </a:xfrm>
          <a:prstGeom prst="rect">
            <a:avLst/>
          </a:prstGeom>
        </p:spPr>
      </p:pic>
    </p:spTree>
    <p:extLst>
      <p:ext uri="{BB962C8B-B14F-4D97-AF65-F5344CB8AC3E}">
        <p14:creationId xmlns:p14="http://schemas.microsoft.com/office/powerpoint/2010/main" val="2148134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945062" y="189131"/>
            <a:ext cx="2289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Diffraction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114549" y="976531"/>
            <a:ext cx="795020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is a phenomena that occurs when light passes through a narrow</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slit/aperture or across an edge. This causes interference between the wave forms produced.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44" name="Picture 4"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36035" y="261366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78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945062" y="189131"/>
            <a:ext cx="2289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Diffraction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114549" y="976531"/>
            <a:ext cx="79502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CD’s and DVD’s are essentially diffraction gratings.</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They use these gratings as a mean to store and transfer information that can be read through lasers.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5962650" y="2834638"/>
            <a:ext cx="4381500" cy="3286125"/>
          </a:xfrm>
          <a:prstGeom prst="rect">
            <a:avLst/>
          </a:prstGeom>
        </p:spPr>
      </p:pic>
      <p:pic>
        <p:nvPicPr>
          <p:cNvPr id="12290" name="Picture 2" descr="Image result for how do cds 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535" y="2455087"/>
            <a:ext cx="2696819" cy="202261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how do cds 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087" y="4720589"/>
            <a:ext cx="3770554" cy="1611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467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945062" y="189131"/>
            <a:ext cx="2289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Reflection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273300" y="1017675"/>
            <a:ext cx="795020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Just light any other waves, when light</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hits another medium some of the wave is reflected or absorbed. Light is special though, and certain mediums can be totally transparent where no light will be reflected.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314" name="Picture 2" descr="Image result for reflection of light eq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895" y="3078162"/>
            <a:ext cx="4765260" cy="301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714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139370" y="348484"/>
            <a:ext cx="2289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Reflection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308857" y="1326285"/>
            <a:ext cx="7950200" cy="181588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All colors we see work by reflection.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A red shirt absorbs all colors of light except for red which is reflected and that is what we see.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338" name="Picture 2" descr="Image result for red shi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85" y="3337560"/>
            <a:ext cx="28956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046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139370" y="348484"/>
            <a:ext cx="2289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Reflection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308857" y="1326285"/>
            <a:ext cx="7950200"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Leaves changing colors has to do with the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chang</a:t>
            </a:r>
            <a:r>
              <a:rPr lang="en-US" sz="2800" dirty="0" smtClean="0">
                <a:solidFill>
                  <a:prstClr val="black"/>
                </a:solidFill>
                <a:latin typeface="Calibri" panose="020F0502020204030204"/>
              </a:rPr>
              <a:t>e in chlorophyll within the leaf.  It starts to absorb different wavelengths of light and reflect others.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386" name="Picture 2" descr="Image result for chlorophyll 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985" y="2711280"/>
            <a:ext cx="5429250"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347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304980" y="310622"/>
            <a:ext cx="43589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Internal Reflection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308857" y="1326285"/>
            <a:ext cx="7950200"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As light passes</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through a medium it likes to stay in that medium.  When it hits a boundary some of it not most of the light can be reflected off and stays within the medium. When this happens we call it internal</a:t>
            </a:r>
            <a:r>
              <a:rPr lang="en-US" sz="2800" dirty="0" smtClean="0">
                <a:solidFill>
                  <a:prstClr val="black"/>
                </a:solidFill>
                <a:latin typeface="Calibri" panose="020F0502020204030204"/>
              </a:rPr>
              <a:t>l reflection.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3869054" y="3744504"/>
            <a:ext cx="4794886" cy="2651477"/>
          </a:xfrm>
          <a:prstGeom prst="rect">
            <a:avLst/>
          </a:prstGeom>
        </p:spPr>
      </p:pic>
    </p:spTree>
    <p:extLst>
      <p:ext uri="{BB962C8B-B14F-4D97-AF65-F5344CB8AC3E}">
        <p14:creationId xmlns:p14="http://schemas.microsoft.com/office/powerpoint/2010/main" val="3164418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304980" y="310622"/>
            <a:ext cx="43589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Internal Reflection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308857" y="1326285"/>
            <a:ext cx="7950200"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We can bend light to our will using this property.  This is how fiber optic cables work.</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410" name="Picture 2" descr="Image result for internal reflecti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7194" y="2994977"/>
            <a:ext cx="4297255" cy="3222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6899910" y="4006373"/>
            <a:ext cx="3810000" cy="1200150"/>
          </a:xfrm>
          <a:prstGeom prst="rect">
            <a:avLst/>
          </a:prstGeom>
        </p:spPr>
      </p:pic>
    </p:spTree>
    <p:extLst>
      <p:ext uri="{BB962C8B-B14F-4D97-AF65-F5344CB8AC3E}">
        <p14:creationId xmlns:p14="http://schemas.microsoft.com/office/powerpoint/2010/main" val="22984058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028880" y="322661"/>
            <a:ext cx="2709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Polarization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308857" y="1326285"/>
            <a:ext cx="7950200"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This is a property of light that is used to express the orientation of the electric and magnetic field that light has. </a:t>
            </a:r>
          </a:p>
        </p:txBody>
      </p:sp>
      <p:pic>
        <p:nvPicPr>
          <p:cNvPr id="4" name="Picture 3"/>
          <p:cNvPicPr>
            <a:picLocks noChangeAspect="1"/>
          </p:cNvPicPr>
          <p:nvPr/>
        </p:nvPicPr>
        <p:blipFill>
          <a:blip r:embed="rId2"/>
          <a:stretch>
            <a:fillRect/>
          </a:stretch>
        </p:blipFill>
        <p:spPr>
          <a:xfrm>
            <a:off x="4271132" y="3068573"/>
            <a:ext cx="4141347" cy="3102013"/>
          </a:xfrm>
          <a:prstGeom prst="rect">
            <a:avLst/>
          </a:prstGeom>
        </p:spPr>
      </p:pic>
    </p:spTree>
    <p:extLst>
      <p:ext uri="{BB962C8B-B14F-4D97-AF65-F5344CB8AC3E}">
        <p14:creationId xmlns:p14="http://schemas.microsoft.com/office/powerpoint/2010/main" val="410231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622800" y="558800"/>
            <a:ext cx="3035300" cy="646331"/>
          </a:xfrm>
          <a:prstGeom prst="rect">
            <a:avLst/>
          </a:prstGeom>
          <a:noFill/>
        </p:spPr>
        <p:txBody>
          <a:bodyPr wrap="square" rtlCol="0">
            <a:spAutoFit/>
          </a:bodyPr>
          <a:lstStyle/>
          <a:p>
            <a:r>
              <a:rPr lang="en-US" sz="3600" b="1" u="sng" dirty="0" smtClean="0"/>
              <a:t>What is light?</a:t>
            </a:r>
            <a:endParaRPr lang="en-US" sz="3600" b="1" u="sng" dirty="0"/>
          </a:p>
        </p:txBody>
      </p:sp>
      <p:sp>
        <p:nvSpPr>
          <p:cNvPr id="4" name="TextBox 3"/>
          <p:cNvSpPr txBox="1"/>
          <p:nvPr/>
        </p:nvSpPr>
        <p:spPr>
          <a:xfrm>
            <a:off x="1866900" y="1714500"/>
            <a:ext cx="8813800" cy="3539430"/>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t>Light is an electromagnetic wave.</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2800" b="1" dirty="0" smtClean="0"/>
          </a:p>
          <a:p>
            <a:pPr marL="285750" indent="-285750">
              <a:buFont typeface="Arial" panose="020B0604020202020204" pitchFamily="34" charset="0"/>
              <a:buChar char="•"/>
            </a:pPr>
            <a:r>
              <a:rPr lang="en-US" sz="2800" b="1" dirty="0" smtClean="0"/>
              <a:t>This basically means that it is a wave that is composed of an electric field and a magnetic field.</a:t>
            </a:r>
          </a:p>
          <a:p>
            <a:pPr marL="285750" indent="-285750">
              <a:buFont typeface="Arial" panose="020B0604020202020204" pitchFamily="34" charset="0"/>
              <a:buChar char="•"/>
            </a:pPr>
            <a:endParaRPr lang="en-US" sz="2800" b="1" dirty="0" smtClean="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smtClean="0"/>
              <a:t>It’s fields are oriented in a 90</a:t>
            </a:r>
            <a:r>
              <a:rPr lang="en-US" sz="2800" b="1" baseline="30000" dirty="0" smtClean="0"/>
              <a:t>0 </a:t>
            </a:r>
            <a:r>
              <a:rPr lang="en-US" sz="2800" b="1" dirty="0"/>
              <a:t> </a:t>
            </a:r>
            <a:r>
              <a:rPr lang="en-US" sz="2800" b="1" dirty="0" smtClean="0"/>
              <a:t>rotation from each other.</a:t>
            </a:r>
            <a:endParaRPr lang="en-US" sz="2800" b="1" baseline="30000" dirty="0"/>
          </a:p>
        </p:txBody>
      </p:sp>
    </p:spTree>
    <p:extLst>
      <p:ext uri="{BB962C8B-B14F-4D97-AF65-F5344CB8AC3E}">
        <p14:creationId xmlns:p14="http://schemas.microsoft.com/office/powerpoint/2010/main" val="39184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028880" y="322661"/>
            <a:ext cx="2709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Polarization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308857" y="1326285"/>
            <a:ext cx="7950200"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Polarizers</a:t>
            </a:r>
            <a:r>
              <a:rPr lang="en-US" sz="2800" dirty="0">
                <a:solidFill>
                  <a:prstClr val="black"/>
                </a:solidFill>
                <a:latin typeface="Calibri" panose="020F0502020204030204"/>
              </a:rPr>
              <a:t> </a:t>
            </a:r>
            <a:r>
              <a:rPr lang="en-US" sz="2800" dirty="0" smtClean="0">
                <a:solidFill>
                  <a:prstClr val="black"/>
                </a:solidFill>
                <a:latin typeface="Calibri" panose="020F0502020204030204"/>
              </a:rPr>
              <a:t>such as polarized sunglasses will block certain orientations of the lights electric and magnetic field and let some light through.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19458" name="Picture 2" descr="Image result for polarization of ligh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8785" y="3337241"/>
            <a:ext cx="6062345" cy="264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180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028880" y="322661"/>
            <a:ext cx="2709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Polarization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297427" y="968992"/>
            <a:ext cx="7950200"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This is also how your computer screen and</a:t>
            </a:r>
            <a:r>
              <a:rPr kumimoji="0" lang="en-US" sz="2400" b="0" i="0" u="none" strike="noStrike" kern="1200" cap="none" spc="0" normalizeH="0" noProof="0" dirty="0" smtClean="0">
                <a:ln>
                  <a:noFill/>
                </a:ln>
                <a:solidFill>
                  <a:prstClr val="black"/>
                </a:solidFill>
                <a:effectLst/>
                <a:uLnTx/>
                <a:uFillTx/>
                <a:latin typeface="Calibri" panose="020F0502020204030204"/>
              </a:rPr>
              <a:t> iPhone screens work.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032510" y="1822359"/>
            <a:ext cx="4545330" cy="4545330"/>
          </a:xfrm>
          <a:prstGeom prst="rect">
            <a:avLst/>
          </a:prstGeom>
        </p:spPr>
      </p:pic>
      <p:pic>
        <p:nvPicPr>
          <p:cNvPr id="21506" name="Picture 2" descr="Image result for computer screen diagram polarizer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5080" y="2446320"/>
            <a:ext cx="4789170" cy="360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97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028880" y="322661"/>
            <a:ext cx="2709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Dispersion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297427" y="968992"/>
            <a:ext cx="7950200"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This is a property of</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light that is used to explain how light is broken up into its wave components.  </a:t>
            </a:r>
          </a:p>
          <a:p>
            <a:pPr marR="0" lvl="0" algn="l" defTabSz="914400" rtl="0" eaLnBrk="1" fontAlgn="auto" latinLnBrk="0" hangingPunct="1">
              <a:lnSpc>
                <a:spcPct val="100000"/>
              </a:lnSpc>
              <a:spcBef>
                <a:spcPts val="0"/>
              </a:spcBef>
              <a:spcAft>
                <a:spcPts val="0"/>
              </a:spcAft>
              <a:buClrTx/>
              <a:buSzTx/>
              <a:tabLst/>
              <a:defRPr/>
            </a:pPr>
            <a:endParaRPr lang="en-US" sz="2400" baseline="0" dirty="0">
              <a:solidFill>
                <a:prstClr val="black"/>
              </a:solidFill>
              <a:latin typeface="Calibri" panose="020F0502020204030204"/>
            </a:endParaRPr>
          </a:p>
        </p:txBody>
      </p:sp>
      <p:pic>
        <p:nvPicPr>
          <p:cNvPr id="22530" name="Picture 2" descr="Image result for dispersion of light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704" y="2495232"/>
            <a:ext cx="5273675" cy="288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947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917912" y="322661"/>
            <a:ext cx="2709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Interference</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297427" y="1131947"/>
            <a:ext cx="7950200"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Light also</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behaves like all other waves in the fact that it has constructive and destructive interference patterns.</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312920" y="2586671"/>
            <a:ext cx="3802380" cy="3713658"/>
          </a:xfrm>
          <a:prstGeom prst="rect">
            <a:avLst/>
          </a:prstGeom>
        </p:spPr>
      </p:pic>
    </p:spTree>
    <p:extLst>
      <p:ext uri="{BB962C8B-B14F-4D97-AF65-F5344CB8AC3E}">
        <p14:creationId xmlns:p14="http://schemas.microsoft.com/office/powerpoint/2010/main" val="3408869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660612" y="358418"/>
            <a:ext cx="59062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Effects of materials on light</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2114549" y="1314855"/>
            <a:ext cx="795020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rPr>
              <a:t>Terms that are common</a:t>
            </a:r>
            <a:r>
              <a:rPr lang="en-US" sz="2800" dirty="0" err="1" smtClean="0">
                <a:solidFill>
                  <a:prstClr val="black"/>
                </a:solidFill>
                <a:latin typeface="Calibri" panose="020F0502020204030204"/>
              </a:rPr>
              <a:t>ly</a:t>
            </a:r>
            <a:r>
              <a:rPr lang="en-US" sz="2800" dirty="0" smtClean="0">
                <a:solidFill>
                  <a:prstClr val="black"/>
                </a:solidFill>
                <a:latin typeface="Calibri" panose="020F0502020204030204"/>
              </a:rPr>
              <a:t> referred to that involved reflection.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Calibri" panose="020F0502020204030204"/>
              </a:rPr>
              <a:t> </a:t>
            </a:r>
            <a:endParaRPr kumimoji="0" lang="en-US" sz="2800" b="0" i="0" u="none" strike="noStrike" kern="1200" cap="none" spc="0" normalizeH="0" baseline="0" noProof="0" dirty="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Opaque – All the light is absorbed and none is reflected nor does the light travel through it.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rPr>
              <a:t>Transparent</a:t>
            </a:r>
            <a:r>
              <a:rPr kumimoji="0" lang="en-US" sz="2800" b="0" i="0" u="none" strike="noStrike" kern="1200" cap="none" spc="0" normalizeH="0" noProof="0" dirty="0" smtClean="0">
                <a:ln>
                  <a:noFill/>
                </a:ln>
                <a:solidFill>
                  <a:prstClr val="black"/>
                </a:solidFill>
                <a:effectLst/>
                <a:uLnTx/>
                <a:uFillTx/>
                <a:latin typeface="Calibri" panose="020F0502020204030204"/>
              </a:rPr>
              <a:t> – All of the light passes through the material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aseline="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noProof="0" dirty="0" smtClean="0">
                <a:ln>
                  <a:noFill/>
                </a:ln>
                <a:solidFill>
                  <a:prstClr val="black"/>
                </a:solidFill>
                <a:effectLst/>
                <a:uLnTx/>
                <a:uFillTx/>
                <a:latin typeface="Calibri" panose="020F0502020204030204"/>
              </a:rPr>
              <a:t>Translucent – some of the light can pass through the material.</a:t>
            </a:r>
            <a:endParaRPr kumimoji="0" lang="en-US" sz="28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773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660612" y="358418"/>
            <a:ext cx="59062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Effects of materials on light</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578" name="Picture 2" descr="Image result for effects of materials on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95" y="1284248"/>
            <a:ext cx="6708378" cy="50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1848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814290" y="404138"/>
            <a:ext cx="22829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Scattering</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606040" y="1440180"/>
            <a:ext cx="7543800" cy="2862322"/>
          </a:xfrm>
          <a:prstGeom prst="rect">
            <a:avLst/>
          </a:prstGeom>
          <a:noFill/>
        </p:spPr>
        <p:txBody>
          <a:bodyPr wrap="square" rtlCol="0">
            <a:spAutoFit/>
          </a:bodyPr>
          <a:lstStyle/>
          <a:p>
            <a:r>
              <a:rPr lang="en-US" sz="2400" b="1" dirty="0" smtClean="0"/>
              <a:t>When light hits particles it also has the ability to scatter</a:t>
            </a:r>
            <a:r>
              <a:rPr lang="en-US" dirty="0" smtClean="0"/>
              <a:t>.</a:t>
            </a:r>
          </a:p>
          <a:p>
            <a:endParaRPr lang="en-US" dirty="0"/>
          </a:p>
          <a:p>
            <a:endParaRPr lang="en-US" dirty="0" smtClean="0"/>
          </a:p>
          <a:p>
            <a:r>
              <a:rPr lang="en-US" sz="2400" b="1" dirty="0" smtClean="0"/>
              <a:t>Types of Scattering:</a:t>
            </a:r>
          </a:p>
          <a:p>
            <a:endParaRPr lang="en-US" sz="2400" b="1" dirty="0"/>
          </a:p>
          <a:p>
            <a:pPr marL="342900" indent="-342900">
              <a:buFont typeface="Arial" panose="020B0604020202020204" pitchFamily="34" charset="0"/>
              <a:buChar char="•"/>
            </a:pPr>
            <a:r>
              <a:rPr lang="en-US" sz="2400" dirty="0" smtClean="0"/>
              <a:t>Rayleigh Scattering </a:t>
            </a:r>
          </a:p>
          <a:p>
            <a:pPr marL="342900" indent="-342900">
              <a:buFont typeface="Arial" panose="020B0604020202020204" pitchFamily="34" charset="0"/>
              <a:buChar char="•"/>
            </a:pPr>
            <a:r>
              <a:rPr lang="en-US" sz="2400" dirty="0" smtClean="0"/>
              <a:t>Mie Scattering</a:t>
            </a:r>
          </a:p>
          <a:p>
            <a:pPr marL="342900" indent="-342900">
              <a:buFont typeface="Arial" panose="020B0604020202020204" pitchFamily="34" charset="0"/>
              <a:buChar char="•"/>
            </a:pPr>
            <a:r>
              <a:rPr lang="en-US" sz="2400" dirty="0" smtClean="0"/>
              <a:t>Non-Selective Scatter</a:t>
            </a:r>
            <a:endParaRPr lang="en-US" sz="2400" dirty="0"/>
          </a:p>
        </p:txBody>
      </p:sp>
    </p:spTree>
    <p:extLst>
      <p:ext uri="{BB962C8B-B14F-4D97-AF65-F5344CB8AC3E}">
        <p14:creationId xmlns:p14="http://schemas.microsoft.com/office/powerpoint/2010/main" val="2140453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814290" y="404138"/>
            <a:ext cx="22829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Scattering</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183884" y="1337310"/>
            <a:ext cx="75438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Rayleigh Scattering- </a:t>
            </a:r>
            <a:r>
              <a:rPr kumimoji="0" lang="en-US" sz="2400" b="1"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i="0" u="none" strike="noStrike" kern="1200" cap="none" spc="0" normalizeH="0" noProof="0" dirty="0" smtClean="0">
                <a:ln>
                  <a:noFill/>
                </a:ln>
                <a:solidFill>
                  <a:prstClr val="black"/>
                </a:solidFill>
                <a:effectLst/>
                <a:uLnTx/>
                <a:uFillTx/>
                <a:latin typeface="Calibri" panose="020F0502020204030204"/>
                <a:ea typeface="+mn-ea"/>
                <a:cs typeface="+mn-cs"/>
              </a:rPr>
              <a:t>The scattering of light without a change in wavelength.  </a:t>
            </a:r>
            <a:r>
              <a:rPr lang="en-US" sz="2400" dirty="0" smtClean="0">
                <a:solidFill>
                  <a:prstClr val="black"/>
                </a:solidFill>
                <a:latin typeface="Calibri" panose="020F0502020204030204"/>
              </a:rPr>
              <a:t>Lower wavelength light scatters more effectively. </a:t>
            </a:r>
            <a:endParaRPr kumimoji="0" lang="en-US" sz="240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Calibri" panose="020F0502020204030204"/>
              </a:rPr>
              <a:t>This is why our sky is blue. </a:t>
            </a:r>
            <a:endParaRPr kumimoji="0" lang="en-US" sz="2400"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p:cNvPicPr>
            <a:picLocks noChangeAspect="1"/>
          </p:cNvPicPr>
          <p:nvPr/>
        </p:nvPicPr>
        <p:blipFill>
          <a:blip r:embed="rId2"/>
          <a:stretch>
            <a:fillRect/>
          </a:stretch>
        </p:blipFill>
        <p:spPr>
          <a:xfrm>
            <a:off x="6115049" y="2716117"/>
            <a:ext cx="4779645" cy="3588480"/>
          </a:xfrm>
          <a:prstGeom prst="rect">
            <a:avLst/>
          </a:prstGeom>
        </p:spPr>
      </p:pic>
    </p:spTree>
    <p:extLst>
      <p:ext uri="{BB962C8B-B14F-4D97-AF65-F5344CB8AC3E}">
        <p14:creationId xmlns:p14="http://schemas.microsoft.com/office/powerpoint/2010/main" val="3713885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814290" y="404138"/>
            <a:ext cx="22829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Scattering</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783834" y="1337310"/>
            <a:ext cx="7543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Mie</a:t>
            </a:r>
            <a:r>
              <a:rPr kumimoji="0" lang="en-US" sz="2400" b="1" i="0" u="none" strike="noStrike" kern="1200" cap="none" spc="0" normalizeH="0" noProof="0" dirty="0" smtClean="0">
                <a:ln>
                  <a:noFill/>
                </a:ln>
                <a:solidFill>
                  <a:prstClr val="black"/>
                </a:solidFill>
                <a:effectLst/>
                <a:uLnTx/>
                <a:uFillTx/>
                <a:latin typeface="Calibri" panose="020F0502020204030204"/>
                <a:ea typeface="+mn-ea"/>
                <a:cs typeface="+mn-cs"/>
              </a:rPr>
              <a:t> Scattering/Non-Selective Scattering-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The scattering of light without a change in wavelength. The</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light scattered has to have a wavelength similar to or larger than the diameter of the particle is scattered off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aseline="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This is why clouds and</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most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s</a:t>
            </a:r>
            <a:r>
              <a:rPr lang="en-US" sz="2400" baseline="0" dirty="0" smtClean="0">
                <a:solidFill>
                  <a:prstClr val="black"/>
                </a:solidFill>
                <a:latin typeface="Calibri" panose="020F0502020204030204"/>
              </a:rPr>
              <a:t>moke</a:t>
            </a:r>
            <a:r>
              <a:rPr lang="en-US" sz="2400" dirty="0" smtClean="0">
                <a:solidFill>
                  <a:prstClr val="black"/>
                </a:solidFill>
                <a:latin typeface="Calibri" panose="020F0502020204030204"/>
              </a:rPr>
              <a:t> is white.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626" name="Picture 2" descr="Image result for mie scattering clo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35" y="2860804"/>
            <a:ext cx="4419600"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2245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229971" y="404138"/>
            <a:ext cx="45133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Applications of light</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805940" y="1760220"/>
            <a:ext cx="8778240" cy="2677656"/>
          </a:xfrm>
          <a:prstGeom prst="rect">
            <a:avLst/>
          </a:prstGeom>
          <a:noFill/>
        </p:spPr>
        <p:txBody>
          <a:bodyPr wrap="square" rtlCol="0">
            <a:spAutoFit/>
          </a:bodyPr>
          <a:lstStyle/>
          <a:p>
            <a:r>
              <a:rPr lang="en-US" sz="2800" b="1" dirty="0" smtClean="0"/>
              <a:t>We are going to go through some applications of light and talk about them.  We are also going to set up some fun optics labs this week. </a:t>
            </a:r>
          </a:p>
          <a:p>
            <a:endParaRPr lang="en-US" sz="2800" b="1" dirty="0"/>
          </a:p>
          <a:p>
            <a:r>
              <a:rPr lang="en-US" sz="2800" b="1" dirty="0" smtClean="0"/>
              <a:t>Think about some technologies you want to learn about and we will talk about it in class.</a:t>
            </a:r>
            <a:endParaRPr lang="en-US" sz="2800" b="1" dirty="0"/>
          </a:p>
        </p:txBody>
      </p:sp>
    </p:spTree>
    <p:extLst>
      <p:ext uri="{BB962C8B-B14F-4D97-AF65-F5344CB8AC3E}">
        <p14:creationId xmlns:p14="http://schemas.microsoft.com/office/powerpoint/2010/main" val="2659983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622800" y="558800"/>
            <a:ext cx="3035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What is light?</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Image result for electric field and magnetic field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175" y="2017712"/>
            <a:ext cx="5229225" cy="371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832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321411" y="392708"/>
            <a:ext cx="39196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How cameras work</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698" name="Picture 2" descr="Image result for camera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985" y="2404110"/>
            <a:ext cx="4644490" cy="313944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Image result for camera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825" y="2404110"/>
            <a:ext cx="4039235" cy="328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5094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927201" y="404138"/>
            <a:ext cx="303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The CCD</a:t>
            </a:r>
            <a:r>
              <a:rPr kumimoji="0" lang="en-US" sz="3600" b="1" i="0" u="sng" strike="noStrike" kern="1200" cap="none" spc="0" normalizeH="0" noProof="0" dirty="0" smtClean="0">
                <a:ln>
                  <a:noFill/>
                </a:ln>
                <a:solidFill>
                  <a:prstClr val="black"/>
                </a:solidFill>
                <a:effectLst/>
                <a:uLnTx/>
                <a:uFillTx/>
                <a:latin typeface="Calibri" panose="020F0502020204030204"/>
                <a:ea typeface="+mn-ea"/>
                <a:cs typeface="+mn-cs"/>
              </a:rPr>
              <a:t> Array</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746" name="Picture 2" descr="Image result for CCD ar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2004" y="1948020"/>
            <a:ext cx="4994940" cy="3708559"/>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Image result for CCD ar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259" y="1948021"/>
            <a:ext cx="4944745" cy="370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611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601571" y="449858"/>
            <a:ext cx="13592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MRIs</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303020" y="1883885"/>
            <a:ext cx="4773930" cy="3980657"/>
          </a:xfrm>
          <a:prstGeom prst="rect">
            <a:avLst/>
          </a:prstGeom>
        </p:spPr>
      </p:pic>
      <p:sp>
        <p:nvSpPr>
          <p:cNvPr id="4" name="TextBox 3"/>
          <p:cNvSpPr txBox="1"/>
          <p:nvPr/>
        </p:nvSpPr>
        <p:spPr>
          <a:xfrm>
            <a:off x="6960870" y="875893"/>
            <a:ext cx="4594860" cy="5262979"/>
          </a:xfrm>
          <a:prstGeom prst="rect">
            <a:avLst/>
          </a:prstGeom>
          <a:noFill/>
        </p:spPr>
        <p:txBody>
          <a:bodyPr wrap="square" rtlCol="0">
            <a:spAutoFit/>
          </a:bodyPr>
          <a:lstStyle/>
          <a:p>
            <a:r>
              <a:rPr lang="en-US" sz="2400" dirty="0" smtClean="0"/>
              <a:t>Basically magnetic waves in the radio wave frequency is pulsed at your body.  This excites the spin states of the nuclei of the hydrogen and carbon atoms in your soft tissue.  The relaxation time of these excited spin states can be measured through a detector and an image can be generated based on the information. </a:t>
            </a:r>
          </a:p>
          <a:p>
            <a:endParaRPr lang="en-US" sz="2400" dirty="0"/>
          </a:p>
          <a:p>
            <a:r>
              <a:rPr lang="en-US" sz="2400" dirty="0" smtClean="0"/>
              <a:t>The detectors for MRI’s are essentially just coils of wire.  Literally. </a:t>
            </a:r>
            <a:endParaRPr lang="en-US" sz="2400" dirty="0"/>
          </a:p>
        </p:txBody>
      </p:sp>
    </p:spTree>
    <p:extLst>
      <p:ext uri="{BB962C8B-B14F-4D97-AF65-F5344CB8AC3E}">
        <p14:creationId xmlns:p14="http://schemas.microsoft.com/office/powerpoint/2010/main" val="2631971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2584051" y="518438"/>
            <a:ext cx="74286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Global Warming/Heating</a:t>
            </a:r>
            <a:r>
              <a:rPr kumimoji="0" lang="en-US" sz="3600" b="1" i="0" u="sng" strike="noStrike" kern="1200" cap="none" spc="0" normalizeH="0" noProof="0" dirty="0" smtClean="0">
                <a:ln>
                  <a:noFill/>
                </a:ln>
                <a:solidFill>
                  <a:prstClr val="black"/>
                </a:solidFill>
                <a:effectLst/>
                <a:uLnTx/>
                <a:uFillTx/>
                <a:latin typeface="Calibri" panose="020F0502020204030204"/>
                <a:ea typeface="+mn-ea"/>
                <a:cs typeface="+mn-cs"/>
              </a:rPr>
              <a:t> of the Earth</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3542306" y="1573529"/>
            <a:ext cx="5512118" cy="4254251"/>
          </a:xfrm>
          <a:prstGeom prst="rect">
            <a:avLst/>
          </a:prstGeom>
        </p:spPr>
      </p:pic>
    </p:spTree>
    <p:extLst>
      <p:ext uri="{BB962C8B-B14F-4D97-AF65-F5344CB8AC3E}">
        <p14:creationId xmlns:p14="http://schemas.microsoft.com/office/powerpoint/2010/main" val="33741578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829920" y="507008"/>
            <a:ext cx="49368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Global</a:t>
            </a:r>
            <a:r>
              <a:rPr kumimoji="0" lang="en-US" sz="3600" b="1" i="0" u="sng" strike="noStrike" kern="1200" cap="none" spc="0" normalizeH="0" noProof="0" dirty="0" smtClean="0">
                <a:ln>
                  <a:noFill/>
                </a:ln>
                <a:solidFill>
                  <a:prstClr val="black"/>
                </a:solidFill>
                <a:effectLst/>
                <a:uLnTx/>
                <a:uFillTx/>
                <a:latin typeface="Calibri" panose="020F0502020204030204"/>
                <a:ea typeface="+mn-ea"/>
                <a:cs typeface="+mn-cs"/>
              </a:rPr>
              <a:t> Warming Gases</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770" name="Picture 2" descr="Image result for vibrations of co2 molecu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15600" y="2320290"/>
            <a:ext cx="3569200" cy="31222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06564" y="2404527"/>
            <a:ext cx="3920490" cy="3108543"/>
          </a:xfrm>
          <a:prstGeom prst="rect">
            <a:avLst/>
          </a:prstGeom>
          <a:noFill/>
        </p:spPr>
        <p:txBody>
          <a:bodyPr wrap="square" rtlCol="0">
            <a:spAutoFit/>
          </a:bodyPr>
          <a:lstStyle/>
          <a:p>
            <a:r>
              <a:rPr lang="en-US" sz="2800" dirty="0" smtClean="0"/>
              <a:t>CO2, what is considered the most common green house gas, is able to absorb IR light by its vibrations resonating with certain frequencies of IR/Heat waves. </a:t>
            </a:r>
            <a:endParaRPr lang="en-US" sz="2800" dirty="0"/>
          </a:p>
        </p:txBody>
      </p:sp>
    </p:spTree>
    <p:extLst>
      <p:ext uri="{BB962C8B-B14F-4D97-AF65-F5344CB8AC3E}">
        <p14:creationId xmlns:p14="http://schemas.microsoft.com/office/powerpoint/2010/main" val="3421206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829920" y="507008"/>
            <a:ext cx="49368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Global Warming Gases</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770" name="Picture 2" descr="Image result for vibrations of co2 molecu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5570" y="1280161"/>
            <a:ext cx="2495609" cy="21831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06564" y="2404527"/>
            <a:ext cx="392049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CO</a:t>
            </a:r>
            <a:r>
              <a:rPr kumimoji="0" lang="en-US" sz="2800" b="0" i="0" u="none" strike="noStrike" kern="1200" cap="none" spc="0" normalizeH="0" baseline="-25000" noProof="0" dirty="0" smtClean="0">
                <a:ln>
                  <a:noFill/>
                </a:ln>
                <a:solidFill>
                  <a:prstClr val="black"/>
                </a:solidFill>
                <a:effectLst/>
                <a:uLnTx/>
                <a:uFillTx/>
                <a:latin typeface="Calibri" panose="020F0502020204030204"/>
                <a:ea typeface="+mn-ea"/>
                <a:cs typeface="+mn-cs"/>
              </a:rPr>
              <a:t>2</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what is considered the most common green house gas, is able to absorb IR light by its vibrations resonating with certain frequencies of IR/Heat waves.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842" name="Picture 2" descr="Image result for vibrations of co2 molecul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0130" y="3274128"/>
            <a:ext cx="4572434" cy="3048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689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622800" y="558800"/>
            <a:ext cx="3035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What is light?</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866900" y="1714500"/>
            <a:ext cx="8813800" cy="2103140"/>
          </a:xfrm>
          <a:prstGeom prst="rect">
            <a:avLst/>
          </a:prstGeom>
          <a:noFill/>
        </p:spPr>
        <p:txBody>
          <a:bodyPr wrap="square" rtlCol="0">
            <a:spAutoFit/>
          </a:bodyPr>
          <a:lstStyle/>
          <a:p>
            <a:r>
              <a:rPr lang="en-US" sz="2800" b="1" dirty="0" smtClean="0"/>
              <a:t>It has a spectrum associated with it. This is called the electromagnetic spectrum.</a:t>
            </a:r>
          </a:p>
          <a:p>
            <a:endParaRPr lang="en-US" sz="2800" b="1" baseline="30000" dirty="0"/>
          </a:p>
          <a:p>
            <a:r>
              <a:rPr lang="en-US" sz="2800" b="1" dirty="0" smtClean="0"/>
              <a:t>The classification of light in this spectrum depends on frequency and wavelength.</a:t>
            </a:r>
            <a:endParaRPr lang="en-US" sz="2800" b="1" baseline="30000" dirty="0"/>
          </a:p>
        </p:txBody>
      </p:sp>
      <p:pic>
        <p:nvPicPr>
          <p:cNvPr id="3" name="Picture 2"/>
          <p:cNvPicPr>
            <a:picLocks noChangeAspect="1"/>
          </p:cNvPicPr>
          <p:nvPr/>
        </p:nvPicPr>
        <p:blipFill>
          <a:blip r:embed="rId2"/>
          <a:stretch>
            <a:fillRect/>
          </a:stretch>
        </p:blipFill>
        <p:spPr>
          <a:xfrm>
            <a:off x="3346450" y="3728740"/>
            <a:ext cx="5854700" cy="2593216"/>
          </a:xfrm>
          <a:prstGeom prst="rect">
            <a:avLst/>
          </a:prstGeom>
        </p:spPr>
      </p:pic>
    </p:spTree>
    <p:extLst>
      <p:ext uri="{BB962C8B-B14F-4D97-AF65-F5344CB8AC3E}">
        <p14:creationId xmlns:p14="http://schemas.microsoft.com/office/powerpoint/2010/main" val="2335906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622800" y="558800"/>
            <a:ext cx="3035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What is light?</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866900" y="1714500"/>
            <a:ext cx="88138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It has all the same properties of waves that we have talked about in the previous section along with some additional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smtClean="0">
                <a:solidFill>
                  <a:prstClr val="black"/>
                </a:solidFill>
                <a:latin typeface="Calibri" panose="020F0502020204030204"/>
              </a:rPr>
              <a:t>Since it is an electromagnetic wave, it does not need a medium to travel through.</a:t>
            </a:r>
            <a:endParaRPr kumimoji="0" lang="en-US" sz="2800" b="1" i="0" u="none" strike="noStrike" kern="1200" cap="none" spc="0" normalizeH="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598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759200" y="596900"/>
            <a:ext cx="5029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How do we create light?</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866900" y="1714500"/>
            <a:ext cx="8813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We can create light by taking a charge and making it oscillate</a:t>
            </a:r>
            <a:r>
              <a:rPr kumimoji="0" lang="en-US" sz="2800" b="1" i="0" u="none" strike="noStrike" kern="1200" cap="none" spc="0" normalizeH="0" noProof="0" dirty="0" smtClean="0">
                <a:ln>
                  <a:noFill/>
                </a:ln>
                <a:solidFill>
                  <a:prstClr val="black"/>
                </a:solidFill>
                <a:effectLst/>
                <a:uLnTx/>
                <a:uFillTx/>
                <a:latin typeface="Calibri" panose="020F0502020204030204"/>
                <a:ea typeface="+mn-ea"/>
                <a:cs typeface="+mn-cs"/>
              </a:rPr>
              <a:t> at a specific frequency.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Image result for oscillating charg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17599" y="2810668"/>
            <a:ext cx="4752975" cy="35647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scillating charg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45250" y="2984499"/>
            <a:ext cx="4686300"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186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803650" y="266700"/>
            <a:ext cx="5010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What is light used for?</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727200" y="913031"/>
            <a:ext cx="8724900"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Pretty much all modern day technology.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The internet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Bluetooth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Radios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It is how the global warming phenomena can be explained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black"/>
                </a:solidFill>
                <a:latin typeface="Calibri" panose="020F0502020204030204"/>
              </a:rPr>
              <a:t>Cameras</a:t>
            </a:r>
            <a:endParaRPr kumimoji="0" lang="en-US" sz="2400" b="0" i="0" u="none" strike="noStrike" kern="1200" cap="none" spc="0" normalizeH="0" baseline="0" noProof="0" dirty="0" smtClean="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MRIs and CAT Scans in the medical field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All microscopes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All spectrometry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Computer screens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Television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Satellites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black"/>
                </a:solidFill>
                <a:latin typeface="Calibri" panose="020F0502020204030204"/>
              </a:rPr>
              <a:t>Microwaves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Induction Heating Stoves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rPr>
              <a:t>EVERYTHING!!!! Not really but pretty much.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325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238625" y="139700"/>
            <a:ext cx="3702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Properties of Light</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727200" y="786031"/>
            <a:ext cx="8724900"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Before we get into the fun stuff there are some properties we need to talk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Refraction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Diffraction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Reflection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Internal Reflection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Polarization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Dispersion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Interference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Effects of materials on light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Scattering</a:t>
            </a:r>
          </a:p>
          <a:p>
            <a:pPr marR="0" lvl="0" algn="l" defTabSz="914400" rtl="0" eaLnBrk="1" fontAlgn="auto" latinLnBrk="0" hangingPunct="1">
              <a:lnSpc>
                <a:spcPct val="100000"/>
              </a:lnSpc>
              <a:spcBef>
                <a:spcPts val="0"/>
              </a:spcBef>
              <a:spcAft>
                <a:spcPts val="0"/>
              </a:spcAft>
              <a:buClrTx/>
              <a:buSzTx/>
              <a:tabLst/>
              <a:defRPr/>
            </a:pPr>
            <a:endParaRPr lang="en-US" sz="28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406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bg1"/>
            </a:gs>
            <a:gs pos="0">
              <a:schemeClr val="bg1"/>
            </a:gs>
            <a:gs pos="97000">
              <a:srgbClr val="FF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945062" y="189131"/>
            <a:ext cx="2289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panose="020F0502020204030204"/>
                <a:ea typeface="+mn-ea"/>
                <a:cs typeface="+mn-cs"/>
              </a:rPr>
              <a:t>Refraction</a:t>
            </a:r>
            <a:endPar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727200" y="786031"/>
            <a:ext cx="87249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When light changes mediums it experiences refraction!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essentially means it changes the angle and</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speed at which it propagates.</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46" name="Picture 2" descr="Image result for refraction of ligh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89475" y="2976562"/>
            <a:ext cx="339090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60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1000</Words>
  <Application>Microsoft Office PowerPoint</Application>
  <PresentationFormat>Widescreen</PresentationFormat>
  <Paragraphs>140</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Kyser Seaney</dc:creator>
  <cp:lastModifiedBy>Kyser Seaney</cp:lastModifiedBy>
  <cp:revision>63</cp:revision>
  <dcterms:created xsi:type="dcterms:W3CDTF">2019-02-26T17:49:37Z</dcterms:created>
  <dcterms:modified xsi:type="dcterms:W3CDTF">2019-03-18T04:46:40Z</dcterms:modified>
</cp:coreProperties>
</file>