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57" r:id="rId3"/>
    <p:sldId id="258" r:id="rId4"/>
    <p:sldId id="259" r:id="rId5"/>
    <p:sldId id="260" r:id="rId6"/>
    <p:sldId id="265" r:id="rId7"/>
    <p:sldId id="261" r:id="rId8"/>
    <p:sldId id="262"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1" r:id="rId44"/>
    <p:sldId id="300"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8" r:id="rId61"/>
    <p:sldId id="317" r:id="rId62"/>
    <p:sldId id="319" r:id="rId63"/>
    <p:sldId id="320"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8E"/>
    <a:srgbClr val="47C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3" d="100"/>
          <a:sy n="73" d="100"/>
        </p:scale>
        <p:origin x="7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4"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E00CD-B80B-40C0-B6E8-F5A801DA0CEB}" type="datetimeFigureOut">
              <a:rPr lang="en-US" smtClean="0"/>
              <a:t>3/31/2019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D8F059-C24C-4369-9341-0E5C6952D163}" type="slidenum">
              <a:rPr lang="en-US" smtClean="0"/>
              <a:t>‹#›</a:t>
            </a:fld>
            <a:endParaRPr lang="en-US"/>
          </a:p>
        </p:txBody>
      </p:sp>
    </p:spTree>
    <p:extLst>
      <p:ext uri="{BB962C8B-B14F-4D97-AF65-F5344CB8AC3E}">
        <p14:creationId xmlns:p14="http://schemas.microsoft.com/office/powerpoint/2010/main" val="1548250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Ans</a:t>
            </a:r>
            <a:r>
              <a:rPr lang="en-US" dirty="0" smtClean="0"/>
              <a:t>:</a:t>
            </a:r>
            <a:r>
              <a:rPr lang="en-US" baseline="0" dirty="0" smtClean="0"/>
              <a:t> </a:t>
            </a:r>
            <a:r>
              <a:rPr lang="en-US" dirty="0" smtClean="0"/>
              <a:t>8.74 x 10^-8 N</a:t>
            </a:r>
            <a:endParaRPr lang="en-US" dirty="0"/>
          </a:p>
        </p:txBody>
      </p:sp>
      <p:sp>
        <p:nvSpPr>
          <p:cNvPr id="4" name="Slide Number Placeholder 3"/>
          <p:cNvSpPr>
            <a:spLocks noGrp="1"/>
          </p:cNvSpPr>
          <p:nvPr>
            <p:ph type="sldNum" sz="quarter" idx="10"/>
          </p:nvPr>
        </p:nvSpPr>
        <p:spPr/>
        <p:txBody>
          <a:bodyPr/>
          <a:lstStyle/>
          <a:p>
            <a:fld id="{52D8F059-C24C-4369-9341-0E5C6952D163}" type="slidenum">
              <a:rPr lang="en-US" smtClean="0"/>
              <a:t>55</a:t>
            </a:fld>
            <a:endParaRPr lang="en-US"/>
          </a:p>
        </p:txBody>
      </p:sp>
    </p:spTree>
    <p:extLst>
      <p:ext uri="{BB962C8B-B14F-4D97-AF65-F5344CB8AC3E}">
        <p14:creationId xmlns:p14="http://schemas.microsoft.com/office/powerpoint/2010/main" val="3739994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Ans</a:t>
            </a:r>
            <a:r>
              <a:rPr lang="en-US" dirty="0" smtClean="0"/>
              <a:t>:</a:t>
            </a:r>
            <a:r>
              <a:rPr lang="en-US" baseline="0" dirty="0" smtClean="0"/>
              <a:t> (a) T = 0.115 N  (b) d = 1.25 cm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8F059-C24C-4369-9341-0E5C6952D1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29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Ans</a:t>
            </a:r>
            <a:r>
              <a:rPr lang="en-US" dirty="0" smtClean="0"/>
              <a:t>:</a:t>
            </a:r>
            <a:r>
              <a:rPr lang="en-US" baseline="0" dirty="0" smtClean="0"/>
              <a:t> </a:t>
            </a:r>
            <a:r>
              <a:rPr lang="en-US" dirty="0" smtClean="0"/>
              <a:t>2.2 x 10^-5N and 9.0 x 10^-7</a:t>
            </a:r>
            <a:r>
              <a:rPr lang="en-US" baseline="0" dirty="0" smtClean="0"/>
              <a:t> 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8F059-C24C-4369-9341-0E5C6952D1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393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8F059-C24C-4369-9341-0E5C6952D1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337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8F059-C24C-4369-9341-0E5C6952D1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467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8F059-C24C-4369-9341-0E5C6952D1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825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E = 1.38 x 10^3</a:t>
            </a:r>
            <a:r>
              <a:rPr lang="en-US" baseline="0" dirty="0" smtClean="0"/>
              <a:t> N*m</a:t>
            </a:r>
            <a:r>
              <a:rPr lang="en-US" baseline="30000" dirty="0" smtClean="0"/>
              <a:t>2</a:t>
            </a:r>
            <a:r>
              <a:rPr lang="en-US" baseline="0" dirty="0" smtClean="0"/>
              <a:t>/C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8F059-C24C-4369-9341-0E5C6952D1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095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E = 1.38 x 10^3</a:t>
            </a:r>
            <a:r>
              <a:rPr lang="en-US" baseline="0" dirty="0" smtClean="0"/>
              <a:t> N*m</a:t>
            </a:r>
            <a:r>
              <a:rPr lang="en-US" baseline="30000" dirty="0" smtClean="0"/>
              <a:t>2</a:t>
            </a:r>
            <a:r>
              <a:rPr lang="en-US" baseline="0" dirty="0" smtClean="0"/>
              <a:t>/C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D8F059-C24C-4369-9341-0E5C6952D1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453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4FB0-DD69-427C-99C8-2376462271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1208AF-F6CF-4C3F-A00B-FED372D96E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551201-3ADA-499D-B8ED-A6AC97C3A864}"/>
              </a:ext>
            </a:extLst>
          </p:cNvPr>
          <p:cNvSpPr>
            <a:spLocks noGrp="1"/>
          </p:cNvSpPr>
          <p:nvPr>
            <p:ph type="dt" sz="half" idx="10"/>
          </p:nvPr>
        </p:nvSpPr>
        <p:spPr/>
        <p:txBody>
          <a:bodyPr/>
          <a:lstStyle/>
          <a:p>
            <a:fld id="{09C12F79-8F19-4A51-99E8-4BB43428F5AF}" type="datetimeFigureOut">
              <a:rPr lang="en-US" smtClean="0"/>
              <a:t>3/31/2019</a:t>
            </a:fld>
            <a:endParaRPr lang="en-US"/>
          </a:p>
        </p:txBody>
      </p:sp>
      <p:sp>
        <p:nvSpPr>
          <p:cNvPr id="5" name="Footer Placeholder 4">
            <a:extLst>
              <a:ext uri="{FF2B5EF4-FFF2-40B4-BE49-F238E27FC236}">
                <a16:creationId xmlns:a16="http://schemas.microsoft.com/office/drawing/2014/main" id="{0902342B-6B25-46F1-8744-D3C84D121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A58B2-A40C-4712-8F46-06B9C26017A8}"/>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3494804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D9F5D-1DEE-4BEF-A7A0-DB0837B379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629467-3A8D-408F-9A99-577DDFA914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6AF4E-9957-4F3E-9B9F-0FA52007341C}"/>
              </a:ext>
            </a:extLst>
          </p:cNvPr>
          <p:cNvSpPr>
            <a:spLocks noGrp="1"/>
          </p:cNvSpPr>
          <p:nvPr>
            <p:ph type="dt" sz="half" idx="10"/>
          </p:nvPr>
        </p:nvSpPr>
        <p:spPr/>
        <p:txBody>
          <a:bodyPr/>
          <a:lstStyle/>
          <a:p>
            <a:fld id="{09C12F79-8F19-4A51-99E8-4BB43428F5AF}" type="datetimeFigureOut">
              <a:rPr lang="en-US" smtClean="0"/>
              <a:t>3/31/2019</a:t>
            </a:fld>
            <a:endParaRPr lang="en-US"/>
          </a:p>
        </p:txBody>
      </p:sp>
      <p:sp>
        <p:nvSpPr>
          <p:cNvPr id="5" name="Footer Placeholder 4">
            <a:extLst>
              <a:ext uri="{FF2B5EF4-FFF2-40B4-BE49-F238E27FC236}">
                <a16:creationId xmlns:a16="http://schemas.microsoft.com/office/drawing/2014/main" id="{156340C8-D510-4105-95BC-911BC9E29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BC55B-6678-45ED-9E7E-F73610662CC9}"/>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1307651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D57991-86D3-4182-BBB9-BE81A056A8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47EB2F-C094-4D3C-81BC-D332A99E8C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7E628-8BF8-411F-8E25-96D6AABF8389}"/>
              </a:ext>
            </a:extLst>
          </p:cNvPr>
          <p:cNvSpPr>
            <a:spLocks noGrp="1"/>
          </p:cNvSpPr>
          <p:nvPr>
            <p:ph type="dt" sz="half" idx="10"/>
          </p:nvPr>
        </p:nvSpPr>
        <p:spPr/>
        <p:txBody>
          <a:bodyPr/>
          <a:lstStyle/>
          <a:p>
            <a:fld id="{09C12F79-8F19-4A51-99E8-4BB43428F5AF}" type="datetimeFigureOut">
              <a:rPr lang="en-US" smtClean="0"/>
              <a:t>3/31/2019</a:t>
            </a:fld>
            <a:endParaRPr lang="en-US"/>
          </a:p>
        </p:txBody>
      </p:sp>
      <p:sp>
        <p:nvSpPr>
          <p:cNvPr id="5" name="Footer Placeholder 4">
            <a:extLst>
              <a:ext uri="{FF2B5EF4-FFF2-40B4-BE49-F238E27FC236}">
                <a16:creationId xmlns:a16="http://schemas.microsoft.com/office/drawing/2014/main" id="{C045D100-D7F1-4269-8AFB-784688B49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74F84-8AB0-4FC0-AC0A-873A39215F1F}"/>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218994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09E5A-05C3-43C9-9429-BE6C63D2AF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E6BF24-24B9-4DFC-B26E-3186BBB1A0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E51FD-7791-430F-A3CB-D1B8F23E7AF1}"/>
              </a:ext>
            </a:extLst>
          </p:cNvPr>
          <p:cNvSpPr>
            <a:spLocks noGrp="1"/>
          </p:cNvSpPr>
          <p:nvPr>
            <p:ph type="dt" sz="half" idx="10"/>
          </p:nvPr>
        </p:nvSpPr>
        <p:spPr/>
        <p:txBody>
          <a:bodyPr/>
          <a:lstStyle/>
          <a:p>
            <a:fld id="{09C12F79-8F19-4A51-99E8-4BB43428F5AF}" type="datetimeFigureOut">
              <a:rPr lang="en-US" smtClean="0"/>
              <a:t>3/31/2019</a:t>
            </a:fld>
            <a:endParaRPr lang="en-US"/>
          </a:p>
        </p:txBody>
      </p:sp>
      <p:sp>
        <p:nvSpPr>
          <p:cNvPr id="5" name="Footer Placeholder 4">
            <a:extLst>
              <a:ext uri="{FF2B5EF4-FFF2-40B4-BE49-F238E27FC236}">
                <a16:creationId xmlns:a16="http://schemas.microsoft.com/office/drawing/2014/main" id="{5A560D3C-A024-4589-A775-27791226DD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E9850-F6EC-4BF5-A5CD-8D39CE94B85E}"/>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425102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C7947-C338-4AF0-88D3-450CE11644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0D4022-7936-4F13-8F66-FC032402F7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123EF4-B8DC-4260-8236-1FEE4C55C9AB}"/>
              </a:ext>
            </a:extLst>
          </p:cNvPr>
          <p:cNvSpPr>
            <a:spLocks noGrp="1"/>
          </p:cNvSpPr>
          <p:nvPr>
            <p:ph type="dt" sz="half" idx="10"/>
          </p:nvPr>
        </p:nvSpPr>
        <p:spPr/>
        <p:txBody>
          <a:bodyPr/>
          <a:lstStyle/>
          <a:p>
            <a:fld id="{09C12F79-8F19-4A51-99E8-4BB43428F5AF}" type="datetimeFigureOut">
              <a:rPr lang="en-US" smtClean="0"/>
              <a:t>3/31/2019</a:t>
            </a:fld>
            <a:endParaRPr lang="en-US"/>
          </a:p>
        </p:txBody>
      </p:sp>
      <p:sp>
        <p:nvSpPr>
          <p:cNvPr id="5" name="Footer Placeholder 4">
            <a:extLst>
              <a:ext uri="{FF2B5EF4-FFF2-40B4-BE49-F238E27FC236}">
                <a16:creationId xmlns:a16="http://schemas.microsoft.com/office/drawing/2014/main" id="{DEE3FCF9-B77E-4F5C-9608-93046DE86E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586CA-8FAF-49AD-89A5-068175865AE7}"/>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616206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A787E-E3AA-4FE8-9067-4BA14289D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3C32A5-FC4A-40B9-A46B-C2FC33CD339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F09C5E-6B14-4F1F-A92C-465DB490D9E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8BF160-A4A4-4AA5-A0C3-1239AE93DA5B}"/>
              </a:ext>
            </a:extLst>
          </p:cNvPr>
          <p:cNvSpPr>
            <a:spLocks noGrp="1"/>
          </p:cNvSpPr>
          <p:nvPr>
            <p:ph type="dt" sz="half" idx="10"/>
          </p:nvPr>
        </p:nvSpPr>
        <p:spPr/>
        <p:txBody>
          <a:bodyPr/>
          <a:lstStyle/>
          <a:p>
            <a:fld id="{09C12F79-8F19-4A51-99E8-4BB43428F5AF}" type="datetimeFigureOut">
              <a:rPr lang="en-US" smtClean="0"/>
              <a:t>3/31/2019</a:t>
            </a:fld>
            <a:endParaRPr lang="en-US"/>
          </a:p>
        </p:txBody>
      </p:sp>
      <p:sp>
        <p:nvSpPr>
          <p:cNvPr id="6" name="Footer Placeholder 5">
            <a:extLst>
              <a:ext uri="{FF2B5EF4-FFF2-40B4-BE49-F238E27FC236}">
                <a16:creationId xmlns:a16="http://schemas.microsoft.com/office/drawing/2014/main" id="{23693732-FB01-46FB-9DB0-2ED8D2F848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A795B7-5D0F-4902-99DC-9C3BCD72465E}"/>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260769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C593A-6D84-4D03-AB17-03749CDB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655B4A-CB60-45C5-B653-CC1A9D5285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9D13CF9-9E09-4A2E-B82F-73C3C559C3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5E79F0-B676-42B7-A472-22332152A8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6EA726-7042-4A7A-B3F2-F333F41376D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1F95A8-15F4-46F7-A2E8-4FEB74C6E37A}"/>
              </a:ext>
            </a:extLst>
          </p:cNvPr>
          <p:cNvSpPr>
            <a:spLocks noGrp="1"/>
          </p:cNvSpPr>
          <p:nvPr>
            <p:ph type="dt" sz="half" idx="10"/>
          </p:nvPr>
        </p:nvSpPr>
        <p:spPr/>
        <p:txBody>
          <a:bodyPr/>
          <a:lstStyle/>
          <a:p>
            <a:fld id="{09C12F79-8F19-4A51-99E8-4BB43428F5AF}" type="datetimeFigureOut">
              <a:rPr lang="en-US" smtClean="0"/>
              <a:t>3/31/2019</a:t>
            </a:fld>
            <a:endParaRPr lang="en-US"/>
          </a:p>
        </p:txBody>
      </p:sp>
      <p:sp>
        <p:nvSpPr>
          <p:cNvPr id="8" name="Footer Placeholder 7">
            <a:extLst>
              <a:ext uri="{FF2B5EF4-FFF2-40B4-BE49-F238E27FC236}">
                <a16:creationId xmlns:a16="http://schemas.microsoft.com/office/drawing/2014/main" id="{C2B3E9C8-A74F-43AD-B3C2-B60438CE0F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B089E4-C0C7-4B6F-917B-451C01541427}"/>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2585308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7A8AC-27FE-4FCF-8436-9AB7AEA967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71E938-7F0D-41E4-AD15-6CB9EA79C7C6}"/>
              </a:ext>
            </a:extLst>
          </p:cNvPr>
          <p:cNvSpPr>
            <a:spLocks noGrp="1"/>
          </p:cNvSpPr>
          <p:nvPr>
            <p:ph type="dt" sz="half" idx="10"/>
          </p:nvPr>
        </p:nvSpPr>
        <p:spPr/>
        <p:txBody>
          <a:bodyPr/>
          <a:lstStyle/>
          <a:p>
            <a:fld id="{09C12F79-8F19-4A51-99E8-4BB43428F5AF}" type="datetimeFigureOut">
              <a:rPr lang="en-US" smtClean="0"/>
              <a:t>3/31/2019</a:t>
            </a:fld>
            <a:endParaRPr lang="en-US"/>
          </a:p>
        </p:txBody>
      </p:sp>
      <p:sp>
        <p:nvSpPr>
          <p:cNvPr id="4" name="Footer Placeholder 3">
            <a:extLst>
              <a:ext uri="{FF2B5EF4-FFF2-40B4-BE49-F238E27FC236}">
                <a16:creationId xmlns:a16="http://schemas.microsoft.com/office/drawing/2014/main" id="{7099CDD4-BE22-44F4-81A5-984751E985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2149F4-B3AD-4557-886A-79E634242814}"/>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2407345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D27F19-B160-4B7A-9199-ADC23C500B8E}"/>
              </a:ext>
            </a:extLst>
          </p:cNvPr>
          <p:cNvSpPr>
            <a:spLocks noGrp="1"/>
          </p:cNvSpPr>
          <p:nvPr>
            <p:ph type="dt" sz="half" idx="10"/>
          </p:nvPr>
        </p:nvSpPr>
        <p:spPr/>
        <p:txBody>
          <a:bodyPr/>
          <a:lstStyle/>
          <a:p>
            <a:fld id="{09C12F79-8F19-4A51-99E8-4BB43428F5AF}" type="datetimeFigureOut">
              <a:rPr lang="en-US" smtClean="0"/>
              <a:t>3/31/2019</a:t>
            </a:fld>
            <a:endParaRPr lang="en-US"/>
          </a:p>
        </p:txBody>
      </p:sp>
      <p:sp>
        <p:nvSpPr>
          <p:cNvPr id="3" name="Footer Placeholder 2">
            <a:extLst>
              <a:ext uri="{FF2B5EF4-FFF2-40B4-BE49-F238E27FC236}">
                <a16:creationId xmlns:a16="http://schemas.microsoft.com/office/drawing/2014/main" id="{55854C49-F76E-4729-8F4E-600FDBE1AB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DF799A-8D7E-447A-8F6A-E24239DB264A}"/>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2872015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7F40B-C749-48DE-82CF-35A87C3E12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0C40F1-5E89-4F28-BBCE-FB87BE96FF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2FB166-C7DE-4963-A673-263E16C9B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D2A7A2-423A-4BB3-A592-1E8DAA4B8B0E}"/>
              </a:ext>
            </a:extLst>
          </p:cNvPr>
          <p:cNvSpPr>
            <a:spLocks noGrp="1"/>
          </p:cNvSpPr>
          <p:nvPr>
            <p:ph type="dt" sz="half" idx="10"/>
          </p:nvPr>
        </p:nvSpPr>
        <p:spPr/>
        <p:txBody>
          <a:bodyPr/>
          <a:lstStyle/>
          <a:p>
            <a:fld id="{09C12F79-8F19-4A51-99E8-4BB43428F5AF}" type="datetimeFigureOut">
              <a:rPr lang="en-US" smtClean="0"/>
              <a:t>3/31/2019</a:t>
            </a:fld>
            <a:endParaRPr lang="en-US"/>
          </a:p>
        </p:txBody>
      </p:sp>
      <p:sp>
        <p:nvSpPr>
          <p:cNvPr id="6" name="Footer Placeholder 5">
            <a:extLst>
              <a:ext uri="{FF2B5EF4-FFF2-40B4-BE49-F238E27FC236}">
                <a16:creationId xmlns:a16="http://schemas.microsoft.com/office/drawing/2014/main" id="{20A521F1-E5F7-4ECE-85DD-DB15AECB76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28D15B-8A63-4421-A61E-1C73BE7DF222}"/>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2443790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BD03E-3887-46BD-8EF5-92AE22D05C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977371-3A6A-438C-9B4D-654FC602B0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7421AA-B226-4421-B8AF-E2A9AA545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521B66-2D31-45B5-B8BC-2F91A4636501}"/>
              </a:ext>
            </a:extLst>
          </p:cNvPr>
          <p:cNvSpPr>
            <a:spLocks noGrp="1"/>
          </p:cNvSpPr>
          <p:nvPr>
            <p:ph type="dt" sz="half" idx="10"/>
          </p:nvPr>
        </p:nvSpPr>
        <p:spPr/>
        <p:txBody>
          <a:bodyPr/>
          <a:lstStyle/>
          <a:p>
            <a:fld id="{09C12F79-8F19-4A51-99E8-4BB43428F5AF}" type="datetimeFigureOut">
              <a:rPr lang="en-US" smtClean="0"/>
              <a:t>3/31/2019</a:t>
            </a:fld>
            <a:endParaRPr lang="en-US"/>
          </a:p>
        </p:txBody>
      </p:sp>
      <p:sp>
        <p:nvSpPr>
          <p:cNvPr id="6" name="Footer Placeholder 5">
            <a:extLst>
              <a:ext uri="{FF2B5EF4-FFF2-40B4-BE49-F238E27FC236}">
                <a16:creationId xmlns:a16="http://schemas.microsoft.com/office/drawing/2014/main" id="{75A098EA-054C-43BA-A0C7-7BD58C8516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0924E7-EA5E-42F0-AF19-48977F0903FB}"/>
              </a:ext>
            </a:extLst>
          </p:cNvPr>
          <p:cNvSpPr>
            <a:spLocks noGrp="1"/>
          </p:cNvSpPr>
          <p:nvPr>
            <p:ph type="sldNum" sz="quarter" idx="12"/>
          </p:nvPr>
        </p:nvSpPr>
        <p:spPr/>
        <p:txBody>
          <a:bodyPr/>
          <a:lstStyle/>
          <a:p>
            <a:fld id="{84EDFBB9-CE8F-4951-8D03-15ADD055DAE3}" type="slidenum">
              <a:rPr lang="en-US" smtClean="0"/>
              <a:t>‹#›</a:t>
            </a:fld>
            <a:endParaRPr lang="en-US"/>
          </a:p>
        </p:txBody>
      </p:sp>
    </p:spTree>
    <p:extLst>
      <p:ext uri="{BB962C8B-B14F-4D97-AF65-F5344CB8AC3E}">
        <p14:creationId xmlns:p14="http://schemas.microsoft.com/office/powerpoint/2010/main" val="2936961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42A7B3-ED08-48C2-A648-82187290DD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E605AC-C71B-4139-858C-01F8BF8CA6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BE390-FB93-4DD2-BFA3-0990FFA24B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C12F79-8F19-4A51-99E8-4BB43428F5AF}" type="datetimeFigureOut">
              <a:rPr lang="en-US" smtClean="0"/>
              <a:t>3/31/2019</a:t>
            </a:fld>
            <a:endParaRPr lang="en-US"/>
          </a:p>
        </p:txBody>
      </p:sp>
      <p:sp>
        <p:nvSpPr>
          <p:cNvPr id="5" name="Footer Placeholder 4">
            <a:extLst>
              <a:ext uri="{FF2B5EF4-FFF2-40B4-BE49-F238E27FC236}">
                <a16:creationId xmlns:a16="http://schemas.microsoft.com/office/drawing/2014/main" id="{004C8C40-EC36-4F37-983C-E4BB214A5D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27057C-D078-44B0-8A1B-65FF25CF38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DFBB9-CE8F-4951-8D03-15ADD055DAE3}" type="slidenum">
              <a:rPr lang="en-US" smtClean="0"/>
              <a:t>‹#›</a:t>
            </a:fld>
            <a:endParaRPr lang="en-US"/>
          </a:p>
        </p:txBody>
      </p:sp>
    </p:spTree>
    <p:extLst>
      <p:ext uri="{BB962C8B-B14F-4D97-AF65-F5344CB8AC3E}">
        <p14:creationId xmlns:p14="http://schemas.microsoft.com/office/powerpoint/2010/main" val="93700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1.wmf"/><Relationship Id="rId5" Type="http://schemas.openxmlformats.org/officeDocument/2006/relationships/oleObject" Target="../embeddings/oleObject2.bin"/><Relationship Id="rId4" Type="http://schemas.openxmlformats.org/officeDocument/2006/relationships/image" Target="../media/image20.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3.emf"/><Relationship Id="rId4" Type="http://schemas.openxmlformats.org/officeDocument/2006/relationships/image" Target="../media/image22.wmf"/></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slideLayout" Target="../slideLayouts/slideLayout1.xml"/><Relationship Id="rId7" Type="http://schemas.openxmlformats.org/officeDocument/2006/relationships/image" Target="../media/image26.wmf"/><Relationship Id="rId2" Type="http://schemas.openxmlformats.org/officeDocument/2006/relationships/tags" Target="../tags/tag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5.wmf"/><Relationship Id="rId4" Type="http://schemas.openxmlformats.org/officeDocument/2006/relationships/oleObject" Target="../embeddings/oleObject4.bin"/><Relationship Id="rId9" Type="http://schemas.openxmlformats.org/officeDocument/2006/relationships/image" Target="../media/image27.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28.wmf"/></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29.wmf"/><Relationship Id="rId4"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33.png"/><Relationship Id="rId4" Type="http://schemas.openxmlformats.org/officeDocument/2006/relationships/image" Target="../media/image32.wmf"/></Relationships>
</file>

<file path=ppt/slides/_rels/slide32.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36.png"/><Relationship Id="rId7"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34.wmf"/><Relationship Id="rId5" Type="http://schemas.openxmlformats.org/officeDocument/2006/relationships/oleObject" Target="../embeddings/oleObject10.bin"/><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4.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3.bin"/><Relationship Id="rId5" Type="http://schemas.openxmlformats.org/officeDocument/2006/relationships/image" Target="../media/image43.wmf"/><Relationship Id="rId4" Type="http://schemas.openxmlformats.org/officeDocument/2006/relationships/oleObject" Target="../embeddings/oleObject12.bin"/></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46.wmf"/><Relationship Id="rId4" Type="http://schemas.openxmlformats.org/officeDocument/2006/relationships/oleObject" Target="../embeddings/oleObject14.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49.wmf"/><Relationship Id="rId11" Type="http://schemas.openxmlformats.org/officeDocument/2006/relationships/image" Target="../media/image52.png"/><Relationship Id="rId5" Type="http://schemas.openxmlformats.org/officeDocument/2006/relationships/oleObject" Target="../embeddings/oleObject16.bin"/><Relationship Id="rId10" Type="http://schemas.openxmlformats.org/officeDocument/2006/relationships/image" Target="../media/image51.wmf"/><Relationship Id="rId4" Type="http://schemas.openxmlformats.org/officeDocument/2006/relationships/image" Target="../media/image48.wmf"/><Relationship Id="rId9" Type="http://schemas.openxmlformats.org/officeDocument/2006/relationships/oleObject" Target="../embeddings/oleObject18.bin"/></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4.wmf"/><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oleObject" Target="../embeddings/oleObject20.bin"/><Relationship Id="rId5" Type="http://schemas.openxmlformats.org/officeDocument/2006/relationships/image" Target="../media/image53.wmf"/><Relationship Id="rId4" Type="http://schemas.openxmlformats.org/officeDocument/2006/relationships/oleObject" Target="../embeddings/oleObject19.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oleObject" Target="../embeddings/oleObject21.bin"/><Relationship Id="rId7" Type="http://schemas.openxmlformats.org/officeDocument/2006/relationships/image" Target="../media/image60.jpeg"/><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58.wmf"/><Relationship Id="rId5" Type="http://schemas.openxmlformats.org/officeDocument/2006/relationships/oleObject" Target="../embeddings/oleObject22.bin"/><Relationship Id="rId4" Type="http://schemas.openxmlformats.org/officeDocument/2006/relationships/image" Target="../media/image57.wmf"/><Relationship Id="rId9" Type="http://schemas.openxmlformats.org/officeDocument/2006/relationships/image" Target="../media/image59.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image" Target="../media/image62.jpeg"/><Relationship Id="rId4" Type="http://schemas.openxmlformats.org/officeDocument/2006/relationships/image" Target="../media/image61.w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9000">
              <a:schemeClr val="tx1"/>
            </a:gs>
            <a:gs pos="0">
              <a:schemeClr val="tx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6D368C-F160-4B3E-9B4E-72E044C519F8}"/>
              </a:ext>
            </a:extLst>
          </p:cNvPr>
          <p:cNvSpPr/>
          <p:nvPr/>
        </p:nvSpPr>
        <p:spPr>
          <a:xfrm>
            <a:off x="1739939" y="768965"/>
            <a:ext cx="8712130" cy="2431435"/>
          </a:xfrm>
          <a:prstGeom prst="rect">
            <a:avLst/>
          </a:prstGeom>
          <a:noFill/>
        </p:spPr>
        <p:txBody>
          <a:bodyPr wrap="none" lIns="91440" tIns="45720" rIns="91440" bIns="45720">
            <a:spAutoFit/>
          </a:bodyPr>
          <a:lstStyle/>
          <a:p>
            <a:pPr algn="ctr"/>
            <a:r>
              <a:rPr lang="en-US" sz="5400" b="0" cap="none" spc="0" dirty="0">
                <a:ln w="0">
                  <a:solidFill>
                    <a:srgbClr val="FFFF00"/>
                  </a:solidFill>
                </a:ln>
                <a:solidFill>
                  <a:schemeClr val="bg1"/>
                </a:solidFill>
                <a:effectLst>
                  <a:outerShdw blurRad="38100" dist="19050" dir="2700000" algn="tl" rotWithShape="0">
                    <a:schemeClr val="dk1">
                      <a:alpha val="40000"/>
                    </a:schemeClr>
                  </a:outerShdw>
                </a:effectLst>
              </a:rPr>
              <a:t>AP Physics</a:t>
            </a:r>
          </a:p>
          <a:p>
            <a:pPr algn="ctr"/>
            <a:endParaRPr lang="en-US" sz="5400" dirty="0">
              <a:ln w="0">
                <a:solidFill>
                  <a:srgbClr val="FFFF00"/>
                </a:solidFill>
              </a:ln>
              <a:solidFill>
                <a:schemeClr val="bg1"/>
              </a:solidFill>
              <a:effectLst>
                <a:outerShdw blurRad="38100" dist="19050" dir="2700000" algn="tl" rotWithShape="0">
                  <a:schemeClr val="dk1">
                    <a:alpha val="40000"/>
                  </a:schemeClr>
                </a:outerShdw>
              </a:effectLst>
            </a:endParaRPr>
          </a:p>
          <a:p>
            <a:pPr algn="ctr"/>
            <a:r>
              <a:rPr lang="en-US" sz="4400" dirty="0">
                <a:ln w="0">
                  <a:solidFill>
                    <a:srgbClr val="FFFF00"/>
                  </a:solidFill>
                </a:ln>
                <a:solidFill>
                  <a:schemeClr val="bg1"/>
                </a:solidFill>
                <a:effectLst>
                  <a:outerShdw blurRad="38100" dist="19050" dir="2700000" algn="tl" rotWithShape="0">
                    <a:schemeClr val="dk1">
                      <a:alpha val="40000"/>
                    </a:schemeClr>
                  </a:outerShdw>
                </a:effectLst>
              </a:rPr>
              <a:t>Chapter </a:t>
            </a:r>
            <a:r>
              <a:rPr lang="en-US" sz="4400" dirty="0" smtClean="0">
                <a:ln w="0">
                  <a:solidFill>
                    <a:srgbClr val="FFFF00"/>
                  </a:solidFill>
                </a:ln>
                <a:solidFill>
                  <a:schemeClr val="bg1"/>
                </a:solidFill>
                <a:effectLst>
                  <a:outerShdw blurRad="38100" dist="19050" dir="2700000" algn="tl" rotWithShape="0">
                    <a:schemeClr val="dk1">
                      <a:alpha val="40000"/>
                    </a:schemeClr>
                  </a:outerShdw>
                </a:effectLst>
              </a:rPr>
              <a:t>15: Electric Forces and Fields</a:t>
            </a:r>
            <a:endParaRPr lang="en-US" sz="4000" dirty="0">
              <a:ln w="0">
                <a:solidFill>
                  <a:srgbClr val="FFFF00"/>
                </a:solidFill>
              </a:ln>
              <a:solidFill>
                <a:schemeClr val="bg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2"/>
          <a:stretch>
            <a:fillRect/>
          </a:stretch>
        </p:blipFill>
        <p:spPr>
          <a:xfrm>
            <a:off x="4767266" y="3303270"/>
            <a:ext cx="2657475" cy="2628900"/>
          </a:xfrm>
          <a:prstGeom prst="rect">
            <a:avLst/>
          </a:prstGeom>
        </p:spPr>
      </p:pic>
    </p:spTree>
    <p:extLst>
      <p:ext uri="{BB962C8B-B14F-4D97-AF65-F5344CB8AC3E}">
        <p14:creationId xmlns:p14="http://schemas.microsoft.com/office/powerpoint/2010/main" val="2996370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448595" y="235132"/>
            <a:ext cx="61264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Conductors and Insulators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1841863" y="1789611"/>
            <a:ext cx="8125097"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Electric charges can move freely through a </a:t>
            </a:r>
            <a:r>
              <a:rPr lang="en-US" sz="2800" b="1" dirty="0" smtClean="0"/>
              <a:t>conductor</a:t>
            </a:r>
            <a:r>
              <a:rPr lang="en-US" sz="2800" dirty="0" smtClean="0"/>
              <a:t> in the presence of an electric field.</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In an </a:t>
            </a:r>
            <a:r>
              <a:rPr lang="en-US" sz="2800" b="1" dirty="0" smtClean="0"/>
              <a:t>insulator</a:t>
            </a:r>
            <a:r>
              <a:rPr lang="en-US" sz="2800" dirty="0" smtClean="0"/>
              <a:t> electric charges cannot move freely throughout the material.  They can only build up on a surface.  </a:t>
            </a:r>
            <a:endParaRPr lang="en-US" sz="2800" dirty="0"/>
          </a:p>
        </p:txBody>
      </p:sp>
    </p:spTree>
    <p:extLst>
      <p:ext uri="{BB962C8B-B14F-4D97-AF65-F5344CB8AC3E}">
        <p14:creationId xmlns:p14="http://schemas.microsoft.com/office/powerpoint/2010/main" val="19148533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448595" y="235132"/>
            <a:ext cx="61264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Conductors and Insulators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6678" y="1129659"/>
            <a:ext cx="2807091" cy="374278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4675" y="1129659"/>
            <a:ext cx="2890400" cy="3742788"/>
          </a:xfrm>
          <a:prstGeom prst="rect">
            <a:avLst/>
          </a:prstGeom>
        </p:spPr>
      </p:pic>
      <p:sp>
        <p:nvSpPr>
          <p:cNvPr id="3" name="TextBox 2"/>
          <p:cNvSpPr txBox="1"/>
          <p:nvPr/>
        </p:nvSpPr>
        <p:spPr>
          <a:xfrm>
            <a:off x="2954606" y="4872447"/>
            <a:ext cx="1711234" cy="523220"/>
          </a:xfrm>
          <a:prstGeom prst="rect">
            <a:avLst/>
          </a:prstGeom>
          <a:noFill/>
        </p:spPr>
        <p:txBody>
          <a:bodyPr wrap="square" rtlCol="0">
            <a:spAutoFit/>
          </a:bodyPr>
          <a:lstStyle/>
          <a:p>
            <a:r>
              <a:rPr lang="en-US" sz="2800" b="1" dirty="0" smtClean="0"/>
              <a:t>Insulator</a:t>
            </a:r>
            <a:endParaRPr lang="en-US" sz="2800" b="1" dirty="0"/>
          </a:p>
        </p:txBody>
      </p:sp>
      <p:sp>
        <p:nvSpPr>
          <p:cNvPr id="8" name="TextBox 7"/>
          <p:cNvSpPr txBox="1"/>
          <p:nvPr/>
        </p:nvSpPr>
        <p:spPr>
          <a:xfrm>
            <a:off x="7274257" y="4872447"/>
            <a:ext cx="2183251" cy="523220"/>
          </a:xfrm>
          <a:prstGeom prst="rect">
            <a:avLst/>
          </a:prstGeom>
          <a:noFill/>
        </p:spPr>
        <p:txBody>
          <a:bodyPr wrap="square" rtlCol="0">
            <a:spAutoFit/>
          </a:bodyPr>
          <a:lstStyle/>
          <a:p>
            <a:r>
              <a:rPr lang="en-US" sz="2800" b="1" dirty="0" smtClean="0"/>
              <a:t>Conductor</a:t>
            </a:r>
            <a:endParaRPr lang="en-US" sz="2800" b="1" dirty="0"/>
          </a:p>
        </p:txBody>
      </p:sp>
    </p:spTree>
    <p:extLst>
      <p:ext uri="{BB962C8B-B14F-4D97-AF65-F5344CB8AC3E}">
        <p14:creationId xmlns:p14="http://schemas.microsoft.com/office/powerpoint/2010/main" val="4741265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448595" y="235132"/>
            <a:ext cx="61264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Conductors and Insulators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1658983" y="1502228"/>
            <a:ext cx="9013371" cy="3108543"/>
          </a:xfrm>
          <a:prstGeom prst="rect">
            <a:avLst/>
          </a:prstGeom>
          <a:noFill/>
        </p:spPr>
        <p:txBody>
          <a:bodyPr wrap="square" rtlCol="0">
            <a:spAutoFit/>
          </a:bodyPr>
          <a:lstStyle/>
          <a:p>
            <a:r>
              <a:rPr lang="en-US" sz="2800" dirty="0" smtClean="0"/>
              <a:t>Let’s say I wanted to build up charge in a copper wire.  When I take the copper wire in my hand and rub it against wool or silk, the charge flows freely throughout the copper wire into my hand and down into the ground through my body.  Thus no charge can be built up.  What can I do to make sure the copper wire builds up charge by blocking the discharge through my body?</a:t>
            </a:r>
            <a:endParaRPr lang="en-US" sz="2800" dirty="0"/>
          </a:p>
        </p:txBody>
      </p:sp>
    </p:spTree>
    <p:extLst>
      <p:ext uri="{BB962C8B-B14F-4D97-AF65-F5344CB8AC3E}">
        <p14:creationId xmlns:p14="http://schemas.microsoft.com/office/powerpoint/2010/main" val="21248501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448595" y="235132"/>
            <a:ext cx="61264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Conductors and Insulators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1711235" y="1371600"/>
            <a:ext cx="9013371" cy="224676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The third</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class of material is known as semi conductors.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baseline="0"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They have properties of both conductors and insulators but we will not be discussing why this is for the purpose of this class.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8224" y="3556827"/>
            <a:ext cx="2730477" cy="273047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338" y="3618369"/>
            <a:ext cx="3265714" cy="2711302"/>
          </a:xfrm>
          <a:prstGeom prst="rect">
            <a:avLst/>
          </a:prstGeom>
        </p:spPr>
      </p:pic>
    </p:spTree>
    <p:extLst>
      <p:ext uri="{BB962C8B-B14F-4D97-AF65-F5344CB8AC3E}">
        <p14:creationId xmlns:p14="http://schemas.microsoft.com/office/powerpoint/2010/main" val="2202918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788229" y="261257"/>
            <a:ext cx="4859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Charging by Conduction</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4359317" y="1388904"/>
            <a:ext cx="3582899" cy="3002071"/>
          </a:xfrm>
          <a:prstGeom prst="rect">
            <a:avLst/>
          </a:prstGeom>
        </p:spPr>
      </p:pic>
      <p:sp>
        <p:nvSpPr>
          <p:cNvPr id="3" name="TextBox 2"/>
          <p:cNvSpPr txBox="1"/>
          <p:nvPr/>
        </p:nvSpPr>
        <p:spPr>
          <a:xfrm>
            <a:off x="1084217" y="4963886"/>
            <a:ext cx="10267406"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When a negatively charged rod is brought into contact with a neutral sphere the electrons in the sphere are repelled creating a positive charge on one side of the sphere. </a:t>
            </a:r>
            <a:endParaRPr lang="en-US" sz="2800" dirty="0"/>
          </a:p>
        </p:txBody>
      </p:sp>
    </p:spTree>
    <p:extLst>
      <p:ext uri="{BB962C8B-B14F-4D97-AF65-F5344CB8AC3E}">
        <p14:creationId xmlns:p14="http://schemas.microsoft.com/office/powerpoint/2010/main" val="1394554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788229" y="261257"/>
            <a:ext cx="4859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Charging by Conduction</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084217" y="4963886"/>
            <a:ext cx="10267406"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Upon contact the excess electrons from the rod travel into the sphere neutralizing the positive charges.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4549149" y="1214846"/>
            <a:ext cx="3337541" cy="3244012"/>
          </a:xfrm>
          <a:prstGeom prst="rect">
            <a:avLst/>
          </a:prstGeom>
        </p:spPr>
      </p:pic>
    </p:spTree>
    <p:extLst>
      <p:ext uri="{BB962C8B-B14F-4D97-AF65-F5344CB8AC3E}">
        <p14:creationId xmlns:p14="http://schemas.microsoft.com/office/powerpoint/2010/main" val="17136648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788229" y="261257"/>
            <a:ext cx="4859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Charging by Conduction</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084217" y="4963886"/>
            <a:ext cx="10267406"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When the rod is removed our sphere becomes overall negatively charged.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4481706" y="1356693"/>
            <a:ext cx="3371059" cy="2797296"/>
          </a:xfrm>
          <a:prstGeom prst="rect">
            <a:avLst/>
          </a:prstGeom>
        </p:spPr>
      </p:pic>
    </p:spTree>
    <p:extLst>
      <p:ext uri="{BB962C8B-B14F-4D97-AF65-F5344CB8AC3E}">
        <p14:creationId xmlns:p14="http://schemas.microsoft.com/office/powerpoint/2010/main" val="41122685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140926" y="270630"/>
            <a:ext cx="4859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Charging by Induction</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4661122" y="1280160"/>
            <a:ext cx="3113596" cy="2674196"/>
          </a:xfrm>
          <a:prstGeom prst="rect">
            <a:avLst/>
          </a:prstGeom>
        </p:spPr>
      </p:pic>
      <p:sp>
        <p:nvSpPr>
          <p:cNvPr id="4" name="TextBox 3"/>
          <p:cNvSpPr txBox="1"/>
          <p:nvPr/>
        </p:nvSpPr>
        <p:spPr>
          <a:xfrm>
            <a:off x="888274" y="4885509"/>
            <a:ext cx="11560629"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This is a method to charge materials without touching them.</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In this scenario we have a neutral sphere. </a:t>
            </a:r>
            <a:endParaRPr lang="en-US" sz="2800" dirty="0"/>
          </a:p>
        </p:txBody>
      </p:sp>
    </p:spTree>
    <p:extLst>
      <p:ext uri="{BB962C8B-B14F-4D97-AF65-F5344CB8AC3E}">
        <p14:creationId xmlns:p14="http://schemas.microsoft.com/office/powerpoint/2010/main" val="15584818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140926" y="270630"/>
            <a:ext cx="4859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Charging by Induction</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274927" y="4898571"/>
            <a:ext cx="10207325"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When a charged rod is brought</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close to the sphere the charges redistribute in </a:t>
            </a:r>
            <a:r>
              <a:rPr lang="en-US" sz="2800" dirty="0" smtClean="0">
                <a:solidFill>
                  <a:prstClr val="black"/>
                </a:solidFill>
                <a:latin typeface="Calibri" panose="020F0502020204030204"/>
              </a:rPr>
              <a:t>the sphere similar to last scenario.</a:t>
            </a:r>
            <a:endPar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4010297" y="1083538"/>
            <a:ext cx="4339466" cy="3282846"/>
          </a:xfrm>
          <a:prstGeom prst="rect">
            <a:avLst/>
          </a:prstGeom>
        </p:spPr>
      </p:pic>
    </p:spTree>
    <p:extLst>
      <p:ext uri="{BB962C8B-B14F-4D97-AF65-F5344CB8AC3E}">
        <p14:creationId xmlns:p14="http://schemas.microsoft.com/office/powerpoint/2010/main" val="3254038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140926" y="270630"/>
            <a:ext cx="4859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Charging by Induction</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327178" y="4898570"/>
            <a:ext cx="10207325"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Attaching a wire/ground</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onto the sphere allows the build up of electrons to leave the sphere.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4140926" y="1254664"/>
            <a:ext cx="4181901" cy="3306203"/>
          </a:xfrm>
          <a:prstGeom prst="rect">
            <a:avLst/>
          </a:prstGeom>
        </p:spPr>
      </p:pic>
    </p:spTree>
    <p:extLst>
      <p:ext uri="{BB962C8B-B14F-4D97-AF65-F5344CB8AC3E}">
        <p14:creationId xmlns:p14="http://schemas.microsoft.com/office/powerpoint/2010/main" val="615270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448595" y="404949"/>
            <a:ext cx="6126480" cy="646331"/>
          </a:xfrm>
          <a:prstGeom prst="rect">
            <a:avLst/>
          </a:prstGeom>
          <a:noFill/>
        </p:spPr>
        <p:txBody>
          <a:bodyPr wrap="square" rtlCol="0">
            <a:spAutoFit/>
          </a:bodyPr>
          <a:lstStyle/>
          <a:p>
            <a:r>
              <a:rPr lang="en-US" sz="3600" b="1" dirty="0" smtClean="0"/>
              <a:t>Properties of Electric Charges</a:t>
            </a:r>
            <a:endParaRPr lang="en-US" sz="3600" b="1" dirty="0"/>
          </a:p>
        </p:txBody>
      </p:sp>
      <p:pic>
        <p:nvPicPr>
          <p:cNvPr id="4" name="Picture 3"/>
          <p:cNvPicPr>
            <a:picLocks noChangeAspect="1"/>
          </p:cNvPicPr>
          <p:nvPr/>
        </p:nvPicPr>
        <p:blipFill>
          <a:blip r:embed="rId2"/>
          <a:stretch>
            <a:fillRect/>
          </a:stretch>
        </p:blipFill>
        <p:spPr>
          <a:xfrm>
            <a:off x="1188720" y="2114467"/>
            <a:ext cx="4758646" cy="3668677"/>
          </a:xfrm>
          <a:prstGeom prst="rect">
            <a:avLst/>
          </a:prstGeom>
        </p:spPr>
      </p:pic>
      <p:pic>
        <p:nvPicPr>
          <p:cNvPr id="6" name="Picture 5"/>
          <p:cNvPicPr>
            <a:picLocks noChangeAspect="1"/>
          </p:cNvPicPr>
          <p:nvPr/>
        </p:nvPicPr>
        <p:blipFill>
          <a:blip r:embed="rId3"/>
          <a:stretch>
            <a:fillRect/>
          </a:stretch>
        </p:blipFill>
        <p:spPr>
          <a:xfrm>
            <a:off x="6407331" y="2114466"/>
            <a:ext cx="5375365" cy="3668677"/>
          </a:xfrm>
          <a:prstGeom prst="rect">
            <a:avLst/>
          </a:prstGeom>
        </p:spPr>
      </p:pic>
    </p:spTree>
    <p:extLst>
      <p:ext uri="{BB962C8B-B14F-4D97-AF65-F5344CB8AC3E}">
        <p14:creationId xmlns:p14="http://schemas.microsoft.com/office/powerpoint/2010/main" val="20594625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140926" y="270630"/>
            <a:ext cx="4859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Charging by Induction</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327178" y="4898570"/>
            <a:ext cx="10207325"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We can then remove the ground and</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the sphere is now positively charged. </a:t>
            </a: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4140926" y="1264681"/>
            <a:ext cx="4211998" cy="3153922"/>
          </a:xfrm>
          <a:prstGeom prst="rect">
            <a:avLst/>
          </a:prstGeom>
        </p:spPr>
      </p:pic>
    </p:spTree>
    <p:extLst>
      <p:ext uri="{BB962C8B-B14F-4D97-AF65-F5344CB8AC3E}">
        <p14:creationId xmlns:p14="http://schemas.microsoft.com/office/powerpoint/2010/main" val="18352254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140926" y="270630"/>
            <a:ext cx="4859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Charging by Induction</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4140926" y="1580606"/>
            <a:ext cx="3547723" cy="3476769"/>
          </a:xfrm>
          <a:prstGeom prst="rect">
            <a:avLst/>
          </a:prstGeom>
        </p:spPr>
      </p:pic>
    </p:spTree>
    <p:extLst>
      <p:ext uri="{BB962C8B-B14F-4D97-AF65-F5344CB8AC3E}">
        <p14:creationId xmlns:p14="http://schemas.microsoft.com/office/powerpoint/2010/main" val="208017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140926" y="270630"/>
            <a:ext cx="4859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Charging by Induction</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990" y="1018902"/>
            <a:ext cx="2431245" cy="5174129"/>
          </a:xfrm>
          <a:prstGeom prst="rect">
            <a:avLst/>
          </a:prstGeom>
        </p:spPr>
      </p:pic>
      <p:sp>
        <p:nvSpPr>
          <p:cNvPr id="3" name="TextBox 2"/>
          <p:cNvSpPr txBox="1"/>
          <p:nvPr/>
        </p:nvSpPr>
        <p:spPr>
          <a:xfrm>
            <a:off x="5434148" y="1477340"/>
            <a:ext cx="5786845"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When we think of atoms the positive charged is in the center of the atom and the negative charge is on the outside.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However when in the presence of a field the charge distribution becomes split into a positive pole and a negative pole.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This is called </a:t>
            </a:r>
            <a:r>
              <a:rPr lang="en-US" sz="2800" b="1" dirty="0" smtClean="0"/>
              <a:t>polarization</a:t>
            </a:r>
            <a:r>
              <a:rPr lang="en-US" sz="2800" dirty="0" smtClean="0"/>
              <a:t>.</a:t>
            </a:r>
            <a:endParaRPr lang="en-US" sz="2800" dirty="0"/>
          </a:p>
        </p:txBody>
      </p:sp>
    </p:spTree>
    <p:extLst>
      <p:ext uri="{BB962C8B-B14F-4D97-AF65-F5344CB8AC3E}">
        <p14:creationId xmlns:p14="http://schemas.microsoft.com/office/powerpoint/2010/main" val="31851553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140926" y="270630"/>
            <a:ext cx="4859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Charging by Induction</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2272937" y="1397725"/>
            <a:ext cx="7940842" cy="1384995"/>
          </a:xfrm>
          <a:prstGeom prst="rect">
            <a:avLst/>
          </a:prstGeom>
        </p:spPr>
        <p:txBody>
          <a:bodyPr wrap="square">
            <a:spAutoFit/>
          </a:bodyPr>
          <a:lstStyle/>
          <a:p>
            <a:r>
              <a:rPr lang="en-US" altLang="en-US" sz="2800" dirty="0">
                <a:solidFill>
                  <a:prstClr val="black"/>
                </a:solidFill>
                <a:latin typeface="Times New Roman" panose="02020603050405020304" pitchFamily="18" charset="0"/>
                <a:cs typeface="Times New Roman" panose="02020603050405020304" pitchFamily="18" charset="0"/>
              </a:rPr>
              <a:t>A suspended object A is attracted to a neutral wall. It's also attracted to a positively-charged object B. Which of the following is true about object A?</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TPAnswers"/>
          <p:cNvSpPr txBox="1">
            <a:spLocks noChangeArrowheads="1"/>
          </p:cNvSpPr>
          <p:nvPr>
            <p:custDataLst>
              <p:tags r:id="rId1"/>
            </p:custDataLst>
          </p:nvPr>
        </p:nvSpPr>
        <p:spPr>
          <a:xfrm>
            <a:off x="3344091" y="3535018"/>
            <a:ext cx="7676147"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prstClr val="black"/>
              </a:buClr>
              <a:buFontTx/>
              <a:buAutoNum type="arabicPeriod"/>
            </a:pPr>
            <a:r>
              <a:rPr lang="en-US" altLang="en-US" sz="2800" dirty="0">
                <a:solidFill>
                  <a:prstClr val="black"/>
                </a:solidFill>
                <a:latin typeface="Times New Roman"/>
              </a:rPr>
              <a:t>It is uncharged.</a:t>
            </a:r>
          </a:p>
          <a:p>
            <a:pPr marL="609600" indent="-609600">
              <a:buClr>
                <a:prstClr val="black"/>
              </a:buClr>
              <a:buFontTx/>
              <a:buAutoNum type="arabicPeriod"/>
            </a:pPr>
            <a:r>
              <a:rPr lang="en-US" altLang="en-US" sz="2800" dirty="0">
                <a:solidFill>
                  <a:prstClr val="black"/>
                </a:solidFill>
                <a:latin typeface="Times New Roman"/>
              </a:rPr>
              <a:t>It has a negative charge.</a:t>
            </a:r>
          </a:p>
          <a:p>
            <a:pPr marL="609600" indent="-609600">
              <a:buClr>
                <a:prstClr val="black"/>
              </a:buClr>
              <a:buFontTx/>
              <a:buAutoNum type="arabicPeriod"/>
            </a:pPr>
            <a:r>
              <a:rPr lang="en-US" altLang="en-US" sz="2800" dirty="0">
                <a:solidFill>
                  <a:prstClr val="black"/>
                </a:solidFill>
                <a:latin typeface="Times New Roman"/>
              </a:rPr>
              <a:t>It has a positive charge.</a:t>
            </a:r>
          </a:p>
          <a:p>
            <a:pPr marL="609600" indent="-609600">
              <a:buClr>
                <a:prstClr val="black"/>
              </a:buClr>
              <a:buFontTx/>
              <a:buAutoNum type="arabicPeriod"/>
            </a:pPr>
            <a:r>
              <a:rPr lang="en-US" altLang="en-US" sz="2800" dirty="0">
                <a:solidFill>
                  <a:prstClr val="black"/>
                </a:solidFill>
                <a:latin typeface="Times New Roman"/>
              </a:rPr>
              <a:t>It may be either charged or uncharged.</a:t>
            </a:r>
          </a:p>
        </p:txBody>
      </p:sp>
    </p:spTree>
    <p:extLst>
      <p:ext uri="{BB962C8B-B14F-4D97-AF65-F5344CB8AC3E}">
        <p14:creationId xmlns:p14="http://schemas.microsoft.com/office/powerpoint/2010/main" val="42023363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140926" y="270630"/>
            <a:ext cx="4859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Coulomb’s Law</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4155036605"/>
              </p:ext>
            </p:extLst>
          </p:nvPr>
        </p:nvGraphicFramePr>
        <p:xfrm>
          <a:off x="2689772" y="5112209"/>
          <a:ext cx="2349500" cy="1104900"/>
        </p:xfrm>
        <a:graphic>
          <a:graphicData uri="http://schemas.openxmlformats.org/presentationml/2006/ole">
            <mc:AlternateContent xmlns:mc="http://schemas.openxmlformats.org/markup-compatibility/2006">
              <mc:Choice xmlns:v="urn:schemas-microsoft-com:vml" Requires="v">
                <p:oleObj spid="_x0000_s1038" name="Equation" r:id="rId3" imgW="749160" imgH="355320" progId="Equation.DSMT4">
                  <p:embed/>
                </p:oleObj>
              </mc:Choice>
              <mc:Fallback>
                <p:oleObj name="Equation" r:id="rId3" imgW="749160" imgH="355320" progId="Equation.DSMT4">
                  <p:embed/>
                  <p:pic>
                    <p:nvPicPr>
                      <p:cNvPr id="4" name="Object 3"/>
                      <p:cNvPicPr>
                        <a:picLocks noChangeAspect="1" noChangeArrowheads="1"/>
                      </p:cNvPicPr>
                      <p:nvPr/>
                    </p:nvPicPr>
                    <p:blipFill>
                      <a:blip r:embed="rId4"/>
                      <a:srcRect/>
                      <a:stretch>
                        <a:fillRect/>
                      </a:stretch>
                    </p:blipFill>
                    <p:spPr bwMode="auto">
                      <a:xfrm>
                        <a:off x="2689772" y="5112209"/>
                        <a:ext cx="2349500" cy="1104900"/>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904113551"/>
              </p:ext>
            </p:extLst>
          </p:nvPr>
        </p:nvGraphicFramePr>
        <p:xfrm>
          <a:off x="5427708" y="5348746"/>
          <a:ext cx="4460875" cy="631825"/>
        </p:xfrm>
        <a:graphic>
          <a:graphicData uri="http://schemas.openxmlformats.org/presentationml/2006/ole">
            <mc:AlternateContent xmlns:mc="http://schemas.openxmlformats.org/markup-compatibility/2006">
              <mc:Choice xmlns:v="urn:schemas-microsoft-com:vml" Requires="v">
                <p:oleObj spid="_x0000_s1039" name="Equation" r:id="rId5" imgW="1422360" imgH="203040" progId="Equation.DSMT4">
                  <p:embed/>
                </p:oleObj>
              </mc:Choice>
              <mc:Fallback>
                <p:oleObj name="Equation" r:id="rId5" imgW="1422360" imgH="203040" progId="Equation.DSMT4">
                  <p:embed/>
                  <p:pic>
                    <p:nvPicPr>
                      <p:cNvPr id="5" name="Object 4"/>
                      <p:cNvPicPr>
                        <a:picLocks noChangeAspect="1" noChangeArrowheads="1"/>
                      </p:cNvPicPr>
                      <p:nvPr/>
                    </p:nvPicPr>
                    <p:blipFill>
                      <a:blip r:embed="rId6"/>
                      <a:srcRect/>
                      <a:stretch>
                        <a:fillRect/>
                      </a:stretch>
                    </p:blipFill>
                    <p:spPr bwMode="auto">
                      <a:xfrm>
                        <a:off x="5427708" y="5348746"/>
                        <a:ext cx="4460875" cy="631825"/>
                      </a:xfrm>
                      <a:prstGeom prst="rect">
                        <a:avLst/>
                      </a:prstGeom>
                      <a:noFill/>
                    </p:spPr>
                  </p:pic>
                </p:oleObj>
              </mc:Fallback>
            </mc:AlternateContent>
          </a:graphicData>
        </a:graphic>
      </p:graphicFrame>
      <p:sp>
        <p:nvSpPr>
          <p:cNvPr id="9" name="Rectangle 8"/>
          <p:cNvSpPr/>
          <p:nvPr/>
        </p:nvSpPr>
        <p:spPr>
          <a:xfrm>
            <a:off x="2116183" y="1162594"/>
            <a:ext cx="8013032" cy="523220"/>
          </a:xfrm>
          <a:prstGeom prst="rect">
            <a:avLst/>
          </a:prstGeom>
        </p:spPr>
        <p:txBody>
          <a:bodyPr wrap="square">
            <a:spAutoFit/>
          </a:bodyPr>
          <a:lstStyle/>
          <a:p>
            <a:r>
              <a:rPr lang="en-US" sz="2800" dirty="0">
                <a:solidFill>
                  <a:prstClr val="black"/>
                </a:solidFill>
                <a:latin typeface="Times New Roman"/>
              </a:rPr>
              <a:t>Properties of Electric Force:</a:t>
            </a:r>
          </a:p>
        </p:txBody>
      </p:sp>
      <p:sp>
        <p:nvSpPr>
          <p:cNvPr id="10" name="Rectangle 9"/>
          <p:cNvSpPr/>
          <p:nvPr/>
        </p:nvSpPr>
        <p:spPr>
          <a:xfrm>
            <a:off x="2116183" y="1793905"/>
            <a:ext cx="8013032" cy="3108543"/>
          </a:xfrm>
          <a:prstGeom prst="rect">
            <a:avLst/>
          </a:prstGeom>
        </p:spPr>
        <p:txBody>
          <a:bodyPr wrap="square">
            <a:spAutoFit/>
          </a:bodyPr>
          <a:lstStyle/>
          <a:p>
            <a:pPr marL="514350" indent="-514350">
              <a:buFont typeface="+mj-lt"/>
              <a:buAutoNum type="arabicPeriod"/>
            </a:pPr>
            <a:r>
              <a:rPr lang="en-US" sz="2800" dirty="0">
                <a:solidFill>
                  <a:prstClr val="black"/>
                </a:solidFill>
                <a:latin typeface="Times New Roman"/>
              </a:rPr>
              <a:t>Directed along a line joining the two particles and inversely proportional to the square of the separation distance</a:t>
            </a:r>
          </a:p>
          <a:p>
            <a:pPr marL="514350" indent="-514350">
              <a:buFont typeface="+mj-lt"/>
              <a:buAutoNum type="arabicPeriod"/>
            </a:pPr>
            <a:r>
              <a:rPr lang="en-US" sz="2800" dirty="0">
                <a:solidFill>
                  <a:prstClr val="black"/>
                </a:solidFill>
                <a:latin typeface="Times New Roman"/>
              </a:rPr>
              <a:t>Proportional to the product of the magnitudes of the charges of the two particles</a:t>
            </a:r>
          </a:p>
          <a:p>
            <a:pPr marL="514350" indent="-514350">
              <a:buFont typeface="+mj-lt"/>
              <a:buAutoNum type="arabicPeriod"/>
            </a:pPr>
            <a:r>
              <a:rPr lang="en-US" sz="2800" dirty="0">
                <a:solidFill>
                  <a:prstClr val="black"/>
                </a:solidFill>
                <a:latin typeface="Times New Roman"/>
              </a:rPr>
              <a:t>Attractive if the charges are of opposite sign and repulsive if the charges have the same sign</a:t>
            </a:r>
          </a:p>
        </p:txBody>
      </p:sp>
    </p:spTree>
    <p:extLst>
      <p:ext uri="{BB962C8B-B14F-4D97-AF65-F5344CB8AC3E}">
        <p14:creationId xmlns:p14="http://schemas.microsoft.com/office/powerpoint/2010/main" val="25038128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140926" y="270630"/>
            <a:ext cx="4859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Coulomb’s Law</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262596193"/>
              </p:ext>
            </p:extLst>
          </p:nvPr>
        </p:nvGraphicFramePr>
        <p:xfrm>
          <a:off x="2832076" y="4179888"/>
          <a:ext cx="5935662" cy="1106487"/>
        </p:xfrm>
        <a:graphic>
          <a:graphicData uri="http://schemas.openxmlformats.org/presentationml/2006/ole">
            <mc:AlternateContent xmlns:mc="http://schemas.openxmlformats.org/markup-compatibility/2006">
              <mc:Choice xmlns:v="urn:schemas-microsoft-com:vml" Requires="v">
                <p:oleObj spid="_x0000_s2059" name="Equation" r:id="rId3" imgW="1892160" imgH="355320" progId="Equation.DSMT4">
                  <p:embed/>
                </p:oleObj>
              </mc:Choice>
              <mc:Fallback>
                <p:oleObj name="Equation" r:id="rId3" imgW="1892160" imgH="355320" progId="Equation.DSMT4">
                  <p:embed/>
                  <p:pic>
                    <p:nvPicPr>
                      <p:cNvPr id="7" name="Object 6"/>
                      <p:cNvPicPr>
                        <a:picLocks noChangeAspect="1" noChangeArrowheads="1"/>
                      </p:cNvPicPr>
                      <p:nvPr/>
                    </p:nvPicPr>
                    <p:blipFill>
                      <a:blip r:embed="rId4"/>
                      <a:srcRect/>
                      <a:stretch>
                        <a:fillRect/>
                      </a:stretch>
                    </p:blipFill>
                    <p:spPr bwMode="auto">
                      <a:xfrm>
                        <a:off x="2832076" y="4179888"/>
                        <a:ext cx="5935662" cy="1106487"/>
                      </a:xfrm>
                      <a:prstGeom prst="rect">
                        <a:avLst/>
                      </a:prstGeom>
                      <a:noFill/>
                    </p:spPr>
                  </p:pic>
                </p:oleObj>
              </mc:Fallback>
            </mc:AlternateContent>
          </a:graphicData>
        </a:graphic>
      </p:graphicFrame>
      <p:pic>
        <p:nvPicPr>
          <p:cNvPr id="12" name="Picture 11"/>
          <p:cNvPicPr>
            <a:picLocks noChangeAspect="1"/>
          </p:cNvPicPr>
          <p:nvPr/>
        </p:nvPicPr>
        <p:blipFill>
          <a:blip r:embed="rId5"/>
          <a:stretch>
            <a:fillRect/>
          </a:stretch>
        </p:blipFill>
        <p:spPr>
          <a:xfrm>
            <a:off x="2448757" y="1013460"/>
            <a:ext cx="6702301" cy="2819400"/>
          </a:xfrm>
          <a:prstGeom prst="rect">
            <a:avLst/>
          </a:prstGeom>
        </p:spPr>
      </p:pic>
      <p:sp>
        <p:nvSpPr>
          <p:cNvPr id="3" name="TextBox 2"/>
          <p:cNvSpPr txBox="1"/>
          <p:nvPr/>
        </p:nvSpPr>
        <p:spPr>
          <a:xfrm>
            <a:off x="3069772" y="5633403"/>
            <a:ext cx="7511142" cy="523220"/>
          </a:xfrm>
          <a:prstGeom prst="rect">
            <a:avLst/>
          </a:prstGeom>
          <a:noFill/>
        </p:spPr>
        <p:txBody>
          <a:bodyPr wrap="square" rtlCol="0">
            <a:spAutoFit/>
          </a:bodyPr>
          <a:lstStyle/>
          <a:p>
            <a:r>
              <a:rPr lang="en-US" sz="2800" dirty="0" smtClean="0"/>
              <a:t>It takes 6.3 x 10</a:t>
            </a:r>
            <a:r>
              <a:rPr lang="en-US" sz="2800" baseline="30000" dirty="0" smtClean="0"/>
              <a:t>18</a:t>
            </a:r>
            <a:r>
              <a:rPr lang="en-US" sz="2800" dirty="0" smtClean="0"/>
              <a:t> protons to equal 1 C.</a:t>
            </a:r>
            <a:endParaRPr lang="en-US" sz="2800" dirty="0"/>
          </a:p>
        </p:txBody>
      </p:sp>
    </p:spTree>
    <p:extLst>
      <p:ext uri="{BB962C8B-B14F-4D97-AF65-F5344CB8AC3E}">
        <p14:creationId xmlns:p14="http://schemas.microsoft.com/office/powerpoint/2010/main" val="7635786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140926" y="270630"/>
            <a:ext cx="4859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Coulomb’s Law</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8078" y="1172703"/>
            <a:ext cx="8354291" cy="4699414"/>
          </a:xfrm>
          <a:prstGeom prst="rect">
            <a:avLst/>
          </a:prstGeom>
        </p:spPr>
      </p:pic>
    </p:spTree>
    <p:extLst>
      <p:ext uri="{BB962C8B-B14F-4D97-AF65-F5344CB8AC3E}">
        <p14:creationId xmlns:p14="http://schemas.microsoft.com/office/powerpoint/2010/main" val="33296982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140926" y="270630"/>
            <a:ext cx="4859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Coulomb’s Law</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2338252" y="1280160"/>
            <a:ext cx="7940842" cy="954107"/>
          </a:xfrm>
          <a:prstGeom prst="rect">
            <a:avLst/>
          </a:prstGeom>
        </p:spPr>
        <p:txBody>
          <a:bodyPr wrap="square">
            <a:spAutoFit/>
          </a:bodyPr>
          <a:lstStyle/>
          <a:p>
            <a:r>
              <a:rPr lang="en-US" altLang="en-US" sz="2800" dirty="0">
                <a:solidFill>
                  <a:prstClr val="black"/>
                </a:solidFill>
                <a:latin typeface="Times New Roman"/>
              </a:rPr>
              <a:t>Object A has a charge of +2 </a:t>
            </a:r>
            <a:r>
              <a:rPr lang="en-US" altLang="en-US" sz="2800" dirty="0">
                <a:solidFill>
                  <a:prstClr val="black"/>
                </a:solidFill>
                <a:latin typeface="Times New Roman"/>
                <a:cs typeface="Arial" panose="020B0604020202020204" pitchFamily="34" charset="0"/>
              </a:rPr>
              <a:t>µ</a:t>
            </a:r>
            <a:r>
              <a:rPr lang="en-US" altLang="en-US" sz="2800" dirty="0">
                <a:solidFill>
                  <a:prstClr val="black"/>
                </a:solidFill>
                <a:latin typeface="Times New Roman"/>
              </a:rPr>
              <a:t>C, and object B has a charge of +6 </a:t>
            </a:r>
            <a:r>
              <a:rPr lang="en-US" altLang="en-US" sz="2800" dirty="0">
                <a:solidFill>
                  <a:prstClr val="black"/>
                </a:solidFill>
                <a:latin typeface="Times New Roman"/>
                <a:cs typeface="Arial" panose="020B0604020202020204" pitchFamily="34" charset="0"/>
              </a:rPr>
              <a:t>µ</a:t>
            </a:r>
            <a:r>
              <a:rPr lang="en-US" altLang="en-US" sz="2800" dirty="0">
                <a:solidFill>
                  <a:prstClr val="black"/>
                </a:solidFill>
                <a:latin typeface="Times New Roman"/>
              </a:rPr>
              <a:t>C. Which statement is true?</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5" name="TPAnswers"/>
          <p:cNvSpPr txBox="1">
            <a:spLocks noChangeArrowheads="1"/>
          </p:cNvSpPr>
          <p:nvPr>
            <p:custDataLst>
              <p:tags r:id="rId2"/>
            </p:custDataLst>
          </p:nvPr>
        </p:nvSpPr>
        <p:spPr>
          <a:xfrm>
            <a:off x="4140926" y="2917734"/>
            <a:ext cx="7350292"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FontTx/>
              <a:buAutoNum type="arabicPeriod"/>
            </a:pPr>
            <a:r>
              <a:rPr lang="en-US" altLang="en-US" sz="2800" dirty="0">
                <a:solidFill>
                  <a:prstClr val="black"/>
                </a:solidFill>
                <a:latin typeface="Times New Roman" panose="02020603050405020304" pitchFamily="18" charset="0"/>
                <a:cs typeface="Times New Roman" panose="02020603050405020304" pitchFamily="18" charset="0"/>
              </a:rPr>
              <a:t> </a:t>
            </a:r>
          </a:p>
          <a:p>
            <a:pPr marL="609600" indent="-609600">
              <a:buFontTx/>
              <a:buAutoNum type="arabicPeriod"/>
            </a:pPr>
            <a:endParaRPr lang="en-US" altLang="en-US" sz="2800" dirty="0">
              <a:solidFill>
                <a:prstClr val="black"/>
              </a:solidFill>
              <a:latin typeface="Times New Roman" panose="02020603050405020304" pitchFamily="18" charset="0"/>
              <a:cs typeface="Times New Roman" panose="02020603050405020304" pitchFamily="18" charset="0"/>
            </a:endParaRPr>
          </a:p>
          <a:p>
            <a:pPr marL="609600" indent="-609600">
              <a:buFontTx/>
              <a:buAutoNum type="arabicPeriod"/>
            </a:pPr>
            <a:r>
              <a:rPr lang="en-US" altLang="en-US" sz="2800" dirty="0">
                <a:solidFill>
                  <a:prstClr val="black"/>
                </a:solidFill>
                <a:latin typeface="Times New Roman" panose="02020603050405020304" pitchFamily="18" charset="0"/>
                <a:cs typeface="Times New Roman" panose="02020603050405020304" pitchFamily="18" charset="0"/>
              </a:rPr>
              <a:t> </a:t>
            </a:r>
          </a:p>
          <a:p>
            <a:pPr marL="609600" indent="-609600">
              <a:buFontTx/>
              <a:buAutoNum type="arabicPeriod"/>
            </a:pPr>
            <a:endParaRPr lang="en-US" altLang="en-US" sz="2800" dirty="0">
              <a:solidFill>
                <a:prstClr val="black"/>
              </a:solidFill>
              <a:latin typeface="Times New Roman" panose="02020603050405020304" pitchFamily="18" charset="0"/>
              <a:cs typeface="Times New Roman" panose="02020603050405020304" pitchFamily="18" charset="0"/>
            </a:endParaRPr>
          </a:p>
          <a:p>
            <a:pPr marL="609600" indent="-609600">
              <a:buFontTx/>
              <a:buAutoNum type="arabicPeriod"/>
            </a:pPr>
            <a:r>
              <a:rPr lang="en-US" altLang="en-US" sz="2800" dirty="0">
                <a:solidFill>
                  <a:prstClr val="black"/>
                </a:solidFill>
                <a:latin typeface="Times New Roman" panose="02020603050405020304" pitchFamily="18" charset="0"/>
                <a:cs typeface="Times New Roman" panose="02020603050405020304" pitchFamily="18" charset="0"/>
              </a:rPr>
              <a:t> </a:t>
            </a:r>
          </a:p>
        </p:txBody>
      </p:sp>
      <p:graphicFrame>
        <p:nvGraphicFramePr>
          <p:cNvPr id="7" name="Object 1"/>
          <p:cNvGraphicFramePr>
            <a:graphicFrameLocks noChangeAspect="1"/>
          </p:cNvGraphicFramePr>
          <p:nvPr>
            <p:extLst>
              <p:ext uri="{D42A27DB-BD31-4B8C-83A1-F6EECF244321}">
                <p14:modId xmlns:p14="http://schemas.microsoft.com/office/powerpoint/2010/main" val="93744996"/>
              </p:ext>
            </p:extLst>
          </p:nvPr>
        </p:nvGraphicFramePr>
        <p:xfrm>
          <a:off x="4886304" y="2888832"/>
          <a:ext cx="1924050" cy="641350"/>
        </p:xfrm>
        <a:graphic>
          <a:graphicData uri="http://schemas.openxmlformats.org/presentationml/2006/ole">
            <mc:AlternateContent xmlns:mc="http://schemas.openxmlformats.org/markup-compatibility/2006">
              <mc:Choice xmlns:v="urn:schemas-microsoft-com:vml" Requires="v">
                <p:oleObj spid="_x0000_s3092" name="Equation" r:id="rId4" imgW="761760" imgH="253800" progId="Equation.DSMT4">
                  <p:embed/>
                </p:oleObj>
              </mc:Choice>
              <mc:Fallback>
                <p:oleObj name="Equation" r:id="rId4" imgW="761760" imgH="253800" progId="Equation.DSMT4">
                  <p:embed/>
                  <p:pic>
                    <p:nvPicPr>
                      <p:cNvPr id="7" name="Object 1"/>
                      <p:cNvPicPr>
                        <a:picLocks noChangeAspect="1" noChangeArrowheads="1"/>
                      </p:cNvPicPr>
                      <p:nvPr/>
                    </p:nvPicPr>
                    <p:blipFill>
                      <a:blip r:embed="rId5"/>
                      <a:srcRect/>
                      <a:stretch>
                        <a:fillRect/>
                      </a:stretch>
                    </p:blipFill>
                    <p:spPr bwMode="auto">
                      <a:xfrm>
                        <a:off x="4886304" y="2888832"/>
                        <a:ext cx="1924050" cy="64135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2"/>
          <p:cNvGraphicFramePr>
            <a:graphicFrameLocks noChangeAspect="1"/>
          </p:cNvGraphicFramePr>
          <p:nvPr>
            <p:extLst>
              <p:ext uri="{D42A27DB-BD31-4B8C-83A1-F6EECF244321}">
                <p14:modId xmlns:p14="http://schemas.microsoft.com/office/powerpoint/2010/main" val="3970905517"/>
              </p:ext>
            </p:extLst>
          </p:nvPr>
        </p:nvGraphicFramePr>
        <p:xfrm>
          <a:off x="4886304" y="3911813"/>
          <a:ext cx="1760537" cy="639762"/>
        </p:xfrm>
        <a:graphic>
          <a:graphicData uri="http://schemas.openxmlformats.org/presentationml/2006/ole">
            <mc:AlternateContent xmlns:mc="http://schemas.openxmlformats.org/markup-compatibility/2006">
              <mc:Choice xmlns:v="urn:schemas-microsoft-com:vml" Requires="v">
                <p:oleObj spid="_x0000_s3093" name="Equation" r:id="rId6" imgW="698400" imgH="253800" progId="Equation.DSMT4">
                  <p:embed/>
                </p:oleObj>
              </mc:Choice>
              <mc:Fallback>
                <p:oleObj name="Equation" r:id="rId6" imgW="698400" imgH="253800" progId="Equation.DSMT4">
                  <p:embed/>
                  <p:pic>
                    <p:nvPicPr>
                      <p:cNvPr id="8" name="Object 2"/>
                      <p:cNvPicPr>
                        <a:picLocks noChangeAspect="1" noChangeArrowheads="1"/>
                      </p:cNvPicPr>
                      <p:nvPr/>
                    </p:nvPicPr>
                    <p:blipFill>
                      <a:blip r:embed="rId7"/>
                      <a:srcRect/>
                      <a:stretch>
                        <a:fillRect/>
                      </a:stretch>
                    </p:blipFill>
                    <p:spPr bwMode="auto">
                      <a:xfrm>
                        <a:off x="4886304" y="3911813"/>
                        <a:ext cx="1760537" cy="639762"/>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3957352769"/>
              </p:ext>
            </p:extLst>
          </p:nvPr>
        </p:nvGraphicFramePr>
        <p:xfrm>
          <a:off x="4886304" y="4885907"/>
          <a:ext cx="1922462" cy="641350"/>
        </p:xfrm>
        <a:graphic>
          <a:graphicData uri="http://schemas.openxmlformats.org/presentationml/2006/ole">
            <mc:AlternateContent xmlns:mc="http://schemas.openxmlformats.org/markup-compatibility/2006">
              <mc:Choice xmlns:v="urn:schemas-microsoft-com:vml" Requires="v">
                <p:oleObj spid="_x0000_s3094" name="Equation" r:id="rId8" imgW="761760" imgH="253800" progId="Equation.DSMT4">
                  <p:embed/>
                </p:oleObj>
              </mc:Choice>
              <mc:Fallback>
                <p:oleObj name="Equation" r:id="rId8" imgW="761760" imgH="253800" progId="Equation.DSMT4">
                  <p:embed/>
                  <p:pic>
                    <p:nvPicPr>
                      <p:cNvPr id="9" name="Object 3"/>
                      <p:cNvPicPr>
                        <a:picLocks noChangeAspect="1" noChangeArrowheads="1"/>
                      </p:cNvPicPr>
                      <p:nvPr/>
                    </p:nvPicPr>
                    <p:blipFill>
                      <a:blip r:embed="rId9"/>
                      <a:srcRect/>
                      <a:stretch>
                        <a:fillRect/>
                      </a:stretch>
                    </p:blipFill>
                    <p:spPr bwMode="auto">
                      <a:xfrm>
                        <a:off x="4886304" y="4885907"/>
                        <a:ext cx="1922462" cy="641350"/>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658121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140926" y="270630"/>
            <a:ext cx="48593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Coulomb’s Law</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1169130790"/>
              </p:ext>
            </p:extLst>
          </p:nvPr>
        </p:nvGraphicFramePr>
        <p:xfrm>
          <a:off x="3303633" y="1443446"/>
          <a:ext cx="4938713" cy="1106488"/>
        </p:xfrm>
        <a:graphic>
          <a:graphicData uri="http://schemas.openxmlformats.org/presentationml/2006/ole">
            <mc:AlternateContent xmlns:mc="http://schemas.openxmlformats.org/markup-compatibility/2006">
              <mc:Choice xmlns:v="urn:schemas-microsoft-com:vml" Requires="v">
                <p:oleObj spid="_x0000_s4104" name="Equation" r:id="rId3" imgW="1574640" imgH="355320" progId="Equation.DSMT4">
                  <p:embed/>
                </p:oleObj>
              </mc:Choice>
              <mc:Fallback>
                <p:oleObj name="Equation" r:id="rId3" imgW="1574640" imgH="355320" progId="Equation.DSMT4">
                  <p:embed/>
                  <p:pic>
                    <p:nvPicPr>
                      <p:cNvPr id="7" name="Object 6"/>
                      <p:cNvPicPr>
                        <a:picLocks noChangeAspect="1" noChangeArrowheads="1"/>
                      </p:cNvPicPr>
                      <p:nvPr/>
                    </p:nvPicPr>
                    <p:blipFill>
                      <a:blip r:embed="rId4"/>
                      <a:srcRect/>
                      <a:stretch>
                        <a:fillRect/>
                      </a:stretch>
                    </p:blipFill>
                    <p:spPr bwMode="auto">
                      <a:xfrm>
                        <a:off x="3303633" y="1443446"/>
                        <a:ext cx="4938713" cy="1106488"/>
                      </a:xfrm>
                      <a:prstGeom prst="rect">
                        <a:avLst/>
                      </a:prstGeom>
                      <a:noFill/>
                    </p:spPr>
                  </p:pic>
                </p:oleObj>
              </mc:Fallback>
            </mc:AlternateContent>
          </a:graphicData>
        </a:graphic>
      </p:graphicFrame>
      <p:sp>
        <p:nvSpPr>
          <p:cNvPr id="11" name="Rectangle 10"/>
          <p:cNvSpPr/>
          <p:nvPr/>
        </p:nvSpPr>
        <p:spPr>
          <a:xfrm>
            <a:off x="2508068" y="3390307"/>
            <a:ext cx="7676147" cy="2246769"/>
          </a:xfrm>
          <a:prstGeom prst="rect">
            <a:avLst/>
          </a:prstGeom>
        </p:spPr>
        <p:txBody>
          <a:bodyPr wrap="square">
            <a:spAutoFit/>
          </a:bodyPr>
          <a:lstStyle/>
          <a:p>
            <a:pPr marL="514350" indent="-514350">
              <a:buFont typeface="+mj-lt"/>
              <a:buAutoNum type="arabicPeriod"/>
            </a:pPr>
            <a:r>
              <a:rPr lang="en-US" sz="2800" dirty="0">
                <a:solidFill>
                  <a:prstClr val="black"/>
                </a:solidFill>
                <a:latin typeface="Times New Roman"/>
              </a:rPr>
              <a:t>Electric forces: attractive or repulsive; gravitational forces: always attractive</a:t>
            </a:r>
          </a:p>
          <a:p>
            <a:pPr marL="514350" indent="-514350">
              <a:buFont typeface="+mj-lt"/>
              <a:buAutoNum type="arabicPeriod"/>
            </a:pPr>
            <a:endParaRPr lang="en-US" sz="2800" dirty="0">
              <a:solidFill>
                <a:prstClr val="black"/>
              </a:solidFill>
              <a:latin typeface="Times New Roman"/>
            </a:endParaRPr>
          </a:p>
          <a:p>
            <a:pPr marL="514350" indent="-514350">
              <a:buFont typeface="+mj-lt"/>
              <a:buAutoNum type="arabicPeriod"/>
            </a:pPr>
            <a:r>
              <a:rPr lang="en-US" sz="2800" dirty="0">
                <a:solidFill>
                  <a:prstClr val="black"/>
                </a:solidFill>
                <a:latin typeface="Times New Roman"/>
              </a:rPr>
              <a:t>Electric force much stronger than gravitational force</a:t>
            </a:r>
          </a:p>
        </p:txBody>
      </p:sp>
    </p:spTree>
    <p:extLst>
      <p:ext uri="{BB962C8B-B14F-4D97-AF65-F5344CB8AC3E}">
        <p14:creationId xmlns:p14="http://schemas.microsoft.com/office/powerpoint/2010/main" val="9225977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767943" y="279907"/>
            <a:ext cx="29652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Fields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1833" y="1408195"/>
            <a:ext cx="3324617" cy="213184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2596642913"/>
              </p:ext>
            </p:extLst>
          </p:nvPr>
        </p:nvGraphicFramePr>
        <p:xfrm>
          <a:off x="2028553" y="2029595"/>
          <a:ext cx="3465513" cy="1223962"/>
        </p:xfrm>
        <a:graphic>
          <a:graphicData uri="http://schemas.openxmlformats.org/presentationml/2006/ole">
            <mc:AlternateContent xmlns:mc="http://schemas.openxmlformats.org/markup-compatibility/2006">
              <mc:Choice xmlns:v="urn:schemas-microsoft-com:vml" Requires="v">
                <p:oleObj spid="_x0000_s5129" name="Equation" r:id="rId4" imgW="1104840" imgH="393480" progId="Equation.DSMT4">
                  <p:embed/>
                </p:oleObj>
              </mc:Choice>
              <mc:Fallback>
                <p:oleObj name="Equation" r:id="rId4" imgW="1104840" imgH="393480" progId="Equation.DSMT4">
                  <p:embed/>
                  <p:pic>
                    <p:nvPicPr>
                      <p:cNvPr id="5" name="Object 4"/>
                      <p:cNvPicPr>
                        <a:picLocks noChangeAspect="1" noChangeArrowheads="1"/>
                      </p:cNvPicPr>
                      <p:nvPr/>
                    </p:nvPicPr>
                    <p:blipFill>
                      <a:blip r:embed="rId5"/>
                      <a:srcRect/>
                      <a:stretch>
                        <a:fillRect/>
                      </a:stretch>
                    </p:blipFill>
                    <p:spPr bwMode="auto">
                      <a:xfrm>
                        <a:off x="2028553" y="2029595"/>
                        <a:ext cx="3465513" cy="1223962"/>
                      </a:xfrm>
                      <a:prstGeom prst="rect">
                        <a:avLst/>
                      </a:prstGeom>
                      <a:noFill/>
                    </p:spPr>
                  </p:pic>
                </p:oleObj>
              </mc:Fallback>
            </mc:AlternateContent>
          </a:graphicData>
        </a:graphic>
      </p:graphicFrame>
      <p:sp>
        <p:nvSpPr>
          <p:cNvPr id="3" name="TextBox 2"/>
          <p:cNvSpPr txBox="1"/>
          <p:nvPr/>
        </p:nvSpPr>
        <p:spPr>
          <a:xfrm>
            <a:off x="2194560" y="3984171"/>
            <a:ext cx="8464731"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When a small charge is placed near a big charge it is subjected to an electric field</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smtClean="0"/>
              <a:t>This electric field is equal to the force vector divided by the charge of the smaller particle. </a:t>
            </a:r>
            <a:endParaRPr lang="en-US" sz="2800" dirty="0"/>
          </a:p>
        </p:txBody>
      </p:sp>
    </p:spTree>
    <p:extLst>
      <p:ext uri="{BB962C8B-B14F-4D97-AF65-F5344CB8AC3E}">
        <p14:creationId xmlns:p14="http://schemas.microsoft.com/office/powerpoint/2010/main" val="35045579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448595" y="404949"/>
            <a:ext cx="61264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Properties of Electric Charges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7295" y="1217577"/>
            <a:ext cx="4848189" cy="4130326"/>
          </a:xfrm>
          <a:prstGeom prst="rect">
            <a:avLst/>
          </a:prstGeom>
        </p:spPr>
      </p:pic>
      <p:sp>
        <p:nvSpPr>
          <p:cNvPr id="3" name="TextBox 2"/>
          <p:cNvSpPr txBox="1"/>
          <p:nvPr/>
        </p:nvSpPr>
        <p:spPr>
          <a:xfrm>
            <a:off x="3592286" y="5760721"/>
            <a:ext cx="6466114"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Like charges repel each other. </a:t>
            </a:r>
            <a:endParaRPr lang="en-US" sz="2800" dirty="0"/>
          </a:p>
        </p:txBody>
      </p:sp>
    </p:spTree>
    <p:extLst>
      <p:ext uri="{BB962C8B-B14F-4D97-AF65-F5344CB8AC3E}">
        <p14:creationId xmlns:p14="http://schemas.microsoft.com/office/powerpoint/2010/main" val="31080219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767943" y="279907"/>
            <a:ext cx="29652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Fields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2018211" y="4572000"/>
            <a:ext cx="8464731"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If the smaller charge is relatively the same as our big charge,</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then a redistribution of charge occurs in our big charge.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5525285" y="1293224"/>
            <a:ext cx="1450584" cy="2570635"/>
          </a:xfrm>
          <a:prstGeom prst="rect">
            <a:avLst/>
          </a:prstGeom>
        </p:spPr>
      </p:pic>
    </p:spTree>
    <p:extLst>
      <p:ext uri="{BB962C8B-B14F-4D97-AF65-F5344CB8AC3E}">
        <p14:creationId xmlns:p14="http://schemas.microsoft.com/office/powerpoint/2010/main" val="22992609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767943" y="279907"/>
            <a:ext cx="29652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Fields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902489533"/>
              </p:ext>
            </p:extLst>
          </p:nvPr>
        </p:nvGraphicFramePr>
        <p:xfrm>
          <a:off x="5347516" y="4178868"/>
          <a:ext cx="1274763" cy="671512"/>
        </p:xfrm>
        <a:graphic>
          <a:graphicData uri="http://schemas.openxmlformats.org/presentationml/2006/ole">
            <mc:AlternateContent xmlns:mc="http://schemas.openxmlformats.org/markup-compatibility/2006">
              <mc:Choice xmlns:v="urn:schemas-microsoft-com:vml" Requires="v">
                <p:oleObj spid="_x0000_s6152" name="Equation" r:id="rId3" imgW="406080" imgH="215640" progId="Equation.DSMT4">
                  <p:embed/>
                </p:oleObj>
              </mc:Choice>
              <mc:Fallback>
                <p:oleObj name="Equation" r:id="rId3" imgW="406080" imgH="215640" progId="Equation.DSMT4">
                  <p:embed/>
                  <p:pic>
                    <p:nvPicPr>
                      <p:cNvPr id="5" name="Object 4"/>
                      <p:cNvPicPr>
                        <a:picLocks noChangeAspect="1" noChangeArrowheads="1"/>
                      </p:cNvPicPr>
                      <p:nvPr/>
                    </p:nvPicPr>
                    <p:blipFill>
                      <a:blip r:embed="rId4"/>
                      <a:srcRect/>
                      <a:stretch>
                        <a:fillRect/>
                      </a:stretch>
                    </p:blipFill>
                    <p:spPr bwMode="auto">
                      <a:xfrm>
                        <a:off x="5347516" y="4178868"/>
                        <a:ext cx="1274763" cy="671512"/>
                      </a:xfrm>
                      <a:prstGeom prst="rect">
                        <a:avLst/>
                      </a:prstGeom>
                      <a:noFill/>
                    </p:spPr>
                  </p:pic>
                </p:oleObj>
              </mc:Fallback>
            </mc:AlternateContent>
          </a:graphicData>
        </a:graphic>
      </p:graphicFrame>
      <p:pic>
        <p:nvPicPr>
          <p:cNvPr id="6" name="Picture 5"/>
          <p:cNvPicPr>
            <a:picLocks noChangeAspect="1"/>
          </p:cNvPicPr>
          <p:nvPr/>
        </p:nvPicPr>
        <p:blipFill>
          <a:blip r:embed="rId5"/>
          <a:stretch>
            <a:fillRect/>
          </a:stretch>
        </p:blipFill>
        <p:spPr>
          <a:xfrm>
            <a:off x="4245428" y="1159509"/>
            <a:ext cx="3871652" cy="2786088"/>
          </a:xfrm>
          <a:prstGeom prst="rect">
            <a:avLst/>
          </a:prstGeom>
        </p:spPr>
      </p:pic>
      <p:sp>
        <p:nvSpPr>
          <p:cNvPr id="4" name="TextBox 3"/>
          <p:cNvSpPr txBox="1"/>
          <p:nvPr/>
        </p:nvSpPr>
        <p:spPr>
          <a:xfrm>
            <a:off x="1867988" y="5185954"/>
            <a:ext cx="8765177"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The direction of the electric field always points to where the charge is moving.  If A is a positive charge then the directions of the fields are as shown. </a:t>
            </a:r>
            <a:endParaRPr lang="en-US" sz="2800" dirty="0"/>
          </a:p>
        </p:txBody>
      </p:sp>
    </p:spTree>
    <p:extLst>
      <p:ext uri="{BB962C8B-B14F-4D97-AF65-F5344CB8AC3E}">
        <p14:creationId xmlns:p14="http://schemas.microsoft.com/office/powerpoint/2010/main" val="28774879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767943" y="279907"/>
            <a:ext cx="29652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Fields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3"/>
          <a:stretch>
            <a:fillRect/>
          </a:stretch>
        </p:blipFill>
        <p:spPr>
          <a:xfrm>
            <a:off x="2342278" y="1115375"/>
            <a:ext cx="3788580" cy="3063493"/>
          </a:xfrm>
          <a:prstGeom prst="rect">
            <a:avLst/>
          </a:prstGeom>
        </p:spPr>
      </p:pic>
      <p:pic>
        <p:nvPicPr>
          <p:cNvPr id="8" name="Picture 7"/>
          <p:cNvPicPr>
            <a:picLocks noChangeAspect="1"/>
          </p:cNvPicPr>
          <p:nvPr/>
        </p:nvPicPr>
        <p:blipFill>
          <a:blip r:embed="rId4"/>
          <a:stretch>
            <a:fillRect/>
          </a:stretch>
        </p:blipFill>
        <p:spPr>
          <a:xfrm>
            <a:off x="6830789" y="1024074"/>
            <a:ext cx="3802376" cy="2905044"/>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630609072"/>
              </p:ext>
            </p:extLst>
          </p:nvPr>
        </p:nvGraphicFramePr>
        <p:xfrm>
          <a:off x="3526360" y="5156824"/>
          <a:ext cx="2230437" cy="1106488"/>
        </p:xfrm>
        <a:graphic>
          <a:graphicData uri="http://schemas.openxmlformats.org/presentationml/2006/ole">
            <mc:AlternateContent xmlns:mc="http://schemas.openxmlformats.org/markup-compatibility/2006">
              <mc:Choice xmlns:v="urn:schemas-microsoft-com:vml" Requires="v">
                <p:oleObj spid="_x0000_s7182" name="Equation" r:id="rId5" imgW="711000" imgH="355320" progId="Equation.DSMT4">
                  <p:embed/>
                </p:oleObj>
              </mc:Choice>
              <mc:Fallback>
                <p:oleObj name="Equation" r:id="rId5" imgW="711000" imgH="355320" progId="Equation.DSMT4">
                  <p:embed/>
                  <p:pic>
                    <p:nvPicPr>
                      <p:cNvPr id="5" name="Object 4"/>
                      <p:cNvPicPr>
                        <a:picLocks noChangeAspect="1" noChangeArrowheads="1"/>
                      </p:cNvPicPr>
                      <p:nvPr/>
                    </p:nvPicPr>
                    <p:blipFill>
                      <a:blip r:embed="rId6"/>
                      <a:srcRect/>
                      <a:stretch>
                        <a:fillRect/>
                      </a:stretch>
                    </p:blipFill>
                    <p:spPr bwMode="auto">
                      <a:xfrm>
                        <a:off x="3526360" y="5156824"/>
                        <a:ext cx="2230437" cy="1106488"/>
                      </a:xfrm>
                      <a:prstGeom prst="rect">
                        <a:avLst/>
                      </a:prstGeom>
                      <a:no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673660834"/>
              </p:ext>
            </p:extLst>
          </p:nvPr>
        </p:nvGraphicFramePr>
        <p:xfrm>
          <a:off x="6684691" y="5066665"/>
          <a:ext cx="1673225" cy="1106487"/>
        </p:xfrm>
        <a:graphic>
          <a:graphicData uri="http://schemas.openxmlformats.org/presentationml/2006/ole">
            <mc:AlternateContent xmlns:mc="http://schemas.openxmlformats.org/markup-compatibility/2006">
              <mc:Choice xmlns:v="urn:schemas-microsoft-com:vml" Requires="v">
                <p:oleObj spid="_x0000_s7183" name="Equation" r:id="rId7" imgW="533160" imgH="355320" progId="Equation.DSMT4">
                  <p:embed/>
                </p:oleObj>
              </mc:Choice>
              <mc:Fallback>
                <p:oleObj name="Equation" r:id="rId7" imgW="533160" imgH="355320" progId="Equation.DSMT4">
                  <p:embed/>
                  <p:pic>
                    <p:nvPicPr>
                      <p:cNvPr id="8" name="Object 7"/>
                      <p:cNvPicPr>
                        <a:picLocks noChangeAspect="1" noChangeArrowheads="1"/>
                      </p:cNvPicPr>
                      <p:nvPr/>
                    </p:nvPicPr>
                    <p:blipFill>
                      <a:blip r:embed="rId8"/>
                      <a:srcRect/>
                      <a:stretch>
                        <a:fillRect/>
                      </a:stretch>
                    </p:blipFill>
                    <p:spPr bwMode="auto">
                      <a:xfrm>
                        <a:off x="6684691" y="5066665"/>
                        <a:ext cx="1673225" cy="1106487"/>
                      </a:xfrm>
                      <a:prstGeom prst="rect">
                        <a:avLst/>
                      </a:prstGeom>
                      <a:noFill/>
                    </p:spPr>
                  </p:pic>
                </p:oleObj>
              </mc:Fallback>
            </mc:AlternateContent>
          </a:graphicData>
        </a:graphic>
      </p:graphicFrame>
    </p:spTree>
    <p:extLst>
      <p:ext uri="{BB962C8B-B14F-4D97-AF65-F5344CB8AC3E}">
        <p14:creationId xmlns:p14="http://schemas.microsoft.com/office/powerpoint/2010/main" val="20299465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767943" y="279907"/>
            <a:ext cx="29652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Fields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a:blip r:embed="rId2"/>
          <a:stretch>
            <a:fillRect/>
          </a:stretch>
        </p:blipFill>
        <p:spPr>
          <a:xfrm>
            <a:off x="2821578" y="1035527"/>
            <a:ext cx="6307909" cy="2316622"/>
          </a:xfrm>
          <a:prstGeom prst="rect">
            <a:avLst/>
          </a:prstGeom>
        </p:spPr>
      </p:pic>
      <p:sp>
        <p:nvSpPr>
          <p:cNvPr id="3" name="TextBox 2"/>
          <p:cNvSpPr txBox="1"/>
          <p:nvPr/>
        </p:nvSpPr>
        <p:spPr>
          <a:xfrm>
            <a:off x="1423851" y="4023360"/>
            <a:ext cx="9862458"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Electric fields follow the superposition principle (CRAZY!)</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Meaning in a system with multiple source charges we can calculate the electric field induced by each charge at a point to determine the net electric field. </a:t>
            </a:r>
            <a:endParaRPr lang="en-US" sz="2800" dirty="0"/>
          </a:p>
        </p:txBody>
      </p:sp>
    </p:spTree>
    <p:extLst>
      <p:ext uri="{BB962C8B-B14F-4D97-AF65-F5344CB8AC3E}">
        <p14:creationId xmlns:p14="http://schemas.microsoft.com/office/powerpoint/2010/main" val="4093948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767943" y="279907"/>
            <a:ext cx="29652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Fields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2280156" y="1071154"/>
            <a:ext cx="7940842" cy="2246769"/>
          </a:xfrm>
          <a:prstGeom prst="rect">
            <a:avLst/>
          </a:prstGeom>
        </p:spPr>
        <p:txBody>
          <a:bodyPr wrap="square">
            <a:spAutoFit/>
          </a:bodyPr>
          <a:lstStyle/>
          <a:p>
            <a:r>
              <a:rPr lang="en-US" altLang="en-US" sz="2800" dirty="0">
                <a:solidFill>
                  <a:prstClr val="black"/>
                </a:solidFill>
                <a:latin typeface="Times New Roman"/>
              </a:rPr>
              <a:t>A test charge of +3 </a:t>
            </a:r>
            <a:r>
              <a:rPr lang="el-GR" altLang="en-US" sz="2800" dirty="0">
                <a:solidFill>
                  <a:prstClr val="black"/>
                </a:solidFill>
                <a:latin typeface="Times New Roman"/>
                <a:cs typeface="Arial" panose="020B0604020202020204" pitchFamily="34" charset="0"/>
              </a:rPr>
              <a:t>μ</a:t>
            </a:r>
            <a:r>
              <a:rPr lang="en-US" altLang="en-US" sz="2800" dirty="0">
                <a:solidFill>
                  <a:prstClr val="black"/>
                </a:solidFill>
                <a:latin typeface="Times New Roman"/>
                <a:cs typeface="Arial" panose="020B0604020202020204" pitchFamily="34" charset="0"/>
              </a:rPr>
              <a:t>C is at a point </a:t>
            </a:r>
            <a:r>
              <a:rPr lang="en-US" altLang="en-US" sz="2800" i="1" dirty="0">
                <a:solidFill>
                  <a:prstClr val="black"/>
                </a:solidFill>
                <a:latin typeface="Times New Roman"/>
                <a:cs typeface="Arial" panose="020B0604020202020204" pitchFamily="34" charset="0"/>
              </a:rPr>
              <a:t>P</a:t>
            </a:r>
            <a:r>
              <a:rPr lang="en-US" altLang="en-US" sz="2800" dirty="0">
                <a:solidFill>
                  <a:prstClr val="black"/>
                </a:solidFill>
                <a:latin typeface="Times New Roman"/>
                <a:cs typeface="Arial" panose="020B0604020202020204" pitchFamily="34" charset="0"/>
              </a:rPr>
              <a:t> where the electric field due to other charges is directed to the right and has a magnitude of 4 </a:t>
            </a:r>
            <a:r>
              <a:rPr lang="en-US" altLang="en-US" sz="2800" dirty="0">
                <a:solidFill>
                  <a:prstClr val="black"/>
                </a:solidFill>
                <a:latin typeface="Times New Roman"/>
                <a:cs typeface="Arial" panose="020B0604020202020204" pitchFamily="34" charset="0"/>
                <a:sym typeface="Symbol" panose="05050102010706020507" pitchFamily="18" charset="2"/>
              </a:rPr>
              <a:t> </a:t>
            </a:r>
            <a:r>
              <a:rPr lang="en-US" altLang="en-US" sz="2800" dirty="0">
                <a:solidFill>
                  <a:prstClr val="black"/>
                </a:solidFill>
                <a:latin typeface="Times New Roman"/>
                <a:cs typeface="Arial" panose="020B0604020202020204" pitchFamily="34" charset="0"/>
              </a:rPr>
              <a:t>10</a:t>
            </a:r>
            <a:r>
              <a:rPr lang="en-US" altLang="en-US" sz="2800" baseline="30000" dirty="0">
                <a:solidFill>
                  <a:prstClr val="black"/>
                </a:solidFill>
                <a:latin typeface="Times New Roman"/>
                <a:cs typeface="Arial" panose="020B0604020202020204" pitchFamily="34" charset="0"/>
              </a:rPr>
              <a:t>6</a:t>
            </a:r>
            <a:r>
              <a:rPr lang="en-US" altLang="en-US" sz="2800" dirty="0">
                <a:solidFill>
                  <a:prstClr val="black"/>
                </a:solidFill>
                <a:latin typeface="Times New Roman"/>
                <a:cs typeface="Arial" panose="020B0604020202020204" pitchFamily="34" charset="0"/>
              </a:rPr>
              <a:t> N/C. If the test charge is replaced with a –3 </a:t>
            </a:r>
            <a:r>
              <a:rPr lang="el-GR" altLang="en-US" sz="2800" dirty="0">
                <a:solidFill>
                  <a:prstClr val="black"/>
                </a:solidFill>
                <a:latin typeface="Times New Roman"/>
                <a:cs typeface="Arial" panose="020B0604020202020204" pitchFamily="34" charset="0"/>
              </a:rPr>
              <a:t>μ</a:t>
            </a:r>
            <a:r>
              <a:rPr lang="en-US" altLang="en-US" sz="2800" dirty="0">
                <a:solidFill>
                  <a:prstClr val="black"/>
                </a:solidFill>
                <a:latin typeface="Times New Roman"/>
                <a:cs typeface="Arial" panose="020B0604020202020204" pitchFamily="34" charset="0"/>
              </a:rPr>
              <a:t>C charge, the electric field at </a:t>
            </a:r>
            <a:r>
              <a:rPr lang="en-US" altLang="en-US" sz="2800" i="1" dirty="0">
                <a:solidFill>
                  <a:prstClr val="black"/>
                </a:solidFill>
                <a:latin typeface="Times New Roman"/>
                <a:cs typeface="Arial" panose="020B0604020202020204" pitchFamily="34" charset="0"/>
              </a:rPr>
              <a:t>P</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TPAnswers"/>
          <p:cNvSpPr txBox="1">
            <a:spLocks noChangeArrowheads="1"/>
          </p:cNvSpPr>
          <p:nvPr>
            <p:custDataLst>
              <p:tags r:id="rId1"/>
            </p:custDataLst>
          </p:nvPr>
        </p:nvSpPr>
        <p:spPr>
          <a:xfrm>
            <a:off x="2214842" y="3689839"/>
            <a:ext cx="7692189"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prstClr val="black"/>
              </a:buClr>
              <a:buFontTx/>
              <a:buAutoNum type="arabicPeriod"/>
            </a:pPr>
            <a:r>
              <a:rPr lang="en-US" altLang="en-US" sz="2800" dirty="0">
                <a:solidFill>
                  <a:prstClr val="black"/>
                </a:solidFill>
                <a:latin typeface="Times New Roman"/>
              </a:rPr>
              <a:t>has the same magnitude as before, but changes direction.</a:t>
            </a:r>
          </a:p>
          <a:p>
            <a:pPr marL="609600" indent="-609600">
              <a:buClr>
                <a:prstClr val="black"/>
              </a:buClr>
              <a:buFontTx/>
              <a:buAutoNum type="arabicPeriod"/>
            </a:pPr>
            <a:r>
              <a:rPr lang="en-US" altLang="en-US" sz="2800" dirty="0">
                <a:solidFill>
                  <a:prstClr val="black"/>
                </a:solidFill>
                <a:latin typeface="Times New Roman"/>
              </a:rPr>
              <a:t>increases in magnitude and changes direction.</a:t>
            </a:r>
          </a:p>
          <a:p>
            <a:pPr marL="609600" indent="-609600">
              <a:buClr>
                <a:prstClr val="black"/>
              </a:buClr>
              <a:buFontTx/>
              <a:buAutoNum type="arabicPeriod"/>
            </a:pPr>
            <a:r>
              <a:rPr lang="en-US" altLang="en-US" sz="2800" dirty="0">
                <a:solidFill>
                  <a:prstClr val="black"/>
                </a:solidFill>
                <a:latin typeface="Times New Roman"/>
              </a:rPr>
              <a:t>remains the same.</a:t>
            </a:r>
          </a:p>
          <a:p>
            <a:pPr marL="609600" indent="-609600">
              <a:buClr>
                <a:prstClr val="black"/>
              </a:buClr>
              <a:buFontTx/>
              <a:buAutoNum type="arabicPeriod"/>
            </a:pPr>
            <a:r>
              <a:rPr lang="en-US" altLang="en-US" sz="2800" dirty="0">
                <a:solidFill>
                  <a:prstClr val="black"/>
                </a:solidFill>
                <a:latin typeface="Times New Roman"/>
              </a:rPr>
              <a:t>decreases in magnitude and changes direction.</a:t>
            </a:r>
          </a:p>
        </p:txBody>
      </p:sp>
    </p:spTree>
    <p:extLst>
      <p:ext uri="{BB962C8B-B14F-4D97-AF65-F5344CB8AC3E}">
        <p14:creationId xmlns:p14="http://schemas.microsoft.com/office/powerpoint/2010/main" val="3642393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767943" y="279907"/>
            <a:ext cx="29652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Fields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2612571" y="1175657"/>
            <a:ext cx="7940842" cy="1815882"/>
          </a:xfrm>
          <a:prstGeom prst="rect">
            <a:avLst/>
          </a:prstGeom>
        </p:spPr>
        <p:txBody>
          <a:bodyPr wrap="square">
            <a:spAutoFit/>
          </a:bodyPr>
          <a:lstStyle/>
          <a:p>
            <a:r>
              <a:rPr lang="en-US" altLang="en-US" sz="2800" dirty="0">
                <a:solidFill>
                  <a:prstClr val="black"/>
                </a:solidFill>
                <a:latin typeface="Times New Roman"/>
              </a:rPr>
              <a:t>A circular ring of charge of radius </a:t>
            </a:r>
            <a:r>
              <a:rPr lang="en-US" altLang="en-US" sz="2800" i="1" dirty="0">
                <a:solidFill>
                  <a:prstClr val="black"/>
                </a:solidFill>
                <a:latin typeface="Times New Roman"/>
              </a:rPr>
              <a:t>b</a:t>
            </a:r>
            <a:r>
              <a:rPr lang="en-US" altLang="en-US" sz="2800" dirty="0">
                <a:solidFill>
                  <a:prstClr val="black"/>
                </a:solidFill>
                <a:latin typeface="Times New Roman"/>
              </a:rPr>
              <a:t> has a total charge </a:t>
            </a:r>
            <a:r>
              <a:rPr lang="en-US" altLang="en-US" sz="2800" i="1" dirty="0">
                <a:solidFill>
                  <a:prstClr val="black"/>
                </a:solidFill>
                <a:latin typeface="Times New Roman"/>
              </a:rPr>
              <a:t>q </a:t>
            </a:r>
            <a:r>
              <a:rPr lang="en-US" altLang="en-US" sz="2800" dirty="0">
                <a:solidFill>
                  <a:prstClr val="black"/>
                </a:solidFill>
                <a:latin typeface="Times New Roman"/>
              </a:rPr>
              <a:t>uniformly distributed around it. Choose the magnitude of the electric field at the center of the ring.</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TPAnswers"/>
          <p:cNvSpPr txBox="1">
            <a:spLocks noChangeArrowheads="1"/>
          </p:cNvSpPr>
          <p:nvPr>
            <p:custDataLst>
              <p:tags r:id="rId1"/>
            </p:custDataLst>
          </p:nvPr>
        </p:nvSpPr>
        <p:spPr>
          <a:xfrm>
            <a:off x="3017520" y="3484520"/>
            <a:ext cx="7350292"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AutoNum type="arabicPeriod"/>
            </a:pPr>
            <a:r>
              <a:rPr lang="en-US" altLang="en-US" sz="2800" dirty="0">
                <a:solidFill>
                  <a:prstClr val="black"/>
                </a:solidFill>
                <a:latin typeface="Times New Roman"/>
              </a:rPr>
              <a:t> 0 </a:t>
            </a:r>
          </a:p>
          <a:p>
            <a:pPr>
              <a:buFontTx/>
              <a:buAutoNum type="arabicPeriod"/>
            </a:pPr>
            <a:r>
              <a:rPr lang="en-US" altLang="en-US" sz="2800" dirty="0">
                <a:solidFill>
                  <a:prstClr val="black"/>
                </a:solidFill>
                <a:latin typeface="Times New Roman"/>
              </a:rPr>
              <a:t> </a:t>
            </a:r>
            <a:r>
              <a:rPr lang="en-US" altLang="en-US" sz="2800" i="1" dirty="0" err="1">
                <a:solidFill>
                  <a:prstClr val="black"/>
                </a:solidFill>
                <a:latin typeface="Times New Roman"/>
              </a:rPr>
              <a:t>k</a:t>
            </a:r>
            <a:r>
              <a:rPr lang="en-US" altLang="en-US" sz="2800" i="1" baseline="-25000" dirty="0" err="1">
                <a:solidFill>
                  <a:prstClr val="black"/>
                </a:solidFill>
                <a:latin typeface="Times New Roman"/>
              </a:rPr>
              <a:t>e</a:t>
            </a:r>
            <a:r>
              <a:rPr lang="en-US" altLang="en-US" sz="2800" i="1" dirty="0" err="1">
                <a:solidFill>
                  <a:prstClr val="black"/>
                </a:solidFill>
                <a:latin typeface="Times New Roman"/>
              </a:rPr>
              <a:t>q</a:t>
            </a:r>
            <a:r>
              <a:rPr lang="en-US" altLang="en-US" sz="2800" dirty="0">
                <a:solidFill>
                  <a:prstClr val="black"/>
                </a:solidFill>
                <a:latin typeface="Times New Roman"/>
              </a:rPr>
              <a:t>/</a:t>
            </a:r>
            <a:r>
              <a:rPr lang="en-US" altLang="en-US" sz="2800" i="1" dirty="0" err="1">
                <a:solidFill>
                  <a:prstClr val="black"/>
                </a:solidFill>
                <a:latin typeface="Times New Roman"/>
              </a:rPr>
              <a:t>b</a:t>
            </a:r>
            <a:r>
              <a:rPr lang="en-US" altLang="en-US" sz="2800" baseline="30000" dirty="0" err="1">
                <a:solidFill>
                  <a:prstClr val="black"/>
                </a:solidFill>
                <a:latin typeface="Times New Roman"/>
              </a:rPr>
              <a:t>2</a:t>
            </a:r>
            <a:endParaRPr lang="en-US" altLang="en-US" sz="2800" baseline="30000" dirty="0">
              <a:solidFill>
                <a:prstClr val="black"/>
              </a:solidFill>
              <a:latin typeface="Times New Roman"/>
            </a:endParaRPr>
          </a:p>
          <a:p>
            <a:pPr>
              <a:buFontTx/>
              <a:buAutoNum type="arabicPeriod"/>
            </a:pPr>
            <a:r>
              <a:rPr lang="en-US" altLang="en-US" sz="2800" dirty="0">
                <a:solidFill>
                  <a:prstClr val="black"/>
                </a:solidFill>
                <a:latin typeface="Times New Roman"/>
              </a:rPr>
              <a:t> </a:t>
            </a:r>
            <a:r>
              <a:rPr lang="en-US" altLang="en-US" sz="2800" i="1" dirty="0" err="1">
                <a:solidFill>
                  <a:prstClr val="black"/>
                </a:solidFill>
                <a:latin typeface="Times New Roman"/>
              </a:rPr>
              <a:t>k</a:t>
            </a:r>
            <a:r>
              <a:rPr lang="en-US" altLang="en-US" sz="2800" i="1" baseline="-25000" dirty="0" err="1">
                <a:solidFill>
                  <a:prstClr val="black"/>
                </a:solidFill>
                <a:latin typeface="Times New Roman"/>
              </a:rPr>
              <a:t>e</a:t>
            </a:r>
            <a:r>
              <a:rPr lang="en-US" altLang="en-US" sz="2800" i="1" dirty="0" err="1">
                <a:solidFill>
                  <a:prstClr val="black"/>
                </a:solidFill>
                <a:latin typeface="Times New Roman"/>
              </a:rPr>
              <a:t>q</a:t>
            </a:r>
            <a:r>
              <a:rPr lang="en-US" altLang="en-US" sz="2800" baseline="30000" dirty="0" err="1">
                <a:solidFill>
                  <a:prstClr val="black"/>
                </a:solidFill>
                <a:latin typeface="Times New Roman"/>
              </a:rPr>
              <a:t>2</a:t>
            </a:r>
            <a:r>
              <a:rPr lang="en-US" altLang="en-US" sz="2800" dirty="0">
                <a:solidFill>
                  <a:prstClr val="black"/>
                </a:solidFill>
                <a:latin typeface="Times New Roman"/>
              </a:rPr>
              <a:t>/</a:t>
            </a:r>
            <a:r>
              <a:rPr lang="en-US" altLang="en-US" sz="2800" i="1" dirty="0" err="1">
                <a:solidFill>
                  <a:prstClr val="black"/>
                </a:solidFill>
                <a:latin typeface="Times New Roman"/>
              </a:rPr>
              <a:t>b</a:t>
            </a:r>
            <a:r>
              <a:rPr lang="en-US" altLang="en-US" sz="2800" baseline="30000" dirty="0" err="1">
                <a:solidFill>
                  <a:prstClr val="black"/>
                </a:solidFill>
                <a:latin typeface="Times New Roman"/>
              </a:rPr>
              <a:t>2</a:t>
            </a:r>
            <a:endParaRPr lang="en-US" altLang="en-US" sz="2800" baseline="30000" dirty="0">
              <a:solidFill>
                <a:prstClr val="black"/>
              </a:solidFill>
              <a:latin typeface="Times New Roman"/>
            </a:endParaRPr>
          </a:p>
          <a:p>
            <a:pPr>
              <a:buFontTx/>
              <a:buAutoNum type="arabicPeriod"/>
            </a:pPr>
            <a:r>
              <a:rPr lang="en-US" altLang="en-US" sz="2800" dirty="0">
                <a:solidFill>
                  <a:prstClr val="black"/>
                </a:solidFill>
                <a:latin typeface="Times New Roman"/>
              </a:rPr>
              <a:t> </a:t>
            </a:r>
            <a:r>
              <a:rPr lang="en-US" altLang="en-US" sz="2800" i="1" dirty="0" err="1">
                <a:solidFill>
                  <a:prstClr val="black"/>
                </a:solidFill>
                <a:latin typeface="Times New Roman"/>
              </a:rPr>
              <a:t>k</a:t>
            </a:r>
            <a:r>
              <a:rPr lang="en-US" altLang="en-US" sz="2800" i="1" baseline="-25000" dirty="0" err="1">
                <a:solidFill>
                  <a:prstClr val="black"/>
                </a:solidFill>
                <a:latin typeface="Times New Roman"/>
              </a:rPr>
              <a:t>e</a:t>
            </a:r>
            <a:r>
              <a:rPr lang="en-US" altLang="en-US" sz="2800" i="1" dirty="0" err="1">
                <a:solidFill>
                  <a:prstClr val="black"/>
                </a:solidFill>
                <a:latin typeface="Times New Roman"/>
              </a:rPr>
              <a:t>q</a:t>
            </a:r>
            <a:r>
              <a:rPr lang="en-US" altLang="en-US" sz="2800" baseline="30000" dirty="0" err="1">
                <a:solidFill>
                  <a:prstClr val="black"/>
                </a:solidFill>
                <a:latin typeface="Times New Roman"/>
              </a:rPr>
              <a:t>2</a:t>
            </a:r>
            <a:r>
              <a:rPr lang="en-US" altLang="en-US" sz="2800" dirty="0">
                <a:solidFill>
                  <a:prstClr val="black"/>
                </a:solidFill>
                <a:latin typeface="Times New Roman"/>
              </a:rPr>
              <a:t>/</a:t>
            </a:r>
            <a:r>
              <a:rPr lang="en-US" altLang="en-US" sz="2800" i="1" dirty="0">
                <a:solidFill>
                  <a:prstClr val="black"/>
                </a:solidFill>
                <a:latin typeface="Times New Roman"/>
              </a:rPr>
              <a:t>b</a:t>
            </a:r>
          </a:p>
          <a:p>
            <a:pPr>
              <a:buFontTx/>
              <a:buAutoNum type="arabicPeriod"/>
            </a:pPr>
            <a:r>
              <a:rPr lang="en-US" altLang="en-US" sz="2800" dirty="0">
                <a:solidFill>
                  <a:prstClr val="black"/>
                </a:solidFill>
                <a:latin typeface="Times New Roman"/>
              </a:rPr>
              <a:t> None of these answer choices is correct.</a:t>
            </a:r>
          </a:p>
        </p:txBody>
      </p:sp>
    </p:spTree>
    <p:extLst>
      <p:ext uri="{BB962C8B-B14F-4D97-AF65-F5344CB8AC3E}">
        <p14:creationId xmlns:p14="http://schemas.microsoft.com/office/powerpoint/2010/main" val="31263931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767943" y="279907"/>
            <a:ext cx="29652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Fields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2280156" y="1069930"/>
            <a:ext cx="7940842" cy="2677656"/>
          </a:xfrm>
          <a:prstGeom prst="rect">
            <a:avLst/>
          </a:prstGeom>
        </p:spPr>
        <p:txBody>
          <a:bodyPr wrap="square">
            <a:spAutoFit/>
          </a:bodyPr>
          <a:lstStyle/>
          <a:p>
            <a:r>
              <a:rPr lang="en-US" altLang="en-US" sz="2800" dirty="0">
                <a:solidFill>
                  <a:prstClr val="black"/>
                </a:solidFill>
                <a:latin typeface="Times New Roman"/>
              </a:rPr>
              <a:t>A “free” electron and a “free” proton are placed in an identical electric field. Is the following statement true or false? </a:t>
            </a:r>
            <a:br>
              <a:rPr lang="en-US" altLang="en-US" sz="2800" dirty="0">
                <a:solidFill>
                  <a:prstClr val="black"/>
                </a:solidFill>
                <a:latin typeface="Times New Roman"/>
              </a:rPr>
            </a:br>
            <a:r>
              <a:rPr lang="en-US" altLang="en-US" sz="2800" dirty="0">
                <a:solidFill>
                  <a:prstClr val="black"/>
                </a:solidFill>
                <a:latin typeface="Times New Roman"/>
              </a:rPr>
              <a:t>Each particle is acted upon by equal-magnitude electric forces and both have the same magnitude of  acceleration.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TPAnswers"/>
          <p:cNvSpPr txBox="1">
            <a:spLocks noChangeArrowheads="1"/>
          </p:cNvSpPr>
          <p:nvPr>
            <p:custDataLst>
              <p:tags r:id="rId1"/>
            </p:custDataLst>
          </p:nvPr>
        </p:nvSpPr>
        <p:spPr>
          <a:xfrm>
            <a:off x="5185954" y="4270530"/>
            <a:ext cx="7350292"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prstClr val="black"/>
              </a:buClr>
              <a:buFontTx/>
              <a:buAutoNum type="arabicPeriod"/>
            </a:pPr>
            <a:r>
              <a:rPr lang="en-US" altLang="en-US" sz="2800" dirty="0">
                <a:solidFill>
                  <a:prstClr val="black"/>
                </a:solidFill>
                <a:latin typeface="Times New Roman"/>
              </a:rPr>
              <a:t>False</a:t>
            </a:r>
          </a:p>
          <a:p>
            <a:pPr marL="609600" indent="-609600">
              <a:buClr>
                <a:prstClr val="black"/>
              </a:buClr>
              <a:buFontTx/>
              <a:buAutoNum type="arabicPeriod"/>
            </a:pPr>
            <a:r>
              <a:rPr lang="en-US" altLang="en-US" sz="2800" dirty="0">
                <a:solidFill>
                  <a:prstClr val="black"/>
                </a:solidFill>
                <a:latin typeface="Times New Roman"/>
              </a:rPr>
              <a:t>True</a:t>
            </a:r>
          </a:p>
        </p:txBody>
      </p:sp>
    </p:spTree>
    <p:extLst>
      <p:ext uri="{BB962C8B-B14F-4D97-AF65-F5344CB8AC3E}">
        <p14:creationId xmlns:p14="http://schemas.microsoft.com/office/powerpoint/2010/main" val="34084622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1280159" y="325859"/>
            <a:ext cx="103762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Strategy</a:t>
            </a:r>
            <a:r>
              <a:rPr kumimoji="0" lang="en-US" sz="3600" b="1" i="0" u="none" strike="noStrike" kern="1200" cap="none" spc="0" normalizeH="0" noProof="0" dirty="0" smtClean="0">
                <a:ln>
                  <a:noFill/>
                </a:ln>
                <a:solidFill>
                  <a:prstClr val="black"/>
                </a:solidFill>
                <a:effectLst/>
                <a:uLnTx/>
                <a:uFillTx/>
                <a:latin typeface="Calibri" panose="020F0502020204030204"/>
                <a:ea typeface="+mn-ea"/>
                <a:cs typeface="+mn-cs"/>
              </a:rPr>
              <a:t> for solving Electric Field and Force problems </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2473806" y="1724297"/>
            <a:ext cx="7988969" cy="3108543"/>
          </a:xfrm>
          <a:prstGeom prst="rect">
            <a:avLst/>
          </a:prstGeom>
        </p:spPr>
        <p:txBody>
          <a:bodyPr wrap="square">
            <a:spAutoFit/>
          </a:bodyPr>
          <a:lstStyle/>
          <a:p>
            <a:pPr marL="465138" indent="-465138">
              <a:buFontTx/>
              <a:buAutoNum type="arabicPeriod"/>
            </a:pPr>
            <a:r>
              <a:rPr lang="en-US" sz="2800" dirty="0">
                <a:solidFill>
                  <a:prstClr val="black"/>
                </a:solidFill>
                <a:latin typeface="Times New Roman"/>
              </a:rPr>
              <a:t>Draw</a:t>
            </a:r>
          </a:p>
          <a:p>
            <a:pPr marL="465138" indent="-465138"/>
            <a:r>
              <a:rPr lang="en-US" sz="2800" dirty="0">
                <a:solidFill>
                  <a:prstClr val="black"/>
                </a:solidFill>
                <a:latin typeface="Times New Roman"/>
              </a:rPr>
              <a:t>2. 	Identify charge</a:t>
            </a:r>
          </a:p>
          <a:p>
            <a:pPr marL="465138" indent="-465138"/>
            <a:r>
              <a:rPr lang="en-US" sz="2800" dirty="0">
                <a:solidFill>
                  <a:prstClr val="black"/>
                </a:solidFill>
                <a:latin typeface="Times New Roman"/>
              </a:rPr>
              <a:t>3. 	Convert all units</a:t>
            </a:r>
          </a:p>
          <a:p>
            <a:pPr marL="465138" indent="-465138"/>
            <a:r>
              <a:rPr lang="en-US" sz="2800" dirty="0">
                <a:solidFill>
                  <a:prstClr val="black"/>
                </a:solidFill>
                <a:latin typeface="Times New Roman"/>
              </a:rPr>
              <a:t>4. 	Apply Coulomb’s law</a:t>
            </a:r>
          </a:p>
          <a:p>
            <a:pPr marL="465138" indent="-465138"/>
            <a:r>
              <a:rPr lang="en-US" sz="2800" dirty="0">
                <a:solidFill>
                  <a:prstClr val="black"/>
                </a:solidFill>
                <a:latin typeface="Times New Roman"/>
              </a:rPr>
              <a:t>5. 	Sum all the </a:t>
            </a:r>
            <a:r>
              <a:rPr lang="en-US" sz="2800" i="1" dirty="0">
                <a:solidFill>
                  <a:prstClr val="black"/>
                </a:solidFill>
                <a:latin typeface="Times New Roman"/>
              </a:rPr>
              <a:t>x</a:t>
            </a:r>
            <a:r>
              <a:rPr lang="en-US" sz="2800" dirty="0">
                <a:solidFill>
                  <a:prstClr val="black"/>
                </a:solidFill>
                <a:latin typeface="Times New Roman"/>
              </a:rPr>
              <a:t>-components</a:t>
            </a:r>
          </a:p>
          <a:p>
            <a:pPr marL="465138" indent="-465138"/>
            <a:r>
              <a:rPr lang="en-US" sz="2800" dirty="0">
                <a:solidFill>
                  <a:prstClr val="black"/>
                </a:solidFill>
                <a:latin typeface="Times New Roman"/>
              </a:rPr>
              <a:t>6. 	Sum all the </a:t>
            </a:r>
            <a:r>
              <a:rPr lang="en-US" sz="2800" i="1" dirty="0">
                <a:solidFill>
                  <a:prstClr val="black"/>
                </a:solidFill>
                <a:latin typeface="Times New Roman"/>
              </a:rPr>
              <a:t>y</a:t>
            </a:r>
            <a:r>
              <a:rPr lang="en-US" sz="2800" dirty="0">
                <a:solidFill>
                  <a:prstClr val="black"/>
                </a:solidFill>
                <a:latin typeface="Times New Roman"/>
              </a:rPr>
              <a:t>-components</a:t>
            </a:r>
          </a:p>
          <a:p>
            <a:pPr marL="465138" indent="-465138"/>
            <a:r>
              <a:rPr lang="en-US" sz="2800" dirty="0">
                <a:solidFill>
                  <a:prstClr val="black"/>
                </a:solidFill>
                <a:latin typeface="Times New Roman"/>
              </a:rPr>
              <a:t>7. 	Use the Pythagorean theorem and trigonometry </a:t>
            </a:r>
            <a:r>
              <a:rPr lang="en-US" sz="28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089992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371701" y="260545"/>
            <a:ext cx="4036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Field Lines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9228" y="1308782"/>
            <a:ext cx="6308377" cy="4152599"/>
          </a:xfrm>
          <a:prstGeom prst="rect">
            <a:avLst/>
          </a:prstGeom>
        </p:spPr>
      </p:pic>
      <p:sp>
        <p:nvSpPr>
          <p:cNvPr id="5" name="Rectangle 4"/>
          <p:cNvSpPr/>
          <p:nvPr/>
        </p:nvSpPr>
        <p:spPr>
          <a:xfrm>
            <a:off x="2103306" y="5689805"/>
            <a:ext cx="8573214" cy="954107"/>
          </a:xfrm>
          <a:prstGeom prst="rect">
            <a:avLst/>
          </a:prstGeom>
        </p:spPr>
        <p:txBody>
          <a:bodyPr wrap="square">
            <a:spAutoFit/>
          </a:bodyPr>
          <a:lstStyle/>
          <a:p>
            <a:pPr marL="514350" indent="-514350">
              <a:buFont typeface="+mj-lt"/>
              <a:buAutoNum type="arabicPeriod"/>
            </a:pPr>
            <a:r>
              <a:rPr lang="en-US" sz="2800" dirty="0">
                <a:solidFill>
                  <a:prstClr val="black"/>
                </a:solidFill>
                <a:latin typeface="Times New Roman"/>
              </a:rPr>
              <a:t> </a:t>
            </a:r>
            <a:r>
              <a:rPr lang="en-US" sz="2800" b="1" dirty="0">
                <a:solidFill>
                  <a:prstClr val="black"/>
                </a:solidFill>
                <a:latin typeface="Times New Roman"/>
              </a:rPr>
              <a:t>E </a:t>
            </a:r>
            <a:r>
              <a:rPr lang="en-US" sz="2800" dirty="0">
                <a:solidFill>
                  <a:prstClr val="black"/>
                </a:solidFill>
                <a:latin typeface="Times New Roman"/>
              </a:rPr>
              <a:t>is tangent to the electric field lines at each point</a:t>
            </a:r>
          </a:p>
          <a:p>
            <a:pPr marL="514350" indent="-514350">
              <a:buFont typeface="+mj-lt"/>
              <a:buAutoNum type="arabicPeriod"/>
            </a:pPr>
            <a:r>
              <a:rPr lang="en-US" sz="2800" dirty="0">
                <a:solidFill>
                  <a:prstClr val="black"/>
                </a:solidFill>
                <a:latin typeface="Times New Roman"/>
              </a:rPr>
              <a:t>The number of lines proportional to the field strength </a:t>
            </a:r>
          </a:p>
        </p:txBody>
      </p:sp>
    </p:spTree>
    <p:extLst>
      <p:ext uri="{BB962C8B-B14F-4D97-AF65-F5344CB8AC3E}">
        <p14:creationId xmlns:p14="http://schemas.microsoft.com/office/powerpoint/2010/main" val="19735895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371701" y="260545"/>
            <a:ext cx="4036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Field Lines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5471" y="1003953"/>
            <a:ext cx="3701811" cy="5091545"/>
          </a:xfrm>
          <a:prstGeom prst="rect">
            <a:avLst/>
          </a:prstGeom>
        </p:spPr>
      </p:pic>
      <p:sp>
        <p:nvSpPr>
          <p:cNvPr id="7" name="Rectangle 6"/>
          <p:cNvSpPr/>
          <p:nvPr/>
        </p:nvSpPr>
        <p:spPr>
          <a:xfrm>
            <a:off x="1280160" y="2549788"/>
            <a:ext cx="4572000" cy="3108543"/>
          </a:xfrm>
          <a:prstGeom prst="rect">
            <a:avLst/>
          </a:prstGeom>
        </p:spPr>
        <p:txBody>
          <a:bodyPr>
            <a:spAutoFit/>
          </a:bodyPr>
          <a:lstStyle/>
          <a:p>
            <a:pPr marL="514350" indent="-514350">
              <a:buFont typeface="+mj-lt"/>
              <a:buAutoNum type="arabicPeriod"/>
            </a:pPr>
            <a:r>
              <a:rPr lang="en-US" sz="2800" dirty="0">
                <a:solidFill>
                  <a:prstClr val="black"/>
                </a:solidFill>
                <a:latin typeface="Times New Roman"/>
              </a:rPr>
              <a:t>Lines begin on positive charges and end on negative charges</a:t>
            </a:r>
          </a:p>
          <a:p>
            <a:pPr marL="514350" indent="-514350">
              <a:buFont typeface="+mj-lt"/>
              <a:buAutoNum type="arabicPeriod"/>
            </a:pPr>
            <a:r>
              <a:rPr lang="en-US" sz="2800" dirty="0">
                <a:solidFill>
                  <a:prstClr val="black"/>
                </a:solidFill>
                <a:latin typeface="Times New Roman"/>
              </a:rPr>
              <a:t>Number of lines is proportional to charge magnitude </a:t>
            </a:r>
          </a:p>
          <a:p>
            <a:pPr marL="514350" indent="-514350">
              <a:buFont typeface="+mj-lt"/>
              <a:buAutoNum type="arabicPeriod"/>
            </a:pPr>
            <a:r>
              <a:rPr lang="en-US" sz="2800" dirty="0">
                <a:solidFill>
                  <a:prstClr val="black"/>
                </a:solidFill>
                <a:latin typeface="Times New Roman"/>
              </a:rPr>
              <a:t>Field lines cannot cross</a:t>
            </a:r>
          </a:p>
        </p:txBody>
      </p:sp>
      <p:sp>
        <p:nvSpPr>
          <p:cNvPr id="8" name="Rectangle 7"/>
          <p:cNvSpPr/>
          <p:nvPr/>
        </p:nvSpPr>
        <p:spPr>
          <a:xfrm>
            <a:off x="1280160" y="1558977"/>
            <a:ext cx="3416968" cy="523220"/>
          </a:xfrm>
          <a:prstGeom prst="rect">
            <a:avLst/>
          </a:prstGeom>
        </p:spPr>
        <p:txBody>
          <a:bodyPr wrap="square">
            <a:spAutoFit/>
          </a:bodyPr>
          <a:lstStyle/>
          <a:p>
            <a:r>
              <a:rPr lang="en-US" sz="2800" dirty="0">
                <a:solidFill>
                  <a:prstClr val="black"/>
                </a:solidFill>
                <a:latin typeface="Times New Roman"/>
              </a:rPr>
              <a:t>Drawing Field Lines:</a:t>
            </a:r>
          </a:p>
        </p:txBody>
      </p:sp>
    </p:spTree>
    <p:extLst>
      <p:ext uri="{BB962C8B-B14F-4D97-AF65-F5344CB8AC3E}">
        <p14:creationId xmlns:p14="http://schemas.microsoft.com/office/powerpoint/2010/main" val="4094883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448595" y="404949"/>
            <a:ext cx="61264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Properties of Electric Charges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7295" y="1217577"/>
            <a:ext cx="4848189" cy="4130326"/>
          </a:xfrm>
          <a:prstGeom prst="rect">
            <a:avLst/>
          </a:prstGeom>
        </p:spPr>
      </p:pic>
      <p:sp>
        <p:nvSpPr>
          <p:cNvPr id="3" name="TextBox 2"/>
          <p:cNvSpPr txBox="1"/>
          <p:nvPr/>
        </p:nvSpPr>
        <p:spPr>
          <a:xfrm>
            <a:off x="3592286" y="5760721"/>
            <a:ext cx="6466114"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Like charges repel each other.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1285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371701" y="260545"/>
            <a:ext cx="4036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Field Lines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9857" y="1410880"/>
            <a:ext cx="4860111" cy="4693325"/>
          </a:xfrm>
          <a:prstGeom prst="rect">
            <a:avLst/>
          </a:prstGeom>
        </p:spPr>
      </p:pic>
    </p:spTree>
    <p:extLst>
      <p:ext uri="{BB962C8B-B14F-4D97-AF65-F5344CB8AC3E}">
        <p14:creationId xmlns:p14="http://schemas.microsoft.com/office/powerpoint/2010/main" val="36147824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371701" y="260545"/>
            <a:ext cx="4036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Field Lines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9581" y="2325707"/>
            <a:ext cx="4424110" cy="4272286"/>
          </a:xfrm>
          <a:prstGeom prst="rect">
            <a:avLst/>
          </a:prstGeom>
        </p:spPr>
      </p:pic>
      <p:sp>
        <p:nvSpPr>
          <p:cNvPr id="6" name="Rectangle 5"/>
          <p:cNvSpPr/>
          <p:nvPr/>
        </p:nvSpPr>
        <p:spPr>
          <a:xfrm>
            <a:off x="2246811" y="1100568"/>
            <a:ext cx="7940842" cy="954107"/>
          </a:xfrm>
          <a:prstGeom prst="rect">
            <a:avLst/>
          </a:prstGeom>
        </p:spPr>
        <p:txBody>
          <a:bodyPr wrap="square">
            <a:spAutoFit/>
          </a:bodyPr>
          <a:lstStyle/>
          <a:p>
            <a:r>
              <a:rPr lang="en-US" altLang="en-US" sz="2800" dirty="0">
                <a:solidFill>
                  <a:prstClr val="black"/>
                </a:solidFill>
                <a:latin typeface="Times New Roman"/>
              </a:rPr>
              <a:t>Rank the magnitude of the electric field at points </a:t>
            </a:r>
            <a:r>
              <a:rPr lang="en-US" altLang="en-US" sz="2800" i="1" dirty="0">
                <a:solidFill>
                  <a:prstClr val="black"/>
                </a:solidFill>
                <a:latin typeface="Times New Roman"/>
              </a:rPr>
              <a:t>A</a:t>
            </a:r>
            <a:r>
              <a:rPr lang="en-US" altLang="en-US" sz="2800" dirty="0">
                <a:solidFill>
                  <a:prstClr val="black"/>
                </a:solidFill>
                <a:latin typeface="Times New Roman"/>
              </a:rPr>
              <a:t>, </a:t>
            </a:r>
            <a:r>
              <a:rPr lang="en-US" altLang="en-US" sz="2800" i="1" dirty="0">
                <a:solidFill>
                  <a:prstClr val="black"/>
                </a:solidFill>
                <a:latin typeface="Times New Roman"/>
              </a:rPr>
              <a:t>B,</a:t>
            </a:r>
            <a:r>
              <a:rPr lang="en-US" altLang="en-US" sz="2800" dirty="0">
                <a:solidFill>
                  <a:prstClr val="black"/>
                </a:solidFill>
                <a:latin typeface="Times New Roman"/>
              </a:rPr>
              <a:t> and </a:t>
            </a:r>
            <a:r>
              <a:rPr lang="en-US" altLang="en-US" sz="2800" i="1" dirty="0">
                <a:solidFill>
                  <a:prstClr val="black"/>
                </a:solidFill>
                <a:latin typeface="Times New Roman"/>
              </a:rPr>
              <a:t>C</a:t>
            </a:r>
            <a:r>
              <a:rPr lang="en-US" altLang="en-US" sz="2800" dirty="0">
                <a:solidFill>
                  <a:prstClr val="black"/>
                </a:solidFill>
                <a:latin typeface="Times New Roman"/>
              </a:rPr>
              <a:t> in the figure below, largest magnitude first.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7" name="TPAnswers"/>
          <p:cNvSpPr txBox="1">
            <a:spLocks noChangeArrowheads="1"/>
          </p:cNvSpPr>
          <p:nvPr>
            <p:custDataLst>
              <p:tags r:id="rId1"/>
            </p:custDataLst>
          </p:nvPr>
        </p:nvSpPr>
        <p:spPr>
          <a:xfrm>
            <a:off x="1593669" y="3275887"/>
            <a:ext cx="5061284" cy="210185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prstClr val="black"/>
              </a:buClr>
              <a:buFontTx/>
              <a:buAutoNum type="arabicPeriod"/>
            </a:pPr>
            <a:r>
              <a:rPr lang="en-US" altLang="en-US" sz="2800" dirty="0">
                <a:solidFill>
                  <a:prstClr val="black"/>
                </a:solidFill>
                <a:latin typeface="Times New Roman"/>
              </a:rPr>
              <a:t>A, B, C</a:t>
            </a:r>
          </a:p>
          <a:p>
            <a:pPr marL="609600" indent="-609600">
              <a:buClr>
                <a:prstClr val="black"/>
              </a:buClr>
              <a:buFontTx/>
              <a:buAutoNum type="arabicPeriod"/>
            </a:pPr>
            <a:r>
              <a:rPr lang="en-US" altLang="en-US" sz="2800" dirty="0">
                <a:solidFill>
                  <a:prstClr val="black"/>
                </a:solidFill>
                <a:latin typeface="Times New Roman"/>
              </a:rPr>
              <a:t>A, C, B</a:t>
            </a:r>
          </a:p>
          <a:p>
            <a:pPr marL="609600" indent="-609600">
              <a:buClr>
                <a:prstClr val="black"/>
              </a:buClr>
              <a:buFontTx/>
              <a:buAutoNum type="arabicPeriod"/>
            </a:pPr>
            <a:r>
              <a:rPr lang="en-US" altLang="en-US" sz="2800" dirty="0">
                <a:solidFill>
                  <a:prstClr val="black"/>
                </a:solidFill>
                <a:latin typeface="Times New Roman"/>
              </a:rPr>
              <a:t>C, A, B</a:t>
            </a:r>
          </a:p>
          <a:p>
            <a:pPr marL="609600" indent="-609600">
              <a:buClr>
                <a:prstClr val="black"/>
              </a:buClr>
              <a:buFontTx/>
              <a:buAutoNum type="arabicPeriod"/>
            </a:pPr>
            <a:r>
              <a:rPr lang="en-US" altLang="en-US" sz="2800" dirty="0">
                <a:solidFill>
                  <a:prstClr val="black"/>
                </a:solidFill>
                <a:latin typeface="Times New Roman"/>
              </a:rPr>
              <a:t>The answer can't be determined by visual inspection.</a:t>
            </a:r>
          </a:p>
        </p:txBody>
      </p:sp>
    </p:spTree>
    <p:extLst>
      <p:ext uri="{BB962C8B-B14F-4D97-AF65-F5344CB8AC3E}">
        <p14:creationId xmlns:p14="http://schemas.microsoft.com/office/powerpoint/2010/main" val="21073672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2595151" y="318721"/>
            <a:ext cx="78202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Conductors in Electrostatic</a:t>
            </a:r>
            <a:r>
              <a:rPr kumimoji="0" lang="en-US" sz="3600" b="1" i="0" u="none" strike="noStrike" kern="1200" cap="none" spc="0" normalizeH="0" noProof="0" dirty="0" smtClean="0">
                <a:ln>
                  <a:noFill/>
                </a:ln>
                <a:solidFill>
                  <a:prstClr val="black"/>
                </a:solidFill>
                <a:effectLst/>
                <a:uLnTx/>
                <a:uFillTx/>
                <a:latin typeface="Calibri" panose="020F0502020204030204"/>
                <a:ea typeface="+mn-ea"/>
                <a:cs typeface="+mn-cs"/>
              </a:rPr>
              <a:t> Equilibrium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724297" y="2429692"/>
            <a:ext cx="9144000"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Simply put:  If the electric field is zero at every point within your conducting material then the material is said to be in electrostatic equilibrium. </a:t>
            </a:r>
            <a:endParaRPr lang="en-US" sz="2800" dirty="0"/>
          </a:p>
        </p:txBody>
      </p:sp>
    </p:spTree>
    <p:extLst>
      <p:ext uri="{BB962C8B-B14F-4D97-AF65-F5344CB8AC3E}">
        <p14:creationId xmlns:p14="http://schemas.microsoft.com/office/powerpoint/2010/main" val="23389098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609701" y="305658"/>
            <a:ext cx="53731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Flux &amp; </a:t>
            </a:r>
            <a:r>
              <a:rPr kumimoji="0" lang="en-US" sz="3600" b="1" i="0" u="none" strike="noStrike" kern="1200" cap="none" spc="0" normalizeH="0" baseline="0" noProof="0" dirty="0" err="1" smtClean="0">
                <a:ln>
                  <a:noFill/>
                </a:ln>
                <a:solidFill>
                  <a:prstClr val="black"/>
                </a:solidFill>
                <a:effectLst/>
                <a:uLnTx/>
                <a:uFillTx/>
                <a:latin typeface="Calibri" panose="020F0502020204030204"/>
                <a:ea typeface="+mn-ea"/>
                <a:cs typeface="+mn-cs"/>
              </a:rPr>
              <a:t>Guass</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’s Law</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528354" y="1332411"/>
            <a:ext cx="9535886"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Electric Flux is a means to describe the electric field that propagates through a surface.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It basically let’s us calculate the average electric field across a surface.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The electric flux is proportional to the number of field lines that pass through some area A oriented perpendicular to the field.  </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You multiply the Electric Field by the Area of the surface</a:t>
            </a:r>
            <a:endParaRPr lang="en-US" sz="2800" dirty="0"/>
          </a:p>
        </p:txBody>
      </p:sp>
    </p:spTree>
    <p:extLst>
      <p:ext uri="{BB962C8B-B14F-4D97-AF65-F5344CB8AC3E}">
        <p14:creationId xmlns:p14="http://schemas.microsoft.com/office/powerpoint/2010/main" val="8780746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892784" y="305201"/>
            <a:ext cx="25820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Flux</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5763" y="1193478"/>
            <a:ext cx="2940009" cy="2908259"/>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70636170"/>
              </p:ext>
            </p:extLst>
          </p:nvPr>
        </p:nvGraphicFramePr>
        <p:xfrm>
          <a:off x="3833537" y="5707652"/>
          <a:ext cx="4700588" cy="635000"/>
        </p:xfrm>
        <a:graphic>
          <a:graphicData uri="http://schemas.openxmlformats.org/presentationml/2006/ole">
            <mc:AlternateContent xmlns:mc="http://schemas.openxmlformats.org/markup-compatibility/2006">
              <mc:Choice xmlns:v="urn:schemas-microsoft-com:vml" Requires="v">
                <p:oleObj spid="_x0000_s9230" name="Equation" r:id="rId4" imgW="1498320" imgH="203040" progId="Equation.DSMT4">
                  <p:embed/>
                </p:oleObj>
              </mc:Choice>
              <mc:Fallback>
                <p:oleObj name="Equation" r:id="rId4" imgW="1498320" imgH="203040" progId="Equation.DSMT4">
                  <p:embed/>
                  <p:pic>
                    <p:nvPicPr>
                      <p:cNvPr id="5" name="Object 4"/>
                      <p:cNvPicPr>
                        <a:picLocks noChangeAspect="1" noChangeArrowheads="1"/>
                      </p:cNvPicPr>
                      <p:nvPr/>
                    </p:nvPicPr>
                    <p:blipFill>
                      <a:blip r:embed="rId5"/>
                      <a:srcRect/>
                      <a:stretch>
                        <a:fillRect/>
                      </a:stretch>
                    </p:blipFill>
                    <p:spPr bwMode="auto">
                      <a:xfrm>
                        <a:off x="3833537" y="5707652"/>
                        <a:ext cx="4700588" cy="635000"/>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349213170"/>
              </p:ext>
            </p:extLst>
          </p:nvPr>
        </p:nvGraphicFramePr>
        <p:xfrm>
          <a:off x="4541760" y="4585629"/>
          <a:ext cx="3148013" cy="1071562"/>
        </p:xfrm>
        <a:graphic>
          <a:graphicData uri="http://schemas.openxmlformats.org/presentationml/2006/ole">
            <mc:AlternateContent xmlns:mc="http://schemas.openxmlformats.org/markup-compatibility/2006">
              <mc:Choice xmlns:v="urn:schemas-microsoft-com:vml" Requires="v">
                <p:oleObj spid="_x0000_s9231" name="Equation" r:id="rId6" imgW="1002960" imgH="342720" progId="Equation.DSMT4">
                  <p:embed/>
                </p:oleObj>
              </mc:Choice>
              <mc:Fallback>
                <p:oleObj name="Equation" r:id="rId6" imgW="1002960" imgH="342720" progId="Equation.DSMT4">
                  <p:embed/>
                  <p:pic>
                    <p:nvPicPr>
                      <p:cNvPr id="6" name="Object 5"/>
                      <p:cNvPicPr>
                        <a:picLocks noChangeAspect="1" noChangeArrowheads="1"/>
                      </p:cNvPicPr>
                      <p:nvPr/>
                    </p:nvPicPr>
                    <p:blipFill>
                      <a:blip r:embed="rId7"/>
                      <a:srcRect/>
                      <a:stretch>
                        <a:fillRect/>
                      </a:stretch>
                    </p:blipFill>
                    <p:spPr bwMode="auto">
                      <a:xfrm>
                        <a:off x="4541760" y="4585629"/>
                        <a:ext cx="3148013" cy="1071562"/>
                      </a:xfrm>
                      <a:prstGeom prst="rect">
                        <a:avLst/>
                      </a:prstGeom>
                      <a:noFill/>
                    </p:spPr>
                  </p:pic>
                </p:oleObj>
              </mc:Fallback>
            </mc:AlternateContent>
          </a:graphicData>
        </a:graphic>
      </p:graphicFrame>
    </p:spTree>
    <p:extLst>
      <p:ext uri="{BB962C8B-B14F-4D97-AF65-F5344CB8AC3E}">
        <p14:creationId xmlns:p14="http://schemas.microsoft.com/office/powerpoint/2010/main" val="25261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5081065" y="305658"/>
            <a:ext cx="27910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Flux</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679" y="951989"/>
            <a:ext cx="3707236" cy="411480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2426630001"/>
              </p:ext>
            </p:extLst>
          </p:nvPr>
        </p:nvGraphicFramePr>
        <p:xfrm>
          <a:off x="5081065" y="5713120"/>
          <a:ext cx="2430463" cy="595312"/>
        </p:xfrm>
        <a:graphic>
          <a:graphicData uri="http://schemas.openxmlformats.org/presentationml/2006/ole">
            <mc:AlternateContent xmlns:mc="http://schemas.openxmlformats.org/markup-compatibility/2006">
              <mc:Choice xmlns:v="urn:schemas-microsoft-com:vml" Requires="v">
                <p:oleObj spid="_x0000_s10248" name="Equation" r:id="rId4" imgW="774360" imgH="190440" progId="Equation.DSMT4">
                  <p:embed/>
                </p:oleObj>
              </mc:Choice>
              <mc:Fallback>
                <p:oleObj name="Equation" r:id="rId4" imgW="774360" imgH="190440" progId="Equation.DSMT4">
                  <p:embed/>
                  <p:pic>
                    <p:nvPicPr>
                      <p:cNvPr id="5" name="Object 4"/>
                      <p:cNvPicPr>
                        <a:picLocks noChangeAspect="1" noChangeArrowheads="1"/>
                      </p:cNvPicPr>
                      <p:nvPr/>
                    </p:nvPicPr>
                    <p:blipFill>
                      <a:blip r:embed="rId5"/>
                      <a:srcRect/>
                      <a:stretch>
                        <a:fillRect/>
                      </a:stretch>
                    </p:blipFill>
                    <p:spPr bwMode="auto">
                      <a:xfrm>
                        <a:off x="5081065" y="5713120"/>
                        <a:ext cx="2430463" cy="595312"/>
                      </a:xfrm>
                      <a:prstGeom prst="rect">
                        <a:avLst/>
                      </a:prstGeom>
                      <a:noFill/>
                    </p:spPr>
                  </p:pic>
                </p:oleObj>
              </mc:Fallback>
            </mc:AlternateContent>
          </a:graphicData>
        </a:graphic>
      </p:graphicFrame>
    </p:spTree>
    <p:extLst>
      <p:ext uri="{BB962C8B-B14F-4D97-AF65-F5344CB8AC3E}">
        <p14:creationId xmlns:p14="http://schemas.microsoft.com/office/powerpoint/2010/main" val="41110557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5004563" y="279532"/>
            <a:ext cx="29217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Flux</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2495006" y="1397725"/>
            <a:ext cx="7940842" cy="1384995"/>
          </a:xfrm>
          <a:prstGeom prst="rect">
            <a:avLst/>
          </a:prstGeom>
        </p:spPr>
        <p:txBody>
          <a:bodyPr wrap="square">
            <a:spAutoFit/>
          </a:bodyPr>
          <a:lstStyle/>
          <a:p>
            <a:r>
              <a:rPr lang="en-US" altLang="en-US" sz="2800" dirty="0">
                <a:solidFill>
                  <a:prstClr val="black"/>
                </a:solidFill>
                <a:latin typeface="Times New Roman"/>
              </a:rPr>
              <a:t>Calculate the magnitude of the flux of a constant electric field of 5.00 N/C in the </a:t>
            </a:r>
            <a:r>
              <a:rPr lang="en-US" altLang="en-US" sz="2800" i="1" dirty="0">
                <a:solidFill>
                  <a:prstClr val="black"/>
                </a:solidFill>
                <a:latin typeface="Times New Roman"/>
              </a:rPr>
              <a:t>z</a:t>
            </a:r>
            <a:r>
              <a:rPr lang="en-US" altLang="en-US" sz="2800" dirty="0">
                <a:solidFill>
                  <a:prstClr val="black"/>
                </a:solidFill>
                <a:latin typeface="Times New Roman"/>
              </a:rPr>
              <a:t>-direction, through a rectangle with area 4.00 </a:t>
            </a:r>
            <a:r>
              <a:rPr lang="en-US" altLang="en-US" sz="2800" dirty="0" err="1">
                <a:solidFill>
                  <a:prstClr val="black"/>
                </a:solidFill>
                <a:latin typeface="Times New Roman"/>
              </a:rPr>
              <a:t>m</a:t>
            </a:r>
            <a:r>
              <a:rPr lang="en-US" altLang="en-US" sz="2800" baseline="30000" dirty="0" err="1">
                <a:solidFill>
                  <a:prstClr val="black"/>
                </a:solidFill>
                <a:latin typeface="Times New Roman"/>
              </a:rPr>
              <a:t>2</a:t>
            </a:r>
            <a:r>
              <a:rPr lang="en-US" altLang="en-US" sz="2800" dirty="0">
                <a:solidFill>
                  <a:prstClr val="black"/>
                </a:solidFill>
                <a:latin typeface="Times New Roman"/>
              </a:rPr>
              <a:t> in the </a:t>
            </a:r>
            <a:r>
              <a:rPr lang="en-US" altLang="en-US" sz="2800" i="1" dirty="0" err="1">
                <a:solidFill>
                  <a:prstClr val="black"/>
                </a:solidFill>
                <a:latin typeface="Times New Roman"/>
              </a:rPr>
              <a:t>xy</a:t>
            </a:r>
            <a:r>
              <a:rPr lang="en-US" altLang="en-US" sz="2800" dirty="0">
                <a:solidFill>
                  <a:prstClr val="black"/>
                </a:solidFill>
                <a:latin typeface="Times New Roman"/>
              </a:rPr>
              <a:t>-plane.</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12775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985656" y="318721"/>
            <a:ext cx="26212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Electric Flux</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2325876" y="1593669"/>
            <a:ext cx="7940842" cy="1815882"/>
          </a:xfrm>
          <a:prstGeom prst="rect">
            <a:avLst/>
          </a:prstGeom>
        </p:spPr>
        <p:txBody>
          <a:bodyPr wrap="square">
            <a:spAutoFit/>
          </a:bodyPr>
          <a:lstStyle/>
          <a:p>
            <a:r>
              <a:rPr lang="en-US" altLang="en-US" sz="2800" dirty="0">
                <a:solidFill>
                  <a:prstClr val="black"/>
                </a:solidFill>
                <a:latin typeface="Times New Roman"/>
              </a:rPr>
              <a:t>Calculate the magnitude of the flux of a constant electric field of 5.00 N/C tilted 60</a:t>
            </a:r>
            <a:r>
              <a:rPr lang="en-US" altLang="en-US" sz="2800" dirty="0">
                <a:solidFill>
                  <a:prstClr val="black"/>
                </a:solidFill>
                <a:latin typeface="Times New Roman"/>
                <a:cs typeface="Arial" panose="020B0604020202020204" pitchFamily="34" charset="0"/>
              </a:rPr>
              <a:t>°</a:t>
            </a:r>
            <a:r>
              <a:rPr lang="en-US" altLang="en-US" sz="2800" dirty="0">
                <a:solidFill>
                  <a:prstClr val="black"/>
                </a:solidFill>
                <a:latin typeface="Times New Roman"/>
              </a:rPr>
              <a:t> away from the positive </a:t>
            </a:r>
            <a:r>
              <a:rPr lang="en-US" altLang="en-US" sz="2800" i="1" dirty="0">
                <a:solidFill>
                  <a:prstClr val="black"/>
                </a:solidFill>
                <a:latin typeface="Times New Roman"/>
              </a:rPr>
              <a:t>z</a:t>
            </a:r>
            <a:r>
              <a:rPr lang="en-US" altLang="en-US" sz="2800" dirty="0">
                <a:solidFill>
                  <a:prstClr val="black"/>
                </a:solidFill>
                <a:latin typeface="Times New Roman"/>
              </a:rPr>
              <a:t>-direction, through a rectangle with area 4.00 </a:t>
            </a:r>
            <a:r>
              <a:rPr lang="en-US" altLang="en-US" sz="2800" dirty="0" err="1">
                <a:solidFill>
                  <a:prstClr val="black"/>
                </a:solidFill>
                <a:latin typeface="Times New Roman"/>
              </a:rPr>
              <a:t>m</a:t>
            </a:r>
            <a:r>
              <a:rPr lang="en-US" altLang="en-US" sz="2800" baseline="30000" dirty="0" err="1">
                <a:solidFill>
                  <a:prstClr val="black"/>
                </a:solidFill>
                <a:latin typeface="Times New Roman"/>
              </a:rPr>
              <a:t>2</a:t>
            </a:r>
            <a:r>
              <a:rPr lang="en-US" altLang="en-US" sz="2800" dirty="0">
                <a:solidFill>
                  <a:prstClr val="black"/>
                </a:solidFill>
                <a:latin typeface="Times New Roman"/>
              </a:rPr>
              <a:t> in the </a:t>
            </a:r>
            <a:r>
              <a:rPr lang="en-US" altLang="en-US" sz="2800" i="1" dirty="0" err="1">
                <a:solidFill>
                  <a:prstClr val="black"/>
                </a:solidFill>
                <a:latin typeface="Times New Roman"/>
              </a:rPr>
              <a:t>xy</a:t>
            </a:r>
            <a:r>
              <a:rPr lang="en-US" altLang="en-US" sz="2800" dirty="0">
                <a:solidFill>
                  <a:prstClr val="black"/>
                </a:solidFill>
                <a:latin typeface="Times New Roman"/>
              </a:rPr>
              <a:t>-plane.</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49220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5138056" y="305658"/>
            <a:ext cx="26474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libri" panose="020F0502020204030204"/>
                <a:ea typeface="+mn-ea"/>
                <a:cs typeface="+mn-cs"/>
              </a:rPr>
              <a:t>Guass’s</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 Law</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770200423"/>
              </p:ext>
            </p:extLst>
          </p:nvPr>
        </p:nvGraphicFramePr>
        <p:xfrm>
          <a:off x="9007316" y="1412004"/>
          <a:ext cx="1673225" cy="1071562"/>
        </p:xfrm>
        <a:graphic>
          <a:graphicData uri="http://schemas.openxmlformats.org/presentationml/2006/ole">
            <mc:AlternateContent xmlns:mc="http://schemas.openxmlformats.org/markup-compatibility/2006">
              <mc:Choice xmlns:v="urn:schemas-microsoft-com:vml" Requires="v">
                <p:oleObj spid="_x0000_s11286" name="Equation" r:id="rId3" imgW="533160" imgH="342720" progId="Equation.DSMT4">
                  <p:embed/>
                </p:oleObj>
              </mc:Choice>
              <mc:Fallback>
                <p:oleObj name="Equation" r:id="rId3" imgW="533160" imgH="342720" progId="Equation.DSMT4">
                  <p:embed/>
                  <p:pic>
                    <p:nvPicPr>
                      <p:cNvPr id="6" name="Object 5"/>
                      <p:cNvPicPr>
                        <a:picLocks noChangeAspect="1" noChangeArrowheads="1"/>
                      </p:cNvPicPr>
                      <p:nvPr/>
                    </p:nvPicPr>
                    <p:blipFill>
                      <a:blip r:embed="rId4"/>
                      <a:srcRect/>
                      <a:stretch>
                        <a:fillRect/>
                      </a:stretch>
                    </p:blipFill>
                    <p:spPr bwMode="auto">
                      <a:xfrm>
                        <a:off x="9007316" y="1412004"/>
                        <a:ext cx="1673225" cy="1071562"/>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53450013"/>
              </p:ext>
            </p:extLst>
          </p:nvPr>
        </p:nvGraphicFramePr>
        <p:xfrm>
          <a:off x="8740286" y="2638910"/>
          <a:ext cx="3067050" cy="2500313"/>
        </p:xfrm>
        <a:graphic>
          <a:graphicData uri="http://schemas.openxmlformats.org/presentationml/2006/ole">
            <mc:AlternateContent xmlns:mc="http://schemas.openxmlformats.org/markup-compatibility/2006">
              <mc:Choice xmlns:v="urn:schemas-microsoft-com:vml" Requires="v">
                <p:oleObj spid="_x0000_s11287" name="Equation" r:id="rId5" imgW="977760" imgH="799920" progId="Equation.DSMT4">
                  <p:embed/>
                </p:oleObj>
              </mc:Choice>
              <mc:Fallback>
                <p:oleObj name="Equation" r:id="rId5" imgW="977760" imgH="799920" progId="Equation.DSMT4">
                  <p:embed/>
                  <p:pic>
                    <p:nvPicPr>
                      <p:cNvPr id="7" name="Object 6"/>
                      <p:cNvPicPr>
                        <a:picLocks noChangeAspect="1" noChangeArrowheads="1"/>
                      </p:cNvPicPr>
                      <p:nvPr/>
                    </p:nvPicPr>
                    <p:blipFill>
                      <a:blip r:embed="rId6"/>
                      <a:srcRect/>
                      <a:stretch>
                        <a:fillRect/>
                      </a:stretch>
                    </p:blipFill>
                    <p:spPr bwMode="auto">
                      <a:xfrm>
                        <a:off x="8740286" y="2638910"/>
                        <a:ext cx="3067050" cy="2500313"/>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49362098"/>
              </p:ext>
            </p:extLst>
          </p:nvPr>
        </p:nvGraphicFramePr>
        <p:xfrm>
          <a:off x="4011493" y="5338456"/>
          <a:ext cx="1752600" cy="1190625"/>
        </p:xfrm>
        <a:graphic>
          <a:graphicData uri="http://schemas.openxmlformats.org/presentationml/2006/ole">
            <mc:AlternateContent xmlns:mc="http://schemas.openxmlformats.org/markup-compatibility/2006">
              <mc:Choice xmlns:v="urn:schemas-microsoft-com:vml" Requires="v">
                <p:oleObj spid="_x0000_s11288" name="Equation" r:id="rId7" imgW="558720" imgH="380880" progId="Equation.DSMT4">
                  <p:embed/>
                </p:oleObj>
              </mc:Choice>
              <mc:Fallback>
                <p:oleObj name="Equation" r:id="rId7" imgW="558720" imgH="380880" progId="Equation.DSMT4">
                  <p:embed/>
                  <p:pic>
                    <p:nvPicPr>
                      <p:cNvPr id="8" name="Object 7"/>
                      <p:cNvPicPr>
                        <a:picLocks noChangeAspect="1" noChangeArrowheads="1"/>
                      </p:cNvPicPr>
                      <p:nvPr/>
                    </p:nvPicPr>
                    <p:blipFill>
                      <a:blip r:embed="rId8"/>
                      <a:srcRect/>
                      <a:stretch>
                        <a:fillRect/>
                      </a:stretch>
                    </p:blipFill>
                    <p:spPr bwMode="auto">
                      <a:xfrm>
                        <a:off x="4011493" y="5338456"/>
                        <a:ext cx="1752600" cy="1190625"/>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494400685"/>
              </p:ext>
            </p:extLst>
          </p:nvPr>
        </p:nvGraphicFramePr>
        <p:xfrm>
          <a:off x="6306183" y="5338456"/>
          <a:ext cx="5576888" cy="1190625"/>
        </p:xfrm>
        <a:graphic>
          <a:graphicData uri="http://schemas.openxmlformats.org/presentationml/2006/ole">
            <mc:AlternateContent xmlns:mc="http://schemas.openxmlformats.org/markup-compatibility/2006">
              <mc:Choice xmlns:v="urn:schemas-microsoft-com:vml" Requires="v">
                <p:oleObj spid="_x0000_s11289" name="Equation" r:id="rId9" imgW="1777680" imgH="380880" progId="Equation.DSMT4">
                  <p:embed/>
                </p:oleObj>
              </mc:Choice>
              <mc:Fallback>
                <p:oleObj name="Equation" r:id="rId9" imgW="1777680" imgH="380880" progId="Equation.DSMT4">
                  <p:embed/>
                  <p:pic>
                    <p:nvPicPr>
                      <p:cNvPr id="9" name="Object 8"/>
                      <p:cNvPicPr>
                        <a:picLocks noChangeAspect="1" noChangeArrowheads="1"/>
                      </p:cNvPicPr>
                      <p:nvPr/>
                    </p:nvPicPr>
                    <p:blipFill>
                      <a:blip r:embed="rId10"/>
                      <a:srcRect/>
                      <a:stretch>
                        <a:fillRect/>
                      </a:stretch>
                    </p:blipFill>
                    <p:spPr bwMode="auto">
                      <a:xfrm>
                        <a:off x="6306183" y="5338456"/>
                        <a:ext cx="5576888" cy="1190625"/>
                      </a:xfrm>
                      <a:prstGeom prst="rect">
                        <a:avLst/>
                      </a:prstGeom>
                      <a:noFill/>
                    </p:spPr>
                  </p:pic>
                </p:oleObj>
              </mc:Fallback>
            </mc:AlternateContent>
          </a:graphicData>
        </a:graphic>
      </p:graphicFrame>
      <p:pic>
        <p:nvPicPr>
          <p:cNvPr id="9" name="Picture 8"/>
          <p:cNvPicPr>
            <a:picLocks noChangeAspect="1"/>
          </p:cNvPicPr>
          <p:nvPr/>
        </p:nvPicPr>
        <p:blipFill>
          <a:blip r:embed="rId11"/>
          <a:stretch>
            <a:fillRect/>
          </a:stretch>
        </p:blipFill>
        <p:spPr>
          <a:xfrm>
            <a:off x="4133574" y="1306783"/>
            <a:ext cx="3803128" cy="4031673"/>
          </a:xfrm>
          <a:prstGeom prst="rect">
            <a:avLst/>
          </a:prstGeom>
        </p:spPr>
      </p:pic>
      <p:sp>
        <p:nvSpPr>
          <p:cNvPr id="3" name="TextBox 2"/>
          <p:cNvSpPr txBox="1"/>
          <p:nvPr/>
        </p:nvSpPr>
        <p:spPr>
          <a:xfrm>
            <a:off x="475948" y="2119351"/>
            <a:ext cx="2965269"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This is a law that describes the electric field that propagates through a spherical surface. </a:t>
            </a:r>
            <a:endParaRPr lang="en-US" sz="2800" dirty="0"/>
          </a:p>
        </p:txBody>
      </p:sp>
    </p:spTree>
    <p:extLst>
      <p:ext uri="{BB962C8B-B14F-4D97-AF65-F5344CB8AC3E}">
        <p14:creationId xmlns:p14="http://schemas.microsoft.com/office/powerpoint/2010/main" val="274004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5138056" y="305658"/>
            <a:ext cx="26474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libri" panose="020F0502020204030204"/>
                <a:ea typeface="+mn-ea"/>
                <a:cs typeface="+mn-cs"/>
              </a:rPr>
              <a:t>Guass’s</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 Law</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3963619" y="1765453"/>
            <a:ext cx="5039822" cy="4447309"/>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3214910438"/>
              </p:ext>
            </p:extLst>
          </p:nvPr>
        </p:nvGraphicFramePr>
        <p:xfrm>
          <a:off x="8713106" y="1587138"/>
          <a:ext cx="2908300" cy="1190625"/>
        </p:xfrm>
        <a:graphic>
          <a:graphicData uri="http://schemas.openxmlformats.org/presentationml/2006/ole">
            <mc:AlternateContent xmlns:mc="http://schemas.openxmlformats.org/markup-compatibility/2006">
              <mc:Choice xmlns:v="urn:schemas-microsoft-com:vml" Requires="v">
                <p:oleObj spid="_x0000_s12300" name="Equation" r:id="rId4" imgW="927000" imgH="380880" progId="Equation.DSMT4">
                  <p:embed/>
                </p:oleObj>
              </mc:Choice>
              <mc:Fallback>
                <p:oleObj name="Equation" r:id="rId4" imgW="927000" imgH="380880" progId="Equation.DSMT4">
                  <p:embed/>
                  <p:pic>
                    <p:nvPicPr>
                      <p:cNvPr id="6" name="Object 5"/>
                      <p:cNvPicPr>
                        <a:picLocks noChangeAspect="1" noChangeArrowheads="1"/>
                      </p:cNvPicPr>
                      <p:nvPr/>
                    </p:nvPicPr>
                    <p:blipFill>
                      <a:blip r:embed="rId5"/>
                      <a:srcRect/>
                      <a:stretch>
                        <a:fillRect/>
                      </a:stretch>
                    </p:blipFill>
                    <p:spPr bwMode="auto">
                      <a:xfrm>
                        <a:off x="8713106" y="1587138"/>
                        <a:ext cx="2908300" cy="1190625"/>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798748269"/>
              </p:ext>
            </p:extLst>
          </p:nvPr>
        </p:nvGraphicFramePr>
        <p:xfrm>
          <a:off x="9151757" y="3245354"/>
          <a:ext cx="2030412" cy="1190625"/>
        </p:xfrm>
        <a:graphic>
          <a:graphicData uri="http://schemas.openxmlformats.org/presentationml/2006/ole">
            <mc:AlternateContent xmlns:mc="http://schemas.openxmlformats.org/markup-compatibility/2006">
              <mc:Choice xmlns:v="urn:schemas-microsoft-com:vml" Requires="v">
                <p:oleObj spid="_x0000_s12301" name="Equation" r:id="rId6" imgW="647640" imgH="380880" progId="Equation.DSMT4">
                  <p:embed/>
                </p:oleObj>
              </mc:Choice>
              <mc:Fallback>
                <p:oleObj name="Equation" r:id="rId6" imgW="647640" imgH="380880" progId="Equation.DSMT4">
                  <p:embed/>
                  <p:pic>
                    <p:nvPicPr>
                      <p:cNvPr id="7" name="Object 6"/>
                      <p:cNvPicPr>
                        <a:picLocks noChangeAspect="1" noChangeArrowheads="1"/>
                      </p:cNvPicPr>
                      <p:nvPr/>
                    </p:nvPicPr>
                    <p:blipFill>
                      <a:blip r:embed="rId7"/>
                      <a:srcRect/>
                      <a:stretch>
                        <a:fillRect/>
                      </a:stretch>
                    </p:blipFill>
                    <p:spPr bwMode="auto">
                      <a:xfrm>
                        <a:off x="9151757" y="3245354"/>
                        <a:ext cx="2030412" cy="1190625"/>
                      </a:xfrm>
                      <a:prstGeom prst="rect">
                        <a:avLst/>
                      </a:prstGeom>
                      <a:noFill/>
                    </p:spPr>
                  </p:pic>
                </p:oleObj>
              </mc:Fallback>
            </mc:AlternateContent>
          </a:graphicData>
        </a:graphic>
      </p:graphicFrame>
      <p:sp>
        <p:nvSpPr>
          <p:cNvPr id="4" name="TextBox 3"/>
          <p:cNvSpPr txBox="1"/>
          <p:nvPr/>
        </p:nvSpPr>
        <p:spPr>
          <a:xfrm>
            <a:off x="444138" y="2717281"/>
            <a:ext cx="3775165"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Main takeaway is that gauss’s Law only takes into account charges on the inside of our surface. </a:t>
            </a:r>
            <a:endParaRPr lang="en-US" sz="2800" dirty="0"/>
          </a:p>
        </p:txBody>
      </p:sp>
    </p:spTree>
    <p:extLst>
      <p:ext uri="{BB962C8B-B14F-4D97-AF65-F5344CB8AC3E}">
        <p14:creationId xmlns:p14="http://schemas.microsoft.com/office/powerpoint/2010/main" val="353877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448595" y="404949"/>
            <a:ext cx="61264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Properties of Electric Charges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3108961" y="1881053"/>
            <a:ext cx="6466114"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Charge</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is simply the build up of extra electrons on a surface.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A surface with extra electrons is considered negatively charged.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A surface with a lack of electrons is considered positively charged.</a:t>
            </a:r>
            <a:endParaRPr lang="en-US" sz="28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6317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5138056" y="305658"/>
            <a:ext cx="26474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libri" panose="020F0502020204030204"/>
                <a:ea typeface="+mn-ea"/>
                <a:cs typeface="+mn-cs"/>
              </a:rPr>
              <a:t>Guass’s</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 Law</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57200" y="1371600"/>
            <a:ext cx="7940842" cy="954107"/>
          </a:xfrm>
          <a:prstGeom prst="rect">
            <a:avLst/>
          </a:prstGeom>
        </p:spPr>
        <p:txBody>
          <a:bodyPr wrap="square">
            <a:spAutoFit/>
          </a:bodyPr>
          <a:lstStyle/>
          <a:p>
            <a:r>
              <a:rPr lang="en-US" altLang="en-US" sz="2800" dirty="0">
                <a:solidFill>
                  <a:prstClr val="black"/>
                </a:solidFill>
                <a:latin typeface="Times New Roman"/>
              </a:rPr>
              <a:t>Find the electric flux through the surface in the figure below.</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8764" y="2108581"/>
            <a:ext cx="5405987" cy="4313633"/>
          </a:xfrm>
          <a:prstGeom prst="rect">
            <a:avLst/>
          </a:prstGeom>
        </p:spPr>
      </p:pic>
    </p:spTree>
    <p:extLst>
      <p:ext uri="{BB962C8B-B14F-4D97-AF65-F5344CB8AC3E}">
        <p14:creationId xmlns:p14="http://schemas.microsoft.com/office/powerpoint/2010/main" val="19184721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5138056" y="305658"/>
            <a:ext cx="26474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libri" panose="020F0502020204030204"/>
                <a:ea typeface="+mn-ea"/>
                <a:cs typeface="+mn-cs"/>
              </a:rPr>
              <a:t>Guass’s</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 Law</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2491339" y="1136468"/>
            <a:ext cx="7940842" cy="4093428"/>
          </a:xfrm>
          <a:prstGeom prst="rect">
            <a:avLst/>
          </a:prstGeom>
        </p:spPr>
        <p:txBody>
          <a:bodyPr wrap="square">
            <a:spAutoFit/>
          </a:bodyPr>
          <a:lstStyle/>
          <a:p>
            <a:r>
              <a:rPr lang="en-US" altLang="en-US" sz="2600" dirty="0">
                <a:solidFill>
                  <a:prstClr val="black"/>
                </a:solidFill>
                <a:latin typeface="Times New Roman"/>
              </a:rPr>
              <a:t>For a closed surface through which the net flux is zero, each of the following four statements </a:t>
            </a:r>
            <a:r>
              <a:rPr lang="en-US" altLang="en-US" sz="2600" i="1" dirty="0">
                <a:solidFill>
                  <a:prstClr val="black"/>
                </a:solidFill>
                <a:latin typeface="Times New Roman"/>
              </a:rPr>
              <a:t>could </a:t>
            </a:r>
            <a:r>
              <a:rPr lang="en-US" altLang="en-US" sz="2600" dirty="0">
                <a:solidFill>
                  <a:prstClr val="black"/>
                </a:solidFill>
                <a:latin typeface="Times New Roman"/>
              </a:rPr>
              <a:t>be true. Which of the statements </a:t>
            </a:r>
            <a:r>
              <a:rPr lang="en-US" altLang="en-US" sz="2600" i="1" dirty="0">
                <a:solidFill>
                  <a:prstClr val="black"/>
                </a:solidFill>
                <a:latin typeface="Times New Roman"/>
              </a:rPr>
              <a:t>must </a:t>
            </a:r>
            <a:r>
              <a:rPr lang="en-US" altLang="en-US" sz="2600" dirty="0">
                <a:solidFill>
                  <a:prstClr val="black"/>
                </a:solidFill>
                <a:latin typeface="Times New Roman"/>
              </a:rPr>
              <a:t>be true? (There may be more than one.) </a:t>
            </a:r>
            <a:br>
              <a:rPr lang="en-US" altLang="en-US" sz="2600" dirty="0">
                <a:solidFill>
                  <a:prstClr val="black"/>
                </a:solidFill>
                <a:latin typeface="Times New Roman"/>
              </a:rPr>
            </a:br>
            <a:r>
              <a:rPr lang="en-US" altLang="en-US" sz="2600" dirty="0">
                <a:solidFill>
                  <a:prstClr val="black"/>
                </a:solidFill>
                <a:latin typeface="Times New Roman"/>
              </a:rPr>
              <a:t>(a) There are no charges inside the surface. </a:t>
            </a:r>
            <a:br>
              <a:rPr lang="en-US" altLang="en-US" sz="2600" dirty="0">
                <a:solidFill>
                  <a:prstClr val="black"/>
                </a:solidFill>
                <a:latin typeface="Times New Roman"/>
              </a:rPr>
            </a:br>
            <a:r>
              <a:rPr lang="en-US" altLang="en-US" sz="2600" dirty="0">
                <a:solidFill>
                  <a:prstClr val="black"/>
                </a:solidFill>
                <a:latin typeface="Times New Roman"/>
              </a:rPr>
              <a:t>(b) The net charge inside the surface is zero. </a:t>
            </a:r>
            <a:br>
              <a:rPr lang="en-US" altLang="en-US" sz="2600" dirty="0">
                <a:solidFill>
                  <a:prstClr val="black"/>
                </a:solidFill>
                <a:latin typeface="Times New Roman"/>
              </a:rPr>
            </a:br>
            <a:r>
              <a:rPr lang="en-US" altLang="en-US" sz="2600" dirty="0">
                <a:solidFill>
                  <a:prstClr val="black"/>
                </a:solidFill>
                <a:latin typeface="Times New Roman"/>
              </a:rPr>
              <a:t>(c) The electric field is </a:t>
            </a:r>
            <a:r>
              <a:rPr lang="en-US" altLang="en-US" sz="2600" dirty="0" smtClean="0">
                <a:solidFill>
                  <a:prstClr val="black"/>
                </a:solidFill>
                <a:latin typeface="Times New Roman"/>
              </a:rPr>
              <a:t>constant </a:t>
            </a:r>
            <a:r>
              <a:rPr lang="en-US" altLang="en-US" sz="2600" dirty="0">
                <a:solidFill>
                  <a:prstClr val="black"/>
                </a:solidFill>
                <a:latin typeface="Times New Roman"/>
              </a:rPr>
              <a:t>everywhere on the surface.</a:t>
            </a:r>
            <a:br>
              <a:rPr lang="en-US" altLang="en-US" sz="2600" dirty="0">
                <a:solidFill>
                  <a:prstClr val="black"/>
                </a:solidFill>
                <a:latin typeface="Times New Roman"/>
              </a:rPr>
            </a:br>
            <a:r>
              <a:rPr lang="en-US" altLang="en-US" sz="2600" dirty="0">
                <a:solidFill>
                  <a:prstClr val="black"/>
                </a:solidFill>
                <a:latin typeface="Times New Roman"/>
              </a:rPr>
              <a:t>(d) The number of electric field lines entering the surface equals the number leaving the surface.</a:t>
            </a:r>
            <a:endParaRPr lang="en-US" sz="2600" dirty="0">
              <a:solidFill>
                <a:prstClr val="black"/>
              </a:solidFill>
              <a:latin typeface="Times New Roman" panose="02020603050405020304" pitchFamily="18" charset="0"/>
              <a:cs typeface="Times New Roman" panose="02020603050405020304" pitchFamily="18" charset="0"/>
            </a:endParaRPr>
          </a:p>
        </p:txBody>
      </p:sp>
      <p:sp>
        <p:nvSpPr>
          <p:cNvPr id="6" name="TPAnswers"/>
          <p:cNvSpPr txBox="1">
            <a:spLocks noChangeArrowheads="1"/>
          </p:cNvSpPr>
          <p:nvPr>
            <p:custDataLst>
              <p:tags r:id="rId1"/>
            </p:custDataLst>
          </p:nvPr>
        </p:nvSpPr>
        <p:spPr>
          <a:xfrm>
            <a:off x="2739992" y="5286959"/>
            <a:ext cx="7692189" cy="1228975"/>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Arial" pitchFamily="34" charset="0"/>
              <a:buAutoNum type="arabicPeriod"/>
            </a:pPr>
            <a:r>
              <a:rPr lang="en-US" altLang="en-US" sz="2800" dirty="0">
                <a:solidFill>
                  <a:prstClr val="black"/>
                </a:solidFill>
                <a:latin typeface="Times New Roman"/>
              </a:rPr>
              <a:t>(a) only     	2.   (b) only</a:t>
            </a:r>
          </a:p>
          <a:p>
            <a:pPr marL="0" indent="0">
              <a:buFont typeface="Arial" pitchFamily="34" charset="0"/>
              <a:buNone/>
            </a:pPr>
            <a:r>
              <a:rPr lang="en-US" altLang="en-US" sz="2800" dirty="0">
                <a:solidFill>
                  <a:prstClr val="black"/>
                </a:solidFill>
                <a:latin typeface="Times New Roman"/>
              </a:rPr>
              <a:t>3.   (b) and (d)	4.   (a) and (d)</a:t>
            </a:r>
          </a:p>
        </p:txBody>
      </p:sp>
    </p:spTree>
    <p:extLst>
      <p:ext uri="{BB962C8B-B14F-4D97-AF65-F5344CB8AC3E}">
        <p14:creationId xmlns:p14="http://schemas.microsoft.com/office/powerpoint/2010/main" val="34636832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5138056" y="305658"/>
            <a:ext cx="26474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black"/>
                </a:solidFill>
                <a:effectLst/>
                <a:uLnTx/>
                <a:uFillTx/>
                <a:latin typeface="Calibri" panose="020F0502020204030204"/>
                <a:ea typeface="+mn-ea"/>
                <a:cs typeface="+mn-cs"/>
              </a:rPr>
              <a:t>Guass’s</a:t>
            </a: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 Law</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p:cNvSpPr/>
          <p:nvPr/>
        </p:nvSpPr>
        <p:spPr>
          <a:xfrm>
            <a:off x="2491339" y="1136468"/>
            <a:ext cx="7940842" cy="4093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0" i="0" u="none" strike="noStrike" kern="1200" cap="none" spc="0" normalizeH="0" baseline="0" noProof="0" dirty="0">
                <a:ln>
                  <a:noFill/>
                </a:ln>
                <a:solidFill>
                  <a:prstClr val="black"/>
                </a:solidFill>
                <a:effectLst/>
                <a:uLnTx/>
                <a:uFillTx/>
                <a:latin typeface="Times New Roman"/>
                <a:ea typeface="+mn-ea"/>
                <a:cs typeface="+mn-cs"/>
              </a:rPr>
              <a:t>For a closed surface through which the net flux is zero, each of the following four statements </a:t>
            </a:r>
            <a:r>
              <a:rPr kumimoji="0" lang="en-US" altLang="en-US" sz="2600" b="0" i="1" u="none" strike="noStrike" kern="1200" cap="none" spc="0" normalizeH="0" baseline="0" noProof="0" dirty="0">
                <a:ln>
                  <a:noFill/>
                </a:ln>
                <a:solidFill>
                  <a:prstClr val="black"/>
                </a:solidFill>
                <a:effectLst/>
                <a:uLnTx/>
                <a:uFillTx/>
                <a:latin typeface="Times New Roman"/>
                <a:ea typeface="+mn-ea"/>
                <a:cs typeface="+mn-cs"/>
              </a:rPr>
              <a:t>could </a:t>
            </a:r>
            <a:r>
              <a:rPr kumimoji="0" lang="en-US" altLang="en-US" sz="2600" b="0" i="0" u="none" strike="noStrike" kern="1200" cap="none" spc="0" normalizeH="0" baseline="0" noProof="0" dirty="0">
                <a:ln>
                  <a:noFill/>
                </a:ln>
                <a:solidFill>
                  <a:prstClr val="black"/>
                </a:solidFill>
                <a:effectLst/>
                <a:uLnTx/>
                <a:uFillTx/>
                <a:latin typeface="Times New Roman"/>
                <a:ea typeface="+mn-ea"/>
                <a:cs typeface="+mn-cs"/>
              </a:rPr>
              <a:t>be true. Which of the statements </a:t>
            </a:r>
            <a:r>
              <a:rPr kumimoji="0" lang="en-US" altLang="en-US" sz="2600" b="0" i="1" u="none" strike="noStrike" kern="1200" cap="none" spc="0" normalizeH="0" baseline="0" noProof="0" dirty="0">
                <a:ln>
                  <a:noFill/>
                </a:ln>
                <a:solidFill>
                  <a:prstClr val="black"/>
                </a:solidFill>
                <a:effectLst/>
                <a:uLnTx/>
                <a:uFillTx/>
                <a:latin typeface="Times New Roman"/>
                <a:ea typeface="+mn-ea"/>
                <a:cs typeface="+mn-cs"/>
              </a:rPr>
              <a:t>must </a:t>
            </a:r>
            <a:r>
              <a:rPr kumimoji="0" lang="en-US" altLang="en-US" sz="2600" b="0" i="0" u="none" strike="noStrike" kern="1200" cap="none" spc="0" normalizeH="0" baseline="0" noProof="0" dirty="0">
                <a:ln>
                  <a:noFill/>
                </a:ln>
                <a:solidFill>
                  <a:prstClr val="black"/>
                </a:solidFill>
                <a:effectLst/>
                <a:uLnTx/>
                <a:uFillTx/>
                <a:latin typeface="Times New Roman"/>
                <a:ea typeface="+mn-ea"/>
                <a:cs typeface="+mn-cs"/>
              </a:rPr>
              <a:t>be true? (There may be more than one.) </a:t>
            </a:r>
            <a:br>
              <a:rPr kumimoji="0" lang="en-US" altLang="en-US" sz="2600" b="0" i="0" u="none" strike="noStrike" kern="1200" cap="none" spc="0" normalizeH="0" baseline="0" noProof="0" dirty="0">
                <a:ln>
                  <a:noFill/>
                </a:ln>
                <a:solidFill>
                  <a:prstClr val="black"/>
                </a:solidFill>
                <a:effectLst/>
                <a:uLnTx/>
                <a:uFillTx/>
                <a:latin typeface="Times New Roman"/>
                <a:ea typeface="+mn-ea"/>
                <a:cs typeface="+mn-cs"/>
              </a:rPr>
            </a:br>
            <a:r>
              <a:rPr kumimoji="0" lang="en-US" altLang="en-US" sz="2600" b="0" i="0" u="none" strike="noStrike" kern="1200" cap="none" spc="0" normalizeH="0" baseline="0" noProof="0" dirty="0">
                <a:ln>
                  <a:noFill/>
                </a:ln>
                <a:solidFill>
                  <a:prstClr val="black"/>
                </a:solidFill>
                <a:effectLst/>
                <a:uLnTx/>
                <a:uFillTx/>
                <a:latin typeface="Times New Roman"/>
                <a:ea typeface="+mn-ea"/>
                <a:cs typeface="+mn-cs"/>
              </a:rPr>
              <a:t>(a) There are no charges inside the surface. </a:t>
            </a:r>
            <a:br>
              <a:rPr kumimoji="0" lang="en-US" altLang="en-US" sz="2600" b="0" i="0" u="none" strike="noStrike" kern="1200" cap="none" spc="0" normalizeH="0" baseline="0" noProof="0" dirty="0">
                <a:ln>
                  <a:noFill/>
                </a:ln>
                <a:solidFill>
                  <a:prstClr val="black"/>
                </a:solidFill>
                <a:effectLst/>
                <a:uLnTx/>
                <a:uFillTx/>
                <a:latin typeface="Times New Roman"/>
                <a:ea typeface="+mn-ea"/>
                <a:cs typeface="+mn-cs"/>
              </a:rPr>
            </a:br>
            <a:r>
              <a:rPr kumimoji="0" lang="en-US" altLang="en-US" sz="2600" b="0" i="0" u="none" strike="noStrike" kern="1200" cap="none" spc="0" normalizeH="0" baseline="0" noProof="0" dirty="0">
                <a:ln>
                  <a:noFill/>
                </a:ln>
                <a:solidFill>
                  <a:prstClr val="black"/>
                </a:solidFill>
                <a:effectLst/>
                <a:uLnTx/>
                <a:uFillTx/>
                <a:latin typeface="Times New Roman"/>
                <a:ea typeface="+mn-ea"/>
                <a:cs typeface="+mn-cs"/>
              </a:rPr>
              <a:t>(b) The net charge inside the surface is zero. </a:t>
            </a:r>
            <a:br>
              <a:rPr kumimoji="0" lang="en-US" altLang="en-US" sz="2600" b="0" i="0" u="none" strike="noStrike" kern="1200" cap="none" spc="0" normalizeH="0" baseline="0" noProof="0" dirty="0">
                <a:ln>
                  <a:noFill/>
                </a:ln>
                <a:solidFill>
                  <a:prstClr val="black"/>
                </a:solidFill>
                <a:effectLst/>
                <a:uLnTx/>
                <a:uFillTx/>
                <a:latin typeface="Times New Roman"/>
                <a:ea typeface="+mn-ea"/>
                <a:cs typeface="+mn-cs"/>
              </a:rPr>
            </a:br>
            <a:r>
              <a:rPr kumimoji="0" lang="en-US" altLang="en-US" sz="2600" b="0" i="0" u="none" strike="noStrike" kern="1200" cap="none" spc="0" normalizeH="0" baseline="0" noProof="0" dirty="0">
                <a:ln>
                  <a:noFill/>
                </a:ln>
                <a:solidFill>
                  <a:prstClr val="black"/>
                </a:solidFill>
                <a:effectLst/>
                <a:uLnTx/>
                <a:uFillTx/>
                <a:latin typeface="Times New Roman"/>
                <a:ea typeface="+mn-ea"/>
                <a:cs typeface="+mn-cs"/>
              </a:rPr>
              <a:t>(c) The electric field is </a:t>
            </a:r>
            <a:r>
              <a:rPr kumimoji="0" lang="en-US" altLang="en-US" sz="2600" b="0" i="0" u="none" strike="noStrike" kern="1200" cap="none" spc="0" normalizeH="0" baseline="0" noProof="0" dirty="0" smtClean="0">
                <a:ln>
                  <a:noFill/>
                </a:ln>
                <a:solidFill>
                  <a:prstClr val="black"/>
                </a:solidFill>
                <a:effectLst/>
                <a:uLnTx/>
                <a:uFillTx/>
                <a:latin typeface="Times New Roman"/>
                <a:ea typeface="+mn-ea"/>
                <a:cs typeface="+mn-cs"/>
              </a:rPr>
              <a:t>constant </a:t>
            </a:r>
            <a:r>
              <a:rPr kumimoji="0" lang="en-US" altLang="en-US" sz="2600" b="0" i="0" u="none" strike="noStrike" kern="1200" cap="none" spc="0" normalizeH="0" baseline="0" noProof="0" dirty="0">
                <a:ln>
                  <a:noFill/>
                </a:ln>
                <a:solidFill>
                  <a:prstClr val="black"/>
                </a:solidFill>
                <a:effectLst/>
                <a:uLnTx/>
                <a:uFillTx/>
                <a:latin typeface="Times New Roman"/>
                <a:ea typeface="+mn-ea"/>
                <a:cs typeface="+mn-cs"/>
              </a:rPr>
              <a:t>everywhere on the surface.</a:t>
            </a:r>
            <a:br>
              <a:rPr kumimoji="0" lang="en-US" altLang="en-US" sz="2600" b="0" i="0" u="none" strike="noStrike" kern="1200" cap="none" spc="0" normalizeH="0" baseline="0" noProof="0" dirty="0">
                <a:ln>
                  <a:noFill/>
                </a:ln>
                <a:solidFill>
                  <a:prstClr val="black"/>
                </a:solidFill>
                <a:effectLst/>
                <a:uLnTx/>
                <a:uFillTx/>
                <a:latin typeface="Times New Roman"/>
                <a:ea typeface="+mn-ea"/>
                <a:cs typeface="+mn-cs"/>
              </a:rPr>
            </a:br>
            <a:r>
              <a:rPr kumimoji="0" lang="en-US" altLang="en-US" sz="2600" b="0" i="0" u="none" strike="noStrike" kern="1200" cap="none" spc="0" normalizeH="0" baseline="0" noProof="0" dirty="0">
                <a:ln>
                  <a:noFill/>
                </a:ln>
                <a:solidFill>
                  <a:prstClr val="black"/>
                </a:solidFill>
                <a:effectLst/>
                <a:uLnTx/>
                <a:uFillTx/>
                <a:latin typeface="Times New Roman"/>
                <a:ea typeface="+mn-ea"/>
                <a:cs typeface="+mn-cs"/>
              </a:rPr>
              <a:t>(d) The number of electric field lines entering the surface equals the number leaving the surface.</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PAnswers"/>
          <p:cNvSpPr txBox="1">
            <a:spLocks noChangeArrowheads="1"/>
          </p:cNvSpPr>
          <p:nvPr>
            <p:custDataLst>
              <p:tags r:id="rId1"/>
            </p:custDataLst>
          </p:nvPr>
        </p:nvSpPr>
        <p:spPr>
          <a:xfrm>
            <a:off x="2739992" y="5286959"/>
            <a:ext cx="7692189" cy="1228975"/>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Franklin Gothic Book"/>
                <a:ea typeface="+mn-ea"/>
                <a:cs typeface="Franklin Gothic Book"/>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Franklin Gothic Book"/>
                <a:ea typeface="+mn-ea"/>
                <a:cs typeface="Franklin Gothic Book"/>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Franklin Gothic Book"/>
                <a:ea typeface="+mn-ea"/>
                <a:cs typeface="Franklin Gothic Book"/>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Franklin Gothic Book"/>
                <a:ea typeface="+mn-ea"/>
                <a:cs typeface="Franklin Gothic Book"/>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altLang="en-US" sz="2800" b="0" i="0" u="none" strike="noStrike" kern="1200" cap="none" spc="0" normalizeH="0" baseline="0" noProof="0" dirty="0">
                <a:ln>
                  <a:noFill/>
                </a:ln>
                <a:solidFill>
                  <a:prstClr val="black"/>
                </a:solidFill>
                <a:effectLst/>
                <a:uLnTx/>
                <a:uFillTx/>
                <a:latin typeface="Times New Roman"/>
                <a:ea typeface="+mn-ea"/>
              </a:rPr>
              <a:t>(a) only     	2.   (b) only</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en-US" sz="2800" b="0" i="0" u="none" strike="noStrike" kern="1200" cap="none" spc="0" normalizeH="0" baseline="0" noProof="0" dirty="0">
                <a:ln>
                  <a:noFill/>
                </a:ln>
                <a:solidFill>
                  <a:prstClr val="black"/>
                </a:solidFill>
                <a:effectLst/>
                <a:uLnTx/>
                <a:uFillTx/>
                <a:latin typeface="Times New Roman"/>
                <a:ea typeface="+mn-ea"/>
              </a:rPr>
              <a:t>3.   (b) and (d)	4.   (a) and (d)</a:t>
            </a:r>
          </a:p>
        </p:txBody>
      </p:sp>
    </p:spTree>
    <p:extLst>
      <p:ext uri="{BB962C8B-B14F-4D97-AF65-F5344CB8AC3E}">
        <p14:creationId xmlns:p14="http://schemas.microsoft.com/office/powerpoint/2010/main" val="41486201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5138056" y="305658"/>
            <a:ext cx="26474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Summary</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103120" y="1332411"/>
            <a:ext cx="7895969" cy="3539430"/>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prstClr val="black"/>
                </a:solidFill>
                <a:latin typeface="Times New Roman"/>
              </a:rPr>
              <a:t>Electric Charges, Insulators, and Conductors</a:t>
            </a:r>
            <a:endParaRPr lang="en-US" sz="2800" b="1" dirty="0">
              <a:solidFill>
                <a:prstClr val="black"/>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solidFill>
                <a:prstClr val="black"/>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b="1" dirty="0">
                <a:solidFill>
                  <a:prstClr val="black"/>
                </a:solidFill>
                <a:latin typeface="Times New Roman" panose="02020603050405020304" pitchFamily="18" charset="0"/>
                <a:cs typeface="Times New Roman" panose="02020603050405020304" pitchFamily="18" charset="0"/>
              </a:rPr>
              <a:t>Coulomb’s Law</a:t>
            </a:r>
          </a:p>
          <a:p>
            <a:pPr marL="285750" indent="-285750">
              <a:buFont typeface="Arial" panose="020B0604020202020204" pitchFamily="34" charset="0"/>
              <a:buChar char="•"/>
            </a:pPr>
            <a:endParaRPr lang="en-US" sz="2800" b="1" dirty="0">
              <a:solidFill>
                <a:prstClr val="black"/>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solidFill>
                <a:prstClr val="black"/>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solidFill>
                <a:prstClr val="black"/>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b="1" dirty="0">
                <a:solidFill>
                  <a:prstClr val="black"/>
                </a:solidFill>
                <a:latin typeface="Times New Roman" panose="02020603050405020304" pitchFamily="18" charset="0"/>
                <a:cs typeface="Times New Roman" panose="02020603050405020304" pitchFamily="18" charset="0"/>
              </a:rPr>
              <a:t>Electric Fields</a:t>
            </a:r>
          </a:p>
          <a:p>
            <a:pPr marL="285750" indent="-285750">
              <a:buFont typeface="Arial" panose="020B0604020202020204" pitchFamily="34" charset="0"/>
              <a:buChar char="•"/>
            </a:pPr>
            <a:endParaRPr lang="en-US" sz="2800" dirty="0">
              <a:solidFill>
                <a:prstClr val="black"/>
              </a:solidFill>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421932614"/>
              </p:ext>
            </p:extLst>
          </p:nvPr>
        </p:nvGraphicFramePr>
        <p:xfrm>
          <a:off x="4543624" y="4500926"/>
          <a:ext cx="1755775" cy="1111250"/>
        </p:xfrm>
        <a:graphic>
          <a:graphicData uri="http://schemas.openxmlformats.org/presentationml/2006/ole">
            <mc:AlternateContent xmlns:mc="http://schemas.openxmlformats.org/markup-compatibility/2006">
              <mc:Choice xmlns:v="urn:schemas-microsoft-com:vml" Requires="v">
                <p:oleObj spid="_x0000_s13329" name="Equation" r:id="rId3" imgW="558720" imgH="355320" progId="Equation.DSMT4">
                  <p:embed/>
                </p:oleObj>
              </mc:Choice>
              <mc:Fallback>
                <p:oleObj name="Equation" r:id="rId3" imgW="558720" imgH="355320" progId="Equation.DSMT4">
                  <p:embed/>
                  <p:pic>
                    <p:nvPicPr>
                      <p:cNvPr id="13" name="Object 12"/>
                      <p:cNvPicPr>
                        <a:picLocks noChangeAspect="1" noChangeArrowheads="1"/>
                      </p:cNvPicPr>
                      <p:nvPr/>
                    </p:nvPicPr>
                    <p:blipFill>
                      <a:blip r:embed="rId4"/>
                      <a:srcRect/>
                      <a:stretch>
                        <a:fillRect/>
                      </a:stretch>
                    </p:blipFill>
                    <p:spPr bwMode="auto">
                      <a:xfrm>
                        <a:off x="4543624" y="4500926"/>
                        <a:ext cx="1755775" cy="1111250"/>
                      </a:xfrm>
                      <a:prstGeom prst="rect">
                        <a:avLst/>
                      </a:prstGeom>
                      <a:no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18159753"/>
              </p:ext>
            </p:extLst>
          </p:nvPr>
        </p:nvGraphicFramePr>
        <p:xfrm>
          <a:off x="2659449" y="4441395"/>
          <a:ext cx="1236663" cy="1230313"/>
        </p:xfrm>
        <a:graphic>
          <a:graphicData uri="http://schemas.openxmlformats.org/presentationml/2006/ole">
            <mc:AlternateContent xmlns:mc="http://schemas.openxmlformats.org/markup-compatibility/2006">
              <mc:Choice xmlns:v="urn:schemas-microsoft-com:vml" Requires="v">
                <p:oleObj spid="_x0000_s13330" name="Equation" r:id="rId5" imgW="393480" imgH="393480" progId="Equation.DSMT4">
                  <p:embed/>
                </p:oleObj>
              </mc:Choice>
              <mc:Fallback>
                <p:oleObj name="Equation" r:id="rId5" imgW="393480" imgH="393480" progId="Equation.DSMT4">
                  <p:embed/>
                  <p:pic>
                    <p:nvPicPr>
                      <p:cNvPr id="17" name="Object 16"/>
                      <p:cNvPicPr>
                        <a:picLocks noChangeAspect="1" noChangeArrowheads="1"/>
                      </p:cNvPicPr>
                      <p:nvPr/>
                    </p:nvPicPr>
                    <p:blipFill>
                      <a:blip r:embed="rId6"/>
                      <a:srcRect/>
                      <a:stretch>
                        <a:fillRect/>
                      </a:stretch>
                    </p:blipFill>
                    <p:spPr bwMode="auto">
                      <a:xfrm>
                        <a:off x="2659449" y="4441395"/>
                        <a:ext cx="1236663" cy="1230313"/>
                      </a:xfrm>
                      <a:prstGeom prst="rect">
                        <a:avLst/>
                      </a:prstGeom>
                      <a:noFill/>
                    </p:spPr>
                  </p:pic>
                </p:oleObj>
              </mc:Fallback>
            </mc:AlternateContent>
          </a:graphicData>
        </a:graphic>
      </p:graphicFrame>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1825" y="3852227"/>
            <a:ext cx="3117262" cy="2464934"/>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2298305726"/>
              </p:ext>
            </p:extLst>
          </p:nvPr>
        </p:nvGraphicFramePr>
        <p:xfrm>
          <a:off x="2309592" y="2740977"/>
          <a:ext cx="6699251" cy="1111250"/>
        </p:xfrm>
        <a:graphic>
          <a:graphicData uri="http://schemas.openxmlformats.org/presentationml/2006/ole">
            <mc:AlternateContent xmlns:mc="http://schemas.openxmlformats.org/markup-compatibility/2006">
              <mc:Choice xmlns:v="urn:schemas-microsoft-com:vml" Requires="v">
                <p:oleObj spid="_x0000_s13331" name="Equation" r:id="rId8" imgW="2133360" imgH="355320" progId="Equation.DSMT4">
                  <p:embed/>
                </p:oleObj>
              </mc:Choice>
              <mc:Fallback>
                <p:oleObj name="Equation" r:id="rId8" imgW="2133360" imgH="355320" progId="Equation.DSMT4">
                  <p:embed/>
                  <p:pic>
                    <p:nvPicPr>
                      <p:cNvPr id="16" name="Object 15"/>
                      <p:cNvPicPr>
                        <a:picLocks noChangeAspect="1" noChangeArrowheads="1"/>
                      </p:cNvPicPr>
                      <p:nvPr/>
                    </p:nvPicPr>
                    <p:blipFill>
                      <a:blip r:embed="rId9"/>
                      <a:srcRect/>
                      <a:stretch>
                        <a:fillRect/>
                      </a:stretch>
                    </p:blipFill>
                    <p:spPr bwMode="auto">
                      <a:xfrm>
                        <a:off x="2309592" y="2740977"/>
                        <a:ext cx="6699251" cy="1111250"/>
                      </a:xfrm>
                      <a:prstGeom prst="rect">
                        <a:avLst/>
                      </a:prstGeom>
                      <a:noFill/>
                    </p:spPr>
                  </p:pic>
                </p:oleObj>
              </mc:Fallback>
            </mc:AlternateContent>
          </a:graphicData>
        </a:graphic>
      </p:graphicFrame>
    </p:spTree>
    <p:extLst>
      <p:ext uri="{BB962C8B-B14F-4D97-AF65-F5344CB8AC3E}">
        <p14:creationId xmlns:p14="http://schemas.microsoft.com/office/powerpoint/2010/main" val="33746314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5138056" y="305658"/>
            <a:ext cx="26474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Summary</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2076995" y="1306286"/>
            <a:ext cx="7895969" cy="2246769"/>
          </a:xfrm>
          <a:prstGeom prst="rect">
            <a:avLst/>
          </a:prstGeom>
          <a:noFill/>
        </p:spPr>
        <p:txBody>
          <a:bodyPr wrap="square" rtlCol="0">
            <a:spAutoFit/>
          </a:bodyPr>
          <a:lstStyle/>
          <a:p>
            <a:pPr marL="285750" indent="-285750">
              <a:buFont typeface="Arial" panose="020B0604020202020204" pitchFamily="34" charset="0"/>
              <a:buChar char="•"/>
            </a:pPr>
            <a:r>
              <a:rPr lang="en-US" sz="2800" b="1" dirty="0"/>
              <a:t>Electric Field Lines</a:t>
            </a: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b="1" dirty="0"/>
              <a:t>Conductors in Electrostatic Equilibrium</a:t>
            </a: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b="1" dirty="0"/>
              <a:t>Electric Flux and Gauss’s Law </a:t>
            </a:r>
            <a:endParaRPr lang="en-US" sz="2800" dirty="0">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41305061"/>
              </p:ext>
            </p:extLst>
          </p:nvPr>
        </p:nvGraphicFramePr>
        <p:xfrm>
          <a:off x="2622761" y="3805276"/>
          <a:ext cx="2911475" cy="1190625"/>
        </p:xfrm>
        <a:graphic>
          <a:graphicData uri="http://schemas.openxmlformats.org/presentationml/2006/ole">
            <mc:AlternateContent xmlns:mc="http://schemas.openxmlformats.org/markup-compatibility/2006">
              <mc:Choice xmlns:v="urn:schemas-microsoft-com:vml" Requires="v">
                <p:oleObj spid="_x0000_s14343" name="Equation" r:id="rId3" imgW="927000" imgH="380880" progId="Equation.DSMT4">
                  <p:embed/>
                </p:oleObj>
              </mc:Choice>
              <mc:Fallback>
                <p:oleObj name="Equation" r:id="rId3" imgW="927000" imgH="380880" progId="Equation.DSMT4">
                  <p:embed/>
                  <p:pic>
                    <p:nvPicPr>
                      <p:cNvPr id="16" name="Object 15"/>
                      <p:cNvPicPr>
                        <a:picLocks noChangeAspect="1" noChangeArrowheads="1"/>
                      </p:cNvPicPr>
                      <p:nvPr/>
                    </p:nvPicPr>
                    <p:blipFill>
                      <a:blip r:embed="rId4"/>
                      <a:srcRect/>
                      <a:stretch>
                        <a:fillRect/>
                      </a:stretch>
                    </p:blipFill>
                    <p:spPr bwMode="auto">
                      <a:xfrm>
                        <a:off x="2622761" y="3805276"/>
                        <a:ext cx="2911475" cy="1190625"/>
                      </a:xfrm>
                      <a:prstGeom prst="rect">
                        <a:avLst/>
                      </a:prstGeom>
                      <a:noFill/>
                    </p:spPr>
                  </p:pic>
                </p:oleObj>
              </mc:Fallback>
            </mc:AlternateContent>
          </a:graphicData>
        </a:graphic>
      </p:graphicFrame>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613" y="3594230"/>
            <a:ext cx="3429527" cy="2736544"/>
          </a:xfrm>
          <a:prstGeom prst="rect">
            <a:avLst/>
          </a:prstGeom>
        </p:spPr>
      </p:pic>
    </p:spTree>
    <p:extLst>
      <p:ext uri="{BB962C8B-B14F-4D97-AF65-F5344CB8AC3E}">
        <p14:creationId xmlns:p14="http://schemas.microsoft.com/office/powerpoint/2010/main" val="1489111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484913" y="316202"/>
            <a:ext cx="43063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Applied Practice</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280160" y="1541417"/>
            <a:ext cx="9810206" cy="1384995"/>
          </a:xfrm>
          <a:prstGeom prst="rect">
            <a:avLst/>
          </a:prstGeom>
          <a:noFill/>
        </p:spPr>
        <p:txBody>
          <a:bodyPr wrap="square" rtlCol="0">
            <a:spAutoFit/>
          </a:bodyPr>
          <a:lstStyle/>
          <a:p>
            <a:r>
              <a:rPr lang="en-US" sz="2800" dirty="0" smtClean="0"/>
              <a:t>A 7.50-nC charge is located 1.80 m from a 4.20-nC charge.  (a) Find the magnitude of the electrostatic force that one particle exerts on the other.  (b) Is the force attractive or repulsive? </a:t>
            </a:r>
            <a:endParaRPr lang="en-US" sz="2800" dirty="0"/>
          </a:p>
        </p:txBody>
      </p:sp>
    </p:spTree>
    <p:extLst>
      <p:ext uri="{BB962C8B-B14F-4D97-AF65-F5344CB8AC3E}">
        <p14:creationId xmlns:p14="http://schemas.microsoft.com/office/powerpoint/2010/main" val="25136065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484913" y="316202"/>
            <a:ext cx="43063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Applied Practice</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280160" y="1541417"/>
            <a:ext cx="9810206"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small sphere of mass m = 7.50 g and charge q</a:t>
            </a:r>
            <a:r>
              <a:rPr kumimoji="0" lang="en-US" sz="2800" b="0" i="0" u="none" strike="noStrike" kern="1200" cap="none" spc="0" normalizeH="0" baseline="-25000" noProof="0" dirty="0" smtClean="0">
                <a:ln>
                  <a:noFill/>
                </a:ln>
                <a:solidFill>
                  <a:prstClr val="black"/>
                </a:solidFill>
                <a:effectLst/>
                <a:uLnTx/>
                <a:uFillTx/>
                <a:latin typeface="Calibri" panose="020F0502020204030204"/>
                <a:ea typeface="+mn-ea"/>
                <a:cs typeface="+mn-cs"/>
              </a:rPr>
              <a:t>1</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 32.0 </a:t>
            </a:r>
            <a:r>
              <a:rPr kumimoji="0" lang="en-US" sz="2800" b="0" i="0" u="none" strike="noStrike" kern="1200" cap="none" spc="0" normalizeH="0" noProof="0" dirty="0" err="1" smtClean="0">
                <a:ln>
                  <a:noFill/>
                </a:ln>
                <a:solidFill>
                  <a:prstClr val="black"/>
                </a:solidFill>
                <a:effectLst/>
                <a:uLnTx/>
                <a:uFillTx/>
                <a:latin typeface="Calibri" panose="020F0502020204030204"/>
                <a:ea typeface="+mn-ea"/>
                <a:cs typeface="+mn-cs"/>
              </a:rPr>
              <a:t>nC</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is attached to the end of a string and hangs vertically.  A second charge of equal mass and charge q</a:t>
            </a:r>
            <a:r>
              <a:rPr kumimoji="0" lang="en-US" sz="2800" b="0" i="0" u="none" strike="noStrike" kern="1200" cap="none" spc="0" normalizeH="0" baseline="-25000" noProof="0" dirty="0" smtClean="0">
                <a:ln>
                  <a:noFill/>
                </a:ln>
                <a:solidFill>
                  <a:prstClr val="black"/>
                </a:solidFill>
                <a:effectLst/>
                <a:uLnTx/>
                <a:uFillTx/>
                <a:latin typeface="Calibri" panose="020F0502020204030204"/>
                <a:ea typeface="+mn-ea"/>
                <a:cs typeface="+mn-cs"/>
              </a:rPr>
              <a:t>2</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 -58.0 </a:t>
            </a:r>
            <a:r>
              <a:rPr kumimoji="0" lang="en-US" sz="2800" b="0" i="0" u="none" strike="noStrike" kern="1200" cap="none" spc="0" normalizeH="0" noProof="0" dirty="0" err="1" smtClean="0">
                <a:ln>
                  <a:noFill/>
                </a:ln>
                <a:solidFill>
                  <a:prstClr val="black"/>
                </a:solidFill>
                <a:effectLst/>
                <a:uLnTx/>
                <a:uFillTx/>
                <a:latin typeface="Calibri" panose="020F0502020204030204"/>
                <a:ea typeface="+mn-ea"/>
                <a:cs typeface="+mn-cs"/>
              </a:rPr>
              <a:t>nC</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is located below the first charge a distance d = 2.00cm below the first charge.  </a:t>
            </a:r>
            <a:r>
              <a:rPr lang="en-US" sz="2800" dirty="0" smtClean="0">
                <a:solidFill>
                  <a:prstClr val="black"/>
                </a:solidFill>
                <a:latin typeface="Calibri" panose="020F0502020204030204"/>
              </a:rPr>
              <a:t>(a) Find the tension in the string. (b) If the string can withstand a maximum tension of 0.180 N, what is the smallest value d can have before the string breaks?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6068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484913" y="316202"/>
            <a:ext cx="43063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Applied Practice</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280160" y="1541417"/>
            <a:ext cx="9810206"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Two small identical conducting spheres are placed with their centers 0.30</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m apart.  One is given a charge of 12 x 10</a:t>
            </a:r>
            <a:r>
              <a:rPr kumimoji="0" lang="en-US" sz="2800" b="0" i="0" u="none" strike="noStrike" kern="1200" cap="none" spc="0" normalizeH="0" baseline="30000" noProof="0" dirty="0" smtClean="0">
                <a:ln>
                  <a:noFill/>
                </a:ln>
                <a:solidFill>
                  <a:prstClr val="black"/>
                </a:solidFill>
                <a:effectLst/>
                <a:uLnTx/>
                <a:uFillTx/>
                <a:latin typeface="Calibri" panose="020F0502020204030204"/>
                <a:ea typeface="+mn-ea"/>
                <a:cs typeface="+mn-cs"/>
              </a:rPr>
              <a:t>-9</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C and the other a charge of -18 x 10</a:t>
            </a:r>
            <a:r>
              <a:rPr kumimoji="0" lang="en-US" sz="2800" b="0" i="0" u="none" strike="noStrike" kern="1200" cap="none" spc="0" normalizeH="0" baseline="30000" noProof="0" dirty="0" smtClean="0">
                <a:ln>
                  <a:noFill/>
                </a:ln>
                <a:solidFill>
                  <a:prstClr val="black"/>
                </a:solidFill>
                <a:effectLst/>
                <a:uLnTx/>
                <a:uFillTx/>
                <a:latin typeface="Calibri" panose="020F0502020204030204"/>
                <a:ea typeface="+mn-ea"/>
                <a:cs typeface="+mn-cs"/>
              </a:rPr>
              <a:t>-9</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C. (a) Find the electrostatic force exerted on one sphere by the other.  (b) The spheres are connected by a conducting wire.  Find the electrostatic force between the two after equilibrium is reached, where both spheres have the same charge.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6794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484913" y="316202"/>
            <a:ext cx="43063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Applied Practice</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1005840" y="1162595"/>
            <a:ext cx="38012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Calibri" panose="020F0502020204030204"/>
                <a:ea typeface="+mn-ea"/>
                <a:cs typeface="+mn-cs"/>
              </a:rPr>
              <a:t>Who wants to bet?</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p:cNvSpPr txBox="1"/>
          <p:nvPr/>
        </p:nvSpPr>
        <p:spPr>
          <a:xfrm>
            <a:off x="1145176" y="2412275"/>
            <a:ext cx="9043852"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smtClean="0">
                <a:ln>
                  <a:noFill/>
                </a:ln>
                <a:effectLst/>
                <a:uLnTx/>
                <a:uFillTx/>
                <a:latin typeface="Calibri" panose="020F0502020204030204"/>
                <a:ea typeface="+mn-ea"/>
                <a:cs typeface="+mn-cs"/>
              </a:rPr>
              <a:t>Particle A of charge 2.00 x</a:t>
            </a:r>
            <a:r>
              <a:rPr kumimoji="0" lang="en-US" sz="2800" i="0" u="none" strike="noStrike" kern="1200" cap="none" spc="0" normalizeH="0" noProof="0" dirty="0" smtClean="0">
                <a:ln>
                  <a:noFill/>
                </a:ln>
                <a:effectLst/>
                <a:uLnTx/>
                <a:uFillTx/>
                <a:latin typeface="Calibri" panose="020F0502020204030204"/>
                <a:ea typeface="+mn-ea"/>
                <a:cs typeface="+mn-cs"/>
              </a:rPr>
              <a:t> 10</a:t>
            </a:r>
            <a:r>
              <a:rPr kumimoji="0" lang="en-US" sz="2800" i="0" u="none" strike="noStrike" kern="1200" cap="none" spc="0" normalizeH="0" baseline="30000" noProof="0" dirty="0" smtClean="0">
                <a:ln>
                  <a:noFill/>
                </a:ln>
                <a:effectLst/>
                <a:uLnTx/>
                <a:uFillTx/>
                <a:latin typeface="Calibri" panose="020F0502020204030204"/>
                <a:ea typeface="+mn-ea"/>
                <a:cs typeface="+mn-cs"/>
              </a:rPr>
              <a:t>-4</a:t>
            </a:r>
            <a:r>
              <a:rPr kumimoji="0" lang="en-US" sz="2800" i="0" u="none" strike="noStrike" kern="1200" cap="none" spc="0" normalizeH="0" noProof="0" dirty="0" smtClean="0">
                <a:ln>
                  <a:noFill/>
                </a:ln>
                <a:effectLst/>
                <a:uLnTx/>
                <a:uFillTx/>
                <a:latin typeface="Calibri" panose="020F0502020204030204"/>
                <a:ea typeface="+mn-ea"/>
                <a:cs typeface="+mn-cs"/>
              </a:rPr>
              <a:t> C is at the origin.  Particle B of charge -6.00 x 10</a:t>
            </a:r>
            <a:r>
              <a:rPr kumimoji="0" lang="en-US" sz="2800" i="0" u="none" strike="noStrike" kern="1200" cap="none" spc="0" normalizeH="0" baseline="30000" noProof="0" dirty="0" smtClean="0">
                <a:ln>
                  <a:noFill/>
                </a:ln>
                <a:effectLst/>
                <a:uLnTx/>
                <a:uFillTx/>
                <a:latin typeface="Calibri" panose="020F0502020204030204"/>
                <a:ea typeface="+mn-ea"/>
                <a:cs typeface="+mn-cs"/>
              </a:rPr>
              <a:t>-4</a:t>
            </a:r>
            <a:r>
              <a:rPr kumimoji="0" lang="en-US" sz="2800" i="0" u="none" strike="noStrike" kern="1200" cap="none" spc="0" normalizeH="0" noProof="0" dirty="0" smtClean="0">
                <a:ln>
                  <a:noFill/>
                </a:ln>
                <a:effectLst/>
                <a:uLnTx/>
                <a:uFillTx/>
                <a:latin typeface="Calibri" panose="020F0502020204030204"/>
                <a:ea typeface="+mn-ea"/>
                <a:cs typeface="+mn-cs"/>
              </a:rPr>
              <a:t> is at (4.00m, 0).  Particle C of charge 1.00 X 10</a:t>
            </a:r>
            <a:r>
              <a:rPr kumimoji="0" lang="en-US" sz="2800" i="0" u="none" strike="noStrike" kern="1200" cap="none" spc="0" normalizeH="0" baseline="30000" noProof="0" dirty="0" smtClean="0">
                <a:ln>
                  <a:noFill/>
                </a:ln>
                <a:effectLst/>
                <a:uLnTx/>
                <a:uFillTx/>
                <a:latin typeface="Calibri" panose="020F0502020204030204"/>
                <a:ea typeface="+mn-ea"/>
                <a:cs typeface="+mn-cs"/>
              </a:rPr>
              <a:t>-4</a:t>
            </a:r>
            <a:r>
              <a:rPr kumimoji="0" lang="en-US" sz="2800" i="0" u="none" strike="noStrike" kern="1200" cap="none" spc="0" normalizeH="0" noProof="0" dirty="0" smtClean="0">
                <a:ln>
                  <a:noFill/>
                </a:ln>
                <a:effectLst/>
                <a:uLnTx/>
                <a:uFillTx/>
                <a:latin typeface="Calibri" panose="020F0502020204030204"/>
                <a:ea typeface="+mn-ea"/>
                <a:cs typeface="+mn-cs"/>
              </a:rPr>
              <a:t> C is at (0,3.00m). Find the resultant electrostatic force vector of Particle A. </a:t>
            </a:r>
            <a:r>
              <a:rPr kumimoji="0" lang="en-US" sz="3200" i="0" u="none" strike="noStrike" kern="1200" cap="none" spc="0" normalizeH="0" noProof="0" dirty="0" smtClean="0">
                <a:ln>
                  <a:noFill/>
                </a:ln>
                <a:solidFill>
                  <a:srgbClr val="FF0000"/>
                </a:solidFill>
                <a:effectLst/>
                <a:uLnTx/>
                <a:uFillTx/>
                <a:latin typeface="Calibri" panose="020F0502020204030204"/>
                <a:ea typeface="+mn-ea"/>
                <a:cs typeface="+mn-cs"/>
              </a:rPr>
              <a:t> </a:t>
            </a:r>
            <a:endParaRPr kumimoji="0" lang="en-US" sz="320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75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484913" y="316202"/>
            <a:ext cx="43063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Applied Practice</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1158238" y="1576252"/>
            <a:ext cx="9043852" cy="2739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An electron is accelerated by a constant electric field of magnitude</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300N/C. (a) Find the acceleration of the electron.  (b) what is the velocity of the electron after 1.00 x 10</a:t>
            </a:r>
            <a:r>
              <a:rPr kumimoji="0" lang="en-US" sz="2800" b="0" i="0" u="none" strike="noStrike" kern="1200" cap="none" spc="0" normalizeH="0" baseline="30000" noProof="0" dirty="0" smtClean="0">
                <a:ln>
                  <a:noFill/>
                </a:ln>
                <a:solidFill>
                  <a:prstClr val="black"/>
                </a:solidFill>
                <a:effectLst/>
                <a:uLnTx/>
                <a:uFillTx/>
                <a:latin typeface="Calibri" panose="020F0502020204030204"/>
                <a:ea typeface="+mn-ea"/>
                <a:cs typeface="+mn-cs"/>
              </a:rPr>
              <a:t>-8 </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seconds, assuming it started from rest. </a:t>
            </a:r>
            <a:endParaRPr lang="en-US" sz="2800" noProof="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noProof="0" dirty="0" smtClean="0">
                <a:solidFill>
                  <a:prstClr val="black"/>
                </a:solidFill>
                <a:latin typeface="Calibri" panose="020F0502020204030204"/>
              </a:rPr>
              <a:t>Mass of electron = 9.11 x 10</a:t>
            </a:r>
            <a:r>
              <a:rPr lang="en-US" sz="2800" baseline="30000" noProof="0" dirty="0" smtClean="0">
                <a:solidFill>
                  <a:prstClr val="black"/>
                </a:solidFill>
                <a:latin typeface="Calibri" panose="020F0502020204030204"/>
              </a:rPr>
              <a:t>-31</a:t>
            </a:r>
            <a:r>
              <a:rPr lang="en-US" sz="2800" noProof="0" dirty="0" smtClean="0">
                <a:solidFill>
                  <a:prstClr val="black"/>
                </a:solidFill>
                <a:latin typeface="Calibri" panose="020F0502020204030204"/>
              </a:rPr>
              <a:t> kg</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2263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448595" y="404949"/>
            <a:ext cx="61264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Properties of Electric Charges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p:cNvSpPr txBox="1"/>
          <p:nvPr/>
        </p:nvSpPr>
        <p:spPr>
          <a:xfrm>
            <a:off x="3108961" y="1881053"/>
            <a:ext cx="6466114"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Nature has two carriers of charges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Electrons that are negatively charged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Protons that are positively charged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All matter in it’s “natural” state is neutrally charged,</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meaning it has the same number of protons and electrons.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5759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484913" y="316202"/>
            <a:ext cx="43063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Applied Practice</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992777" y="2142307"/>
            <a:ext cx="616566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Three point charges are located on a circular arc as shown. What is the total electric field at P, The center of the arc?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7382653" y="2493709"/>
            <a:ext cx="4036500" cy="2497600"/>
          </a:xfrm>
          <a:prstGeom prst="rect">
            <a:avLst/>
          </a:prstGeom>
        </p:spPr>
      </p:pic>
    </p:spTree>
    <p:extLst>
      <p:ext uri="{BB962C8B-B14F-4D97-AF65-F5344CB8AC3E}">
        <p14:creationId xmlns:p14="http://schemas.microsoft.com/office/powerpoint/2010/main" val="21110954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484913" y="316202"/>
            <a:ext cx="43063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Applied Practice</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705395" y="2272936"/>
            <a:ext cx="6165668" cy="1815882"/>
          </a:xfrm>
          <a:prstGeom prst="rect">
            <a:avLst/>
          </a:prstGeom>
          <a:noFill/>
        </p:spPr>
        <p:txBody>
          <a:bodyPr wrap="square" rtlCol="0">
            <a:spAutoFit/>
          </a:bodyPr>
          <a:lstStyle/>
          <a:p>
            <a:r>
              <a:rPr lang="en-US" sz="2800" dirty="0" smtClean="0"/>
              <a:t>A uniform electric field of magnitude E = 435 N/C makes an angle of 65.0</a:t>
            </a:r>
            <a:r>
              <a:rPr lang="en-US" sz="2800" baseline="30000" dirty="0" smtClean="0"/>
              <a:t>0</a:t>
            </a:r>
            <a:r>
              <a:rPr lang="en-US" sz="2800" dirty="0" smtClean="0"/>
              <a:t> with a plane surface of area A = 3.50 m</a:t>
            </a:r>
            <a:r>
              <a:rPr lang="en-US" sz="2800" baseline="30000" dirty="0" smtClean="0"/>
              <a:t>2</a:t>
            </a:r>
            <a:r>
              <a:rPr lang="en-US" sz="2800" dirty="0" smtClean="0"/>
              <a:t>. Find the electric flux through the surface. </a:t>
            </a:r>
            <a:endParaRPr lang="en-US" sz="2800" dirty="0"/>
          </a:p>
        </p:txBody>
      </p:sp>
      <p:pic>
        <p:nvPicPr>
          <p:cNvPr id="6" name="Picture 5"/>
          <p:cNvPicPr>
            <a:picLocks noChangeAspect="1"/>
          </p:cNvPicPr>
          <p:nvPr/>
        </p:nvPicPr>
        <p:blipFill>
          <a:blip r:embed="rId3"/>
          <a:stretch>
            <a:fillRect/>
          </a:stretch>
        </p:blipFill>
        <p:spPr>
          <a:xfrm>
            <a:off x="7270969" y="2272936"/>
            <a:ext cx="3632850" cy="2363200"/>
          </a:xfrm>
          <a:prstGeom prst="rect">
            <a:avLst/>
          </a:prstGeom>
        </p:spPr>
      </p:pic>
    </p:spTree>
    <p:extLst>
      <p:ext uri="{BB962C8B-B14F-4D97-AF65-F5344CB8AC3E}">
        <p14:creationId xmlns:p14="http://schemas.microsoft.com/office/powerpoint/2010/main" val="16408765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4484913" y="316202"/>
            <a:ext cx="43063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Applied Practice</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705395" y="2272936"/>
            <a:ext cx="616566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Four closed surfaces, S</a:t>
            </a:r>
            <a:r>
              <a:rPr kumimoji="0" lang="en-US" sz="2800" b="0" i="0" u="none" strike="noStrike" kern="1200" cap="none" spc="0" normalizeH="0" baseline="-25000" noProof="0" dirty="0" smtClean="0">
                <a:ln>
                  <a:noFill/>
                </a:ln>
                <a:solidFill>
                  <a:prstClr val="black"/>
                </a:solidFill>
                <a:effectLst/>
                <a:uLnTx/>
                <a:uFillTx/>
                <a:latin typeface="Calibri" panose="020F0502020204030204"/>
                <a:ea typeface="+mn-ea"/>
                <a:cs typeface="+mn-cs"/>
              </a:rPr>
              <a:t>1</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through S</a:t>
            </a:r>
            <a:r>
              <a:rPr kumimoji="0" lang="en-US" sz="2800" b="0" i="0" u="none" strike="noStrike" kern="1200" cap="none" spc="0" normalizeH="0" baseline="-25000" noProof="0" dirty="0" smtClean="0">
                <a:ln>
                  <a:noFill/>
                </a:ln>
                <a:solidFill>
                  <a:prstClr val="black"/>
                </a:solidFill>
                <a:effectLst/>
                <a:uLnTx/>
                <a:uFillTx/>
                <a:latin typeface="Calibri" panose="020F0502020204030204"/>
                <a:ea typeface="+mn-ea"/>
                <a:cs typeface="+mn-cs"/>
              </a:rPr>
              <a:t>4</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together</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with the charges -2Q, Q, and -Q are sketched in the figure. Find the electric flux through each surface.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7581218" y="1862861"/>
            <a:ext cx="3273607" cy="3492909"/>
          </a:xfrm>
          <a:prstGeom prst="rect">
            <a:avLst/>
          </a:prstGeom>
        </p:spPr>
      </p:pic>
    </p:spTree>
    <p:extLst>
      <p:ext uri="{BB962C8B-B14F-4D97-AF65-F5344CB8AC3E}">
        <p14:creationId xmlns:p14="http://schemas.microsoft.com/office/powerpoint/2010/main" val="26694115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9000">
              <a:schemeClr val="tx1"/>
            </a:gs>
            <a:gs pos="0">
              <a:schemeClr val="tx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6D368C-F160-4B3E-9B4E-72E044C519F8}"/>
              </a:ext>
            </a:extLst>
          </p:cNvPr>
          <p:cNvSpPr/>
          <p:nvPr/>
        </p:nvSpPr>
        <p:spPr>
          <a:xfrm>
            <a:off x="1739939" y="768965"/>
            <a:ext cx="8712129" cy="160043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FF00"/>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AP </a:t>
            </a:r>
            <a:r>
              <a:rPr kumimoji="0" lang="en-US" sz="5400" b="0" i="0" u="none" strike="noStrike" kern="1200" cap="none" spc="0" normalizeH="0" baseline="0" noProof="0" dirty="0" smtClean="0">
                <a:ln w="0">
                  <a:solidFill>
                    <a:srgbClr val="FFFF00"/>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Physics</a:t>
            </a:r>
            <a:endParaRPr kumimoji="0" lang="en-US" sz="5400" b="0" i="0" u="none" strike="noStrike" kern="1200" cap="none" spc="0" normalizeH="0" baseline="0" noProof="0" dirty="0">
              <a:ln w="0">
                <a:solidFill>
                  <a:srgbClr val="FFFF00"/>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FFFF00"/>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Chapter </a:t>
            </a:r>
            <a:r>
              <a:rPr kumimoji="0" lang="en-US" sz="4400" b="0" i="0" u="none" strike="noStrike" kern="1200" cap="none" spc="0" normalizeH="0" baseline="0" noProof="0" dirty="0" smtClean="0">
                <a:ln w="0">
                  <a:solidFill>
                    <a:srgbClr val="FFFF00"/>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15: Electric Forces and Fields</a:t>
            </a:r>
            <a:endParaRPr kumimoji="0" lang="en-US" sz="4000" b="0" i="0" u="none" strike="noStrike" kern="1200" cap="none" spc="0" normalizeH="0" baseline="0" noProof="0" dirty="0">
              <a:ln w="0">
                <a:solidFill>
                  <a:srgbClr val="FFFF00"/>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26D368C-F160-4B3E-9B4E-72E044C519F8}"/>
              </a:ext>
            </a:extLst>
          </p:cNvPr>
          <p:cNvSpPr/>
          <p:nvPr/>
        </p:nvSpPr>
        <p:spPr>
          <a:xfrm>
            <a:off x="2365761" y="2970294"/>
            <a:ext cx="7460504" cy="304698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w="0">
                  <a:solidFill>
                    <a:srgbClr val="FFFF00"/>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HW: </a:t>
            </a:r>
            <a:r>
              <a:rPr kumimoji="0" lang="en-US" sz="3200" b="0" i="0" u="none" strike="noStrike" kern="1200" cap="none" spc="0" normalizeH="0" baseline="0" noProof="0" dirty="0" err="1" smtClean="0">
                <a:ln w="0">
                  <a:solidFill>
                    <a:srgbClr val="FFFF00"/>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Pg</a:t>
            </a:r>
            <a:r>
              <a:rPr kumimoji="0" lang="en-US" sz="3200" b="0" i="0" u="none" strike="noStrike" kern="1200" cap="none" spc="0" normalizeH="0" baseline="0" noProof="0" dirty="0" smtClean="0">
                <a:ln w="0">
                  <a:solidFill>
                    <a:srgbClr val="FFFF00"/>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521 – 525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ln w="0">
                <a:solidFill>
                  <a:srgbClr val="FFFF00"/>
                </a:solidFill>
              </a:ln>
              <a:solidFill>
                <a:prstClr val="white"/>
              </a:solidFill>
              <a:effectLst>
                <a:outerShdw blurRad="38100" dist="19050" dir="2700000" algn="tl" rotWithShape="0">
                  <a:prstClr val="black">
                    <a:alpha val="40000"/>
                  </a:prstClr>
                </a:outerShdw>
              </a:effectLst>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dirty="0" smtClean="0">
                <a:ln w="0">
                  <a:solidFill>
                    <a:srgbClr val="FFFF00"/>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Problems: 2,5,8,11,15,22,23,25,30,32,34,45</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ln w="0">
                <a:solidFill>
                  <a:srgbClr val="FFFF00"/>
                </a:solidFill>
              </a:ln>
              <a:solidFill>
                <a:prstClr val="white"/>
              </a:solidFill>
              <a:effectLst>
                <a:outerShdw blurRad="38100" dist="19050" dir="2700000" algn="tl" rotWithShape="0">
                  <a:prstClr val="black">
                    <a:alpha val="40000"/>
                  </a:prstClr>
                </a:outerShdw>
              </a:effectLst>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dirty="0" smtClean="0">
                <a:ln w="0">
                  <a:solidFill>
                    <a:srgbClr val="FFFF00"/>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Win bet: Take away #8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smtClean="0">
                <a:ln w="0">
                  <a:solidFill>
                    <a:srgbClr val="FFFF00"/>
                  </a:solidFill>
                </a:ln>
                <a:solidFill>
                  <a:prstClr val="white"/>
                </a:solidFill>
                <a:effectLst>
                  <a:outerShdw blurRad="38100" dist="19050" dir="2700000" algn="tl" rotWithShape="0">
                    <a:prstClr val="black">
                      <a:alpha val="40000"/>
                    </a:prstClr>
                  </a:outerShdw>
                </a:effectLst>
                <a:latin typeface="Calibri" panose="020F0502020204030204"/>
              </a:rPr>
              <a:t>Loose bet: Better do all the problems</a:t>
            </a:r>
            <a:r>
              <a:rPr kumimoji="0" lang="en-US" sz="3200" b="0" i="0" u="none" strike="noStrike" kern="1200" cap="none" spc="0" normalizeH="0" noProof="0" dirty="0" smtClean="0">
                <a:ln w="0">
                  <a:solidFill>
                    <a:srgbClr val="FFFF00"/>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endParaRPr kumimoji="0" lang="en-US" sz="2000" b="0" i="0" u="none" strike="noStrike" kern="1200" cap="none" spc="0" normalizeH="0" baseline="0" noProof="0" dirty="0">
              <a:ln w="0">
                <a:solidFill>
                  <a:srgbClr val="FFFF00"/>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090254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448595" y="404949"/>
            <a:ext cx="61264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Properties of Electric Charges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811" y="1286412"/>
            <a:ext cx="3478974" cy="5344560"/>
          </a:xfrm>
          <a:prstGeom prst="rect">
            <a:avLst/>
          </a:prstGeom>
        </p:spPr>
      </p:pic>
      <p:sp>
        <p:nvSpPr>
          <p:cNvPr id="5" name="TextBox 4"/>
          <p:cNvSpPr txBox="1"/>
          <p:nvPr/>
        </p:nvSpPr>
        <p:spPr>
          <a:xfrm>
            <a:off x="535578" y="1798880"/>
            <a:ext cx="6466114"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When a glass rod is rubbed against silk the glass rod transfers electrons to the silk making the rod positively charged.</a:t>
            </a:r>
            <a:b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The silk on the other hand is negatively charged.</a:t>
            </a:r>
            <a:r>
              <a:rPr kumimoji="0" lang="en-US" sz="2800" b="0" i="0" u="none" strike="noStrike" kern="1200" cap="none" spc="0" normalizeH="0" noProof="0" dirty="0" smtClean="0">
                <a:ln>
                  <a:noFill/>
                </a:ln>
                <a:solidFill>
                  <a:prstClr val="black"/>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prstClr val="black"/>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smtClean="0">
                <a:solidFill>
                  <a:prstClr val="black"/>
                </a:solidFill>
                <a:latin typeface="Calibri" panose="020F0502020204030204"/>
              </a:rPr>
              <a:t>The rod and the silk gain charges in discrete increments. Meaning if the rod gets a +3 charge then the silk will receive a -3 charge.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6027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448595" y="404949"/>
            <a:ext cx="61264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Properties of Electric Charges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207622" y="1156084"/>
            <a:ext cx="8177349" cy="1815882"/>
          </a:xfrm>
          <a:prstGeom prst="rect">
            <a:avLst/>
          </a:prstGeom>
        </p:spPr>
        <p:txBody>
          <a:bodyPr wrap="square">
            <a:spAutoFit/>
          </a:bodyPr>
          <a:lstStyle/>
          <a:p>
            <a:pPr lvl="0">
              <a:spcBef>
                <a:spcPct val="20000"/>
              </a:spcBef>
            </a:pPr>
            <a:r>
              <a:rPr lang="en-US" altLang="en-US" sz="2800" dirty="0">
                <a:solidFill>
                  <a:prstClr val="black"/>
                </a:solidFill>
                <a:latin typeface="Times New Roman" panose="02020603050405020304" pitchFamily="18" charset="0"/>
                <a:cs typeface="Times New Roman" panose="02020603050405020304" pitchFamily="18" charset="0"/>
              </a:rPr>
              <a:t>After a glass rod is rubbed against a silk cloth, the glass rod has a charge of +5 and the silk cloth has a charge of –7. What could the original charges of the glass rod and silk cloth have been?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Content Placeholder 7"/>
          <p:cNvSpPr txBox="1">
            <a:spLocks/>
          </p:cNvSpPr>
          <p:nvPr/>
        </p:nvSpPr>
        <p:spPr>
          <a:xfrm>
            <a:off x="5590903" y="3501870"/>
            <a:ext cx="2455817" cy="27125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66725" marR="0" lvl="0" indent="-466725" algn="l" defTabSz="914400" rtl="0" eaLnBrk="1" fontAlgn="auto" latinLnBrk="0" hangingPunct="1">
              <a:lnSpc>
                <a:spcPct val="100000"/>
              </a:lnSpc>
              <a:spcBef>
                <a:spcPct val="20000"/>
              </a:spcBef>
              <a:spcAft>
                <a:spcPts val="0"/>
              </a:spcAft>
              <a:buClr>
                <a:sysClr val="windowText" lastClr="000000"/>
              </a:buClr>
              <a:buSzTx/>
              <a:buFontTx/>
              <a:buAutoNum type="arabicPeriod"/>
              <a:tabLst/>
              <a:defRPr/>
            </a:pPr>
            <a:r>
              <a:rPr kumimoji="0" lang="en-US" altLang="en-US" sz="28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+2, –5</a:t>
            </a:r>
          </a:p>
          <a:p>
            <a:pPr marL="466725" marR="0" lvl="0" indent="-466725" algn="l" defTabSz="914400" rtl="0" eaLnBrk="1" fontAlgn="auto" latinLnBrk="0" hangingPunct="1">
              <a:lnSpc>
                <a:spcPct val="100000"/>
              </a:lnSpc>
              <a:spcBef>
                <a:spcPct val="20000"/>
              </a:spcBef>
              <a:spcAft>
                <a:spcPts val="0"/>
              </a:spcAft>
              <a:buClr>
                <a:sysClr val="windowText" lastClr="000000"/>
              </a:buClr>
              <a:buSzTx/>
              <a:buFontTx/>
              <a:buAutoNum type="arabicPeriod"/>
              <a:tabLst/>
              <a:defRPr/>
            </a:pPr>
            <a:r>
              <a:rPr kumimoji="0" lang="en-US" altLang="en-US" sz="28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0, –2</a:t>
            </a:r>
          </a:p>
          <a:p>
            <a:pPr marL="466725" marR="0" lvl="0" indent="-466725" algn="l" defTabSz="914400" rtl="0" eaLnBrk="1" fontAlgn="auto" latinLnBrk="0" hangingPunct="1">
              <a:lnSpc>
                <a:spcPct val="100000"/>
              </a:lnSpc>
              <a:spcBef>
                <a:spcPct val="20000"/>
              </a:spcBef>
              <a:spcAft>
                <a:spcPts val="0"/>
              </a:spcAft>
              <a:buClr>
                <a:sysClr val="windowText" lastClr="000000"/>
              </a:buClr>
              <a:buSzTx/>
              <a:buFontTx/>
              <a:buAutoNum type="arabicPeriod"/>
              <a:tabLst/>
              <a:defRPr/>
            </a:pPr>
            <a:r>
              <a:rPr kumimoji="0" lang="en-US" altLang="en-US" sz="28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+5, 0</a:t>
            </a:r>
          </a:p>
          <a:p>
            <a:pPr marL="466725" marR="0" lvl="0" indent="-466725" algn="l" defTabSz="914400" rtl="0" eaLnBrk="1" fontAlgn="auto" latinLnBrk="0" hangingPunct="1">
              <a:lnSpc>
                <a:spcPct val="100000"/>
              </a:lnSpc>
              <a:spcBef>
                <a:spcPct val="20000"/>
              </a:spcBef>
              <a:spcAft>
                <a:spcPts val="0"/>
              </a:spcAft>
              <a:buClr>
                <a:sysClr val="windowText" lastClr="000000"/>
              </a:buClr>
              <a:buSzTx/>
              <a:buFontTx/>
              <a:buAutoNum type="arabicPeriod"/>
              <a:tabLst/>
              <a:defRPr/>
            </a:pPr>
            <a:r>
              <a:rPr kumimoji="0" lang="en-US" altLang="en-US" sz="2800" b="0" i="0" u="none" strike="noStrike" kern="1200" cap="none" spc="0" normalizeH="0" baseline="0" noProof="0" smtClean="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0, –5</a:t>
            </a:r>
            <a:endParaRPr kumimoji="0" lang="en-US" altLang="en-US" sz="28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176136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92000">
              <a:schemeClr val="bg1"/>
            </a:gs>
            <a:gs pos="0">
              <a:schemeClr val="bg1"/>
            </a:gs>
            <a:gs pos="100000">
              <a:srgbClr val="FCFC8E"/>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3448595" y="235132"/>
            <a:ext cx="61264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panose="020F0502020204030204"/>
                <a:ea typeface="+mn-ea"/>
                <a:cs typeface="+mn-cs"/>
              </a:rPr>
              <a:t>Properties of Electric Charges</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1809751" y="1090469"/>
                <a:ext cx="9404168" cy="5386090"/>
              </a:xfrm>
              <a:prstGeom prst="rect">
                <a:avLst/>
              </a:prstGeom>
            </p:spPr>
            <p:txBody>
              <a:bodyPr wrap="square">
                <a:spAutoFit/>
              </a:bodyPr>
              <a:lstStyle/>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80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Charge is quantized (Units: Coulomb</a:t>
                </a:r>
                <a:r>
                  <a:rPr lang="en-US" altLang="en-US" sz="2800" dirty="0" smtClean="0">
                    <a:solidFill>
                      <a:prstClr val="black"/>
                    </a:solidFill>
                    <a:latin typeface="Times New Roman" panose="02020603050405020304" pitchFamily="18" charset="0"/>
                    <a:cs typeface="Times New Roman" panose="02020603050405020304" pitchFamily="18" charset="0"/>
                  </a:rPr>
                  <a:t>)</a:t>
                </a:r>
                <a:endParaRPr kumimoji="0" lang="en-US" altLang="en-US" sz="280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00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The charge of a single proton and a single electron is given by a constant. </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e = 1.60219 x 10</a:t>
                </a:r>
                <a:r>
                  <a:rPr kumimoji="0" lang="en-US" sz="2800" i="0" u="none" strike="noStrike" kern="1200" cap="none" spc="0" normalizeH="0" baseline="30000" noProof="0" dirty="0" smtClean="0">
                    <a:ln>
                      <a:noFill/>
                    </a:ln>
                    <a:solidFill>
                      <a:prstClr val="black"/>
                    </a:solidFill>
                    <a:effectLst/>
                    <a:uLnTx/>
                    <a:uFillTx/>
                    <a:latin typeface="Times New Roman" panose="02020603050405020304" pitchFamily="18" charset="0"/>
                    <a:cs typeface="Times New Roman" panose="02020603050405020304" pitchFamily="18" charset="0"/>
                  </a:rPr>
                  <a:t>-19</a:t>
                </a:r>
                <a:r>
                  <a:rPr kumimoji="0" lang="en-US" sz="280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C </a:t>
                </a:r>
                <a:r>
                  <a:rPr kumimoji="0" lang="en-US" sz="2800" i="1"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(charge of a single electron/proton)</a:t>
                </a:r>
                <a:endParaRPr kumimoji="0" lang="en-US" sz="2800" i="1" u="none" strike="noStrike" kern="1200" cap="none" spc="0" normalizeH="0" baseline="3000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i="0" u="none" strike="noStrike" kern="1200" cap="none" spc="0" normalizeH="0" baseline="3000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This means that everything that is charged in nature must have a charge that is an integer multiple of e.  Never a fraction.</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Charge = </a:t>
                </a:r>
                <a14:m>
                  <m:oMath xmlns:m="http://schemas.openxmlformats.org/officeDocument/2006/math">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r>
                      <a:rPr kumimoji="0" lang="en-US" sz="2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𝑛𝑒</m:t>
                    </m:r>
                  </m:oMath>
                </a14:m>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809751" y="1090469"/>
                <a:ext cx="9404168" cy="5386090"/>
              </a:xfrm>
              <a:prstGeom prst="rect">
                <a:avLst/>
              </a:prstGeom>
              <a:blipFill>
                <a:blip r:embed="rId2"/>
                <a:stretch>
                  <a:fillRect l="-1167" t="-1246" b="-2265"/>
                </a:stretch>
              </a:blipFill>
            </p:spPr>
            <p:txBody>
              <a:bodyPr/>
              <a:lstStyle/>
              <a:p>
                <a:r>
                  <a:rPr lang="en-US">
                    <a:noFill/>
                  </a:rPr>
                  <a:t> </a:t>
                </a:r>
              </a:p>
            </p:txBody>
          </p:sp>
        </mc:Fallback>
      </mc:AlternateContent>
    </p:spTree>
    <p:extLst>
      <p:ext uri="{BB962C8B-B14F-4D97-AF65-F5344CB8AC3E}">
        <p14:creationId xmlns:p14="http://schemas.microsoft.com/office/powerpoint/2010/main" val="214496092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3.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5.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6.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ags/tag8.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97"/>
  <p:tag name="FONTSIZE" val="20"/>
  <p:tag name="BULLETTYPE" val="ppBulletArabicPeriod"/>
  <p:tag name="ANSWERTEXT" val="100 yd&#10;200 yd&#10;0.00 yd&#10;It is more than 100 yd, but you must know the exact path to say exactly."/>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732</TotalTime>
  <Words>2121</Words>
  <Application>Microsoft Office PowerPoint</Application>
  <PresentationFormat>Widescreen</PresentationFormat>
  <Paragraphs>241</Paragraphs>
  <Slides>63</Slides>
  <Notes>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2" baseType="lpstr">
      <vt:lpstr>Arial</vt:lpstr>
      <vt:lpstr>Calibri</vt:lpstr>
      <vt:lpstr>Calibri Light</vt:lpstr>
      <vt:lpstr>Cambria Math</vt:lpstr>
      <vt:lpstr>Franklin Gothic Book</vt:lpstr>
      <vt:lpstr>Symbol</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Kyser Seaney</dc:creator>
  <cp:lastModifiedBy>Kyser Seaney</cp:lastModifiedBy>
  <cp:revision>69</cp:revision>
  <dcterms:created xsi:type="dcterms:W3CDTF">2019-02-26T17:49:37Z</dcterms:created>
  <dcterms:modified xsi:type="dcterms:W3CDTF">2019-03-31T21:58:18Z</dcterms:modified>
</cp:coreProperties>
</file>