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8" r:id="rId28"/>
    <p:sldId id="282" r:id="rId29"/>
    <p:sldId id="283" r:id="rId30"/>
    <p:sldId id="284" r:id="rId31"/>
    <p:sldId id="285" r:id="rId32"/>
    <p:sldId id="286"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723AF-B6B3-4549-8760-0A21DCFB7872}"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E062B-FEFE-46B5-9D93-19931614B461}" type="slidenum">
              <a:rPr lang="en-US" smtClean="0"/>
              <a:t>‹#›</a:t>
            </a:fld>
            <a:endParaRPr lang="en-US"/>
          </a:p>
        </p:txBody>
      </p:sp>
    </p:spTree>
    <p:extLst>
      <p:ext uri="{BB962C8B-B14F-4D97-AF65-F5344CB8AC3E}">
        <p14:creationId xmlns:p14="http://schemas.microsoft.com/office/powerpoint/2010/main" val="160390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0775-83C3-430A-85EC-AE600A4B87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8C1A04-6F3D-4005-8F69-83588FDA9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094B1B-B163-4506-8B15-E9399BC917E9}"/>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5" name="Footer Placeholder 4">
            <a:extLst>
              <a:ext uri="{FF2B5EF4-FFF2-40B4-BE49-F238E27FC236}">
                <a16:creationId xmlns:a16="http://schemas.microsoft.com/office/drawing/2014/main" id="{DFECBBE5-F107-4E3F-8A13-B84BA5224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F79C7E-48B1-4BF7-802D-DF90E4523503}"/>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18834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0281-663D-43E1-ACDC-1F47053DC4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182037-8F02-466B-A321-4C5BDE7479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ECD5C-703D-4EEB-9512-8403F04DC39A}"/>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5" name="Footer Placeholder 4">
            <a:extLst>
              <a:ext uri="{FF2B5EF4-FFF2-40B4-BE49-F238E27FC236}">
                <a16:creationId xmlns:a16="http://schemas.microsoft.com/office/drawing/2014/main" id="{616130BD-9F40-40CF-9D7E-94A2567D9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F196F-F868-4D8D-8D1C-78DCB798B840}"/>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62660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F2392-6A1D-47F2-886F-405DFD7A9E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6B2015-EC80-4D2E-B36D-7CCE3B4000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825F7-0366-47B7-ABE9-F4F6B141CD28}"/>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5" name="Footer Placeholder 4">
            <a:extLst>
              <a:ext uri="{FF2B5EF4-FFF2-40B4-BE49-F238E27FC236}">
                <a16:creationId xmlns:a16="http://schemas.microsoft.com/office/drawing/2014/main" id="{71761FBA-B3EE-4E97-9F5E-28F9BA9D3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F0E5C-52FF-4715-A972-0061E3981108}"/>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5799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7DB3-D312-4E89-BA08-257A80DC49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790442-3B23-4BD3-BB0C-6BCDA699D1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DF54D-5FE3-417B-AEAD-71F9EC400839}"/>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5" name="Footer Placeholder 4">
            <a:extLst>
              <a:ext uri="{FF2B5EF4-FFF2-40B4-BE49-F238E27FC236}">
                <a16:creationId xmlns:a16="http://schemas.microsoft.com/office/drawing/2014/main" id="{90A5714B-94D1-4702-AB81-D132661AD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41C15-6C30-4D01-BF92-4D7E7F47A58F}"/>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22674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D4CA-86F8-45B5-992A-664B945D1F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AD224-E9A6-48DE-8CEC-5DA3AFD61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B96BF7-21CD-4E0A-B250-3EF7C6B39B41}"/>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5" name="Footer Placeholder 4">
            <a:extLst>
              <a:ext uri="{FF2B5EF4-FFF2-40B4-BE49-F238E27FC236}">
                <a16:creationId xmlns:a16="http://schemas.microsoft.com/office/drawing/2014/main" id="{660CED90-C2EC-411B-84DC-672B7E452E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7C43C-E428-4602-98F3-FFA4527B1855}"/>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35753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244A7-40A7-4E26-BACC-028AB60C1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ADA073-18DB-4CD7-AECE-70296571AA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AF207-5581-475F-9F83-B7A455048E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19060-C19C-402D-A893-68A9FC1898FB}"/>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6" name="Footer Placeholder 5">
            <a:extLst>
              <a:ext uri="{FF2B5EF4-FFF2-40B4-BE49-F238E27FC236}">
                <a16:creationId xmlns:a16="http://schemas.microsoft.com/office/drawing/2014/main" id="{B1726435-F7A4-4C57-9089-B3EE48292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4279B-4D0C-488E-B96E-11A9C22E8463}"/>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323817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668E-2AAB-4C4C-B239-2AA482923F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A0C242-2A5F-4336-B1E7-367CE4460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487CCC-0CA7-4475-87CF-B05050F6F5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399156-0B3B-463C-9A16-C79BD0FFEF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90A9F2B-A0B8-48D8-BDEB-E4CC493339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91E81-3D71-4EAF-AE7D-4B437AA5AB01}"/>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8" name="Footer Placeholder 7">
            <a:extLst>
              <a:ext uri="{FF2B5EF4-FFF2-40B4-BE49-F238E27FC236}">
                <a16:creationId xmlns:a16="http://schemas.microsoft.com/office/drawing/2014/main" id="{3B051400-22E2-4C72-B6FF-6F4A03F7E9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BFA9E-3553-4A2A-A43D-506613B828F6}"/>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14943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E2E4-DB38-495A-97CD-5FA2C55974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2E3A90-12D1-4468-9F8A-551EAE5220BB}"/>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4" name="Footer Placeholder 3">
            <a:extLst>
              <a:ext uri="{FF2B5EF4-FFF2-40B4-BE49-F238E27FC236}">
                <a16:creationId xmlns:a16="http://schemas.microsoft.com/office/drawing/2014/main" id="{BB83FF6F-C73E-4B13-AB28-5DA0FDE6A3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53C6EE-FDC6-40A2-A629-ACCD256240FF}"/>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4066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D3B03-A10B-46D9-917E-6EFC027F06E5}"/>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3" name="Footer Placeholder 2">
            <a:extLst>
              <a:ext uri="{FF2B5EF4-FFF2-40B4-BE49-F238E27FC236}">
                <a16:creationId xmlns:a16="http://schemas.microsoft.com/office/drawing/2014/main" id="{09585F3A-6949-4471-B26C-830BA5790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6A0C03-ABBE-4E74-952A-53FC5E62D5C4}"/>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1943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9A8A1-437E-45EE-96E8-743D2C97D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B8DE2-01D9-4FBF-A03E-087E847CE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3C7B3-72AD-471E-9652-264549CD8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2F2EA6-7590-4E7F-A44A-295C0D985088}"/>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6" name="Footer Placeholder 5">
            <a:extLst>
              <a:ext uri="{FF2B5EF4-FFF2-40B4-BE49-F238E27FC236}">
                <a16:creationId xmlns:a16="http://schemas.microsoft.com/office/drawing/2014/main" id="{82A1727A-266B-4528-9CC6-0651322E6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E63F7-4E7E-4DC1-A133-1E842EEFBAB9}"/>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102516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C659-1ABF-45E4-866D-8C38AEAE6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B2173-73CC-411E-9D0A-7BBEE99ED1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53172-A7CF-455C-A0F9-57D335129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6DCAC5-B75A-460A-9787-A4259FD938AC}"/>
              </a:ext>
            </a:extLst>
          </p:cNvPr>
          <p:cNvSpPr>
            <a:spLocks noGrp="1"/>
          </p:cNvSpPr>
          <p:nvPr>
            <p:ph type="dt" sz="half" idx="10"/>
          </p:nvPr>
        </p:nvSpPr>
        <p:spPr/>
        <p:txBody>
          <a:bodyPr/>
          <a:lstStyle/>
          <a:p>
            <a:fld id="{624A4DBF-C704-4642-99A6-ABAE1420C987}" type="datetimeFigureOut">
              <a:rPr lang="en-US" smtClean="0"/>
              <a:t>2/26/2019</a:t>
            </a:fld>
            <a:endParaRPr lang="en-US"/>
          </a:p>
        </p:txBody>
      </p:sp>
      <p:sp>
        <p:nvSpPr>
          <p:cNvPr id="6" name="Footer Placeholder 5">
            <a:extLst>
              <a:ext uri="{FF2B5EF4-FFF2-40B4-BE49-F238E27FC236}">
                <a16:creationId xmlns:a16="http://schemas.microsoft.com/office/drawing/2014/main" id="{7C10D002-1FBC-4AE4-9C9A-B71E86E90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96733-EF9B-416E-9141-75808BC45EA9}"/>
              </a:ext>
            </a:extLst>
          </p:cNvPr>
          <p:cNvSpPr>
            <a:spLocks noGrp="1"/>
          </p:cNvSpPr>
          <p:nvPr>
            <p:ph type="sldNum" sz="quarter" idx="12"/>
          </p:nvPr>
        </p:nvSpPr>
        <p:spPr/>
        <p:txBody>
          <a:bodyPr/>
          <a:lstStyle/>
          <a:p>
            <a:fld id="{EC7C9077-ACBE-4C01-A6A1-D1428AC4B710}" type="slidenum">
              <a:rPr lang="en-US" smtClean="0"/>
              <a:t>‹#›</a:t>
            </a:fld>
            <a:endParaRPr lang="en-US"/>
          </a:p>
        </p:txBody>
      </p:sp>
    </p:spTree>
    <p:extLst>
      <p:ext uri="{BB962C8B-B14F-4D97-AF65-F5344CB8AC3E}">
        <p14:creationId xmlns:p14="http://schemas.microsoft.com/office/powerpoint/2010/main" val="281397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CD82D5-179E-470B-A105-4750DB96F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53AEFC-D923-4759-837D-63E676142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89B7C-9166-4417-92FE-FA3125D05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A4DBF-C704-4642-99A6-ABAE1420C987}" type="datetimeFigureOut">
              <a:rPr lang="en-US" smtClean="0"/>
              <a:t>2/26/2019</a:t>
            </a:fld>
            <a:endParaRPr lang="en-US"/>
          </a:p>
        </p:txBody>
      </p:sp>
      <p:sp>
        <p:nvSpPr>
          <p:cNvPr id="5" name="Footer Placeholder 4">
            <a:extLst>
              <a:ext uri="{FF2B5EF4-FFF2-40B4-BE49-F238E27FC236}">
                <a16:creationId xmlns:a16="http://schemas.microsoft.com/office/drawing/2014/main" id="{CDA01E3F-5673-4C09-9A24-878E2B190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A97768-EC36-4A56-B9E6-D4782A278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C9077-ACBE-4C01-A6A1-D1428AC4B710}" type="slidenum">
              <a:rPr lang="en-US" smtClean="0"/>
              <a:t>‹#›</a:t>
            </a:fld>
            <a:endParaRPr lang="en-US"/>
          </a:p>
        </p:txBody>
      </p:sp>
    </p:spTree>
    <p:extLst>
      <p:ext uri="{BB962C8B-B14F-4D97-AF65-F5344CB8AC3E}">
        <p14:creationId xmlns:p14="http://schemas.microsoft.com/office/powerpoint/2010/main" val="191018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tx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50C53-6BCD-4E55-AFAF-AA74FBB8F184}"/>
              </a:ext>
            </a:extLst>
          </p:cNvPr>
          <p:cNvSpPr/>
          <p:nvPr/>
        </p:nvSpPr>
        <p:spPr>
          <a:xfrm>
            <a:off x="2182495" y="854451"/>
            <a:ext cx="7827009" cy="4708981"/>
          </a:xfrm>
          <a:prstGeom prst="rect">
            <a:avLst/>
          </a:prstGeom>
          <a:noFill/>
        </p:spPr>
        <p:txBody>
          <a:bodyPr wrap="square" lIns="91440" tIns="45720" rIns="91440" bIns="45720">
            <a:spAutoFit/>
          </a:bodyPr>
          <a:lstStyle/>
          <a:p>
            <a:pPr algn="ctr"/>
            <a:r>
              <a:rPr lang="en-US" sz="5400" dirty="0">
                <a:ln w="0">
                  <a:solidFill>
                    <a:srgbClr val="00B0F0"/>
                  </a:solidFill>
                </a:ln>
                <a:solidFill>
                  <a:schemeClr val="bg1"/>
                </a:solidFill>
                <a:effectLst>
                  <a:outerShdw blurRad="38100" dist="19050" dir="2700000" algn="tl" rotWithShape="0">
                    <a:schemeClr val="dk1">
                      <a:alpha val="40000"/>
                    </a:schemeClr>
                  </a:outerShdw>
                </a:effectLst>
              </a:rPr>
              <a:t>Chemistry</a:t>
            </a:r>
          </a:p>
          <a:p>
            <a:pPr algn="ctr"/>
            <a:r>
              <a:rPr lang="en-US" sz="3200" b="0" cap="none" spc="0" dirty="0">
                <a:ln w="0">
                  <a:solidFill>
                    <a:srgbClr val="00B0F0"/>
                  </a:solidFill>
                </a:ln>
                <a:solidFill>
                  <a:schemeClr val="bg1"/>
                </a:solidFill>
                <a:effectLst>
                  <a:outerShdw blurRad="38100" dist="19050" dir="2700000" algn="tl" rotWithShape="0">
                    <a:schemeClr val="dk1">
                      <a:alpha val="40000"/>
                    </a:schemeClr>
                  </a:outerShdw>
                </a:effectLst>
              </a:rPr>
              <a:t>Chapter 9</a:t>
            </a:r>
          </a:p>
          <a:p>
            <a:pPr algn="ctr"/>
            <a:r>
              <a:rPr lang="en-US" sz="3200" dirty="0">
                <a:ln w="0">
                  <a:solidFill>
                    <a:srgbClr val="00B0F0"/>
                  </a:solidFill>
                </a:ln>
                <a:solidFill>
                  <a:schemeClr val="bg1"/>
                </a:solidFill>
                <a:effectLst>
                  <a:outerShdw blurRad="38100" dist="19050" dir="2700000" algn="tl" rotWithShape="0">
                    <a:schemeClr val="dk1">
                      <a:alpha val="40000"/>
                    </a:schemeClr>
                  </a:outerShdw>
                </a:effectLst>
              </a:rPr>
              <a:t>Covalent Bonding – </a:t>
            </a:r>
          </a:p>
          <a:p>
            <a:pPr algn="ctr"/>
            <a:r>
              <a:rPr lang="en-US" sz="3200" b="0" cap="none" spc="0" dirty="0">
                <a:ln w="0">
                  <a:solidFill>
                    <a:srgbClr val="00B0F0"/>
                  </a:solidFill>
                </a:ln>
                <a:solidFill>
                  <a:schemeClr val="bg1"/>
                </a:solidFill>
                <a:effectLst>
                  <a:outerShdw blurRad="38100" dist="19050" dir="2700000" algn="tl" rotWithShape="0">
                    <a:schemeClr val="dk1">
                      <a:alpha val="40000"/>
                    </a:schemeClr>
                  </a:outerShdw>
                </a:effectLst>
              </a:rPr>
              <a:t>Hybridization and Bonding Types</a:t>
            </a:r>
          </a:p>
          <a:p>
            <a:pPr algn="ctr"/>
            <a:endParaRPr lang="en-US" sz="3200" dirty="0">
              <a:ln w="0">
                <a:solidFill>
                  <a:srgbClr val="00B0F0"/>
                </a:solidFill>
              </a:ln>
              <a:solidFill>
                <a:schemeClr val="bg1"/>
              </a:solidFill>
              <a:effectLst>
                <a:outerShdw blurRad="38100" dist="19050" dir="2700000" algn="tl" rotWithShape="0">
                  <a:schemeClr val="dk1">
                    <a:alpha val="40000"/>
                  </a:schemeClr>
                </a:outerShdw>
              </a:effectLst>
            </a:endParaRPr>
          </a:p>
          <a:p>
            <a:pPr algn="ctr"/>
            <a:r>
              <a:rPr lang="en-US" sz="3200" b="0" cap="none" spc="0" dirty="0">
                <a:ln w="0">
                  <a:solidFill>
                    <a:srgbClr val="00B0F0"/>
                  </a:solidFill>
                </a:ln>
                <a:solidFill>
                  <a:schemeClr val="bg1"/>
                </a:solidFill>
                <a:effectLst>
                  <a:outerShdw blurRad="38100" dist="19050" dir="2700000" algn="tl" rotWithShape="0">
                    <a:schemeClr val="dk1">
                      <a:alpha val="40000"/>
                    </a:schemeClr>
                  </a:outerShdw>
                </a:effectLst>
              </a:rPr>
              <a:t>Chapters: 9.1 &amp; 9.2</a:t>
            </a:r>
          </a:p>
          <a:p>
            <a:pPr algn="ctr"/>
            <a:endParaRPr lang="en-US" sz="3200" b="0" cap="none" spc="0" dirty="0">
              <a:ln w="0">
                <a:solidFill>
                  <a:srgbClr val="00B0F0"/>
                </a:solidFill>
              </a:ln>
              <a:solidFill>
                <a:schemeClr val="bg1"/>
              </a:solidFill>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956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sp</a:t>
            </a:r>
            <a:r>
              <a:rPr kumimoji="0" lang="en-US" altLang="en-US" sz="6000" b="1" i="0" u="none" strike="noStrike" kern="1200" cap="none" spc="0" normalizeH="0" baseline="30000" noProof="0" dirty="0">
                <a:ln>
                  <a:noFill/>
                </a:ln>
                <a:solidFill>
                  <a:prstClr val="black"/>
                </a:solidFill>
                <a:effectLst/>
                <a:uLnTx/>
                <a:uFillTx/>
                <a:latin typeface="Calibri Light" panose="020F0302020204030204"/>
                <a:ea typeface="+mj-ea"/>
                <a:cs typeface="+mj-cs"/>
              </a:rPr>
              <a:t>3</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Example:</a:t>
            </a:r>
          </a:p>
        </p:txBody>
      </p:sp>
      <p:sp>
        <p:nvSpPr>
          <p:cNvPr id="8" name="TextBox 7">
            <a:extLst>
              <a:ext uri="{FF2B5EF4-FFF2-40B4-BE49-F238E27FC236}">
                <a16:creationId xmlns:a16="http://schemas.microsoft.com/office/drawing/2014/main" id="{A2571909-DA4E-45DD-A615-C7699AE2EE0E}"/>
              </a:ext>
            </a:extLst>
          </p:cNvPr>
          <p:cNvSpPr txBox="1"/>
          <p:nvPr/>
        </p:nvSpPr>
        <p:spPr>
          <a:xfrm>
            <a:off x="3914357" y="1984735"/>
            <a:ext cx="5239584" cy="33855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600" b="1"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a:t>
            </a: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noProof="0" dirty="0">
              <a:ln>
                <a:noFill/>
              </a:ln>
              <a:solidFill>
                <a:prstClr val="black"/>
              </a:solidFill>
              <a:effectLst/>
              <a:uLnTx/>
              <a:uFillTx/>
              <a:latin typeface="Calibri" panose="020F0502020204030204"/>
              <a:ea typeface="+mn-ea"/>
              <a:cs typeface="+mn-cs"/>
            </a:endParaRPr>
          </a:p>
        </p:txBody>
      </p:sp>
      <p:pic>
        <p:nvPicPr>
          <p:cNvPr id="7170" name="Picture 2" descr="Image result for H2O molecule">
            <a:extLst>
              <a:ext uri="{FF2B5EF4-FFF2-40B4-BE49-F238E27FC236}">
                <a16:creationId xmlns:a16="http://schemas.microsoft.com/office/drawing/2014/main" id="{F521430C-660E-4EE2-AAA9-B58D58702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425" y="4027025"/>
            <a:ext cx="1338263" cy="87834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1F857BE-A082-478E-90A7-4879B2167DE6}"/>
              </a:ext>
            </a:extLst>
          </p:cNvPr>
          <p:cNvSpPr/>
          <p:nvPr/>
        </p:nvSpPr>
        <p:spPr>
          <a:xfrm>
            <a:off x="6095999" y="4027025"/>
            <a:ext cx="6667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2840BC3-134D-4777-9824-63BB38FB8AD9}"/>
              </a:ext>
            </a:extLst>
          </p:cNvPr>
          <p:cNvSpPr/>
          <p:nvPr/>
        </p:nvSpPr>
        <p:spPr>
          <a:xfrm>
            <a:off x="6181723" y="3981306"/>
            <a:ext cx="6667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A38281A-4755-4404-BE9F-83450D61C32C}"/>
              </a:ext>
            </a:extLst>
          </p:cNvPr>
          <p:cNvSpPr/>
          <p:nvPr/>
        </p:nvSpPr>
        <p:spPr>
          <a:xfrm>
            <a:off x="6443661" y="3981305"/>
            <a:ext cx="6667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A67613E-95CD-4DD4-9801-E5D897056A00}"/>
              </a:ext>
            </a:extLst>
          </p:cNvPr>
          <p:cNvSpPr/>
          <p:nvPr/>
        </p:nvSpPr>
        <p:spPr>
          <a:xfrm>
            <a:off x="6527005" y="4027025"/>
            <a:ext cx="66676"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Image result for CH4 molecule">
            <a:extLst>
              <a:ext uri="{FF2B5EF4-FFF2-40B4-BE49-F238E27FC236}">
                <a16:creationId xmlns:a16="http://schemas.microsoft.com/office/drawing/2014/main" id="{623B19BF-A5B3-4B01-93F8-9B7DBBB350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656" y="1804181"/>
            <a:ext cx="1248698" cy="14583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82E9AEC-046A-4A40-94C9-BC99EB3450C9}"/>
              </a:ext>
            </a:extLst>
          </p:cNvPr>
          <p:cNvSpPr txBox="1"/>
          <p:nvPr/>
        </p:nvSpPr>
        <p:spPr>
          <a:xfrm>
            <a:off x="3409740" y="5669885"/>
            <a:ext cx="5372518" cy="523220"/>
          </a:xfrm>
          <a:prstGeom prst="rect">
            <a:avLst/>
          </a:prstGeom>
          <a:noFill/>
        </p:spPr>
        <p:txBody>
          <a:bodyPr wrap="square" rtlCol="0">
            <a:spAutoFit/>
          </a:bodyPr>
          <a:lstStyle/>
          <a:p>
            <a:r>
              <a:rPr lang="en-US" sz="2800" b="1" dirty="0"/>
              <a:t>What do these have in common?</a:t>
            </a:r>
          </a:p>
        </p:txBody>
      </p:sp>
    </p:spTree>
    <p:extLst>
      <p:ext uri="{BB962C8B-B14F-4D97-AF65-F5344CB8AC3E}">
        <p14:creationId xmlns:p14="http://schemas.microsoft.com/office/powerpoint/2010/main" val="36931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dsp</a:t>
            </a:r>
            <a:r>
              <a:rPr kumimoji="0" lang="en-US" altLang="en-US" sz="6000" b="1" i="0" u="none" strike="noStrike" kern="1200" cap="none" spc="0" normalizeH="0" baseline="30000" noProof="0" dirty="0">
                <a:ln>
                  <a:noFill/>
                </a:ln>
                <a:solidFill>
                  <a:prstClr val="black"/>
                </a:solidFill>
                <a:effectLst/>
                <a:uLnTx/>
                <a:uFillTx/>
                <a:latin typeface="Calibri Light" panose="020F0302020204030204"/>
                <a:ea typeface="+mj-ea"/>
                <a:cs typeface="+mj-cs"/>
              </a:rPr>
              <a:t>3</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hybridization orbital</a:t>
            </a:r>
          </a:p>
        </p:txBody>
      </p:sp>
      <p:sp>
        <p:nvSpPr>
          <p:cNvPr id="7" name="TextBox 6">
            <a:extLst>
              <a:ext uri="{FF2B5EF4-FFF2-40B4-BE49-F238E27FC236}">
                <a16:creationId xmlns:a16="http://schemas.microsoft.com/office/drawing/2014/main" id="{A3F114B8-7E73-43ED-9C05-158C8E978E4F}"/>
              </a:ext>
            </a:extLst>
          </p:cNvPr>
          <p:cNvSpPr txBox="1"/>
          <p:nvPr/>
        </p:nvSpPr>
        <p:spPr>
          <a:xfrm>
            <a:off x="2580441" y="1833520"/>
            <a:ext cx="8229600"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hybridization of a single s orbital, three p orbitals, and one d orbital</a:t>
            </a:r>
          </a:p>
        </p:txBody>
      </p:sp>
      <p:pic>
        <p:nvPicPr>
          <p:cNvPr id="2" name="Picture 1">
            <a:extLst>
              <a:ext uri="{FF2B5EF4-FFF2-40B4-BE49-F238E27FC236}">
                <a16:creationId xmlns:a16="http://schemas.microsoft.com/office/drawing/2014/main" id="{CF3AF2F6-7C8F-4AE0-9F93-B6A2376915CA}"/>
              </a:ext>
            </a:extLst>
          </p:cNvPr>
          <p:cNvPicPr>
            <a:picLocks noChangeAspect="1"/>
          </p:cNvPicPr>
          <p:nvPr/>
        </p:nvPicPr>
        <p:blipFill>
          <a:blip r:embed="rId2"/>
          <a:stretch>
            <a:fillRect/>
          </a:stretch>
        </p:blipFill>
        <p:spPr>
          <a:xfrm>
            <a:off x="3629024" y="2862261"/>
            <a:ext cx="4933950" cy="3700463"/>
          </a:xfrm>
          <a:prstGeom prst="rect">
            <a:avLst/>
          </a:prstGeom>
        </p:spPr>
      </p:pic>
    </p:spTree>
    <p:extLst>
      <p:ext uri="{BB962C8B-B14F-4D97-AF65-F5344CB8AC3E}">
        <p14:creationId xmlns:p14="http://schemas.microsoft.com/office/powerpoint/2010/main" val="350915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dsp</a:t>
            </a:r>
            <a:r>
              <a:rPr kumimoji="0" lang="en-US" altLang="en-US" sz="6000" b="1" i="0" u="none" strike="noStrike" kern="1200" cap="none" spc="0" normalizeH="0" baseline="30000" noProof="0" dirty="0">
                <a:ln>
                  <a:noFill/>
                </a:ln>
                <a:solidFill>
                  <a:prstClr val="black"/>
                </a:solidFill>
                <a:effectLst/>
                <a:uLnTx/>
                <a:uFillTx/>
                <a:latin typeface="Calibri Light" panose="020F0302020204030204"/>
                <a:ea typeface="+mj-ea"/>
                <a:cs typeface="+mj-cs"/>
              </a:rPr>
              <a:t>3</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Example:</a:t>
            </a:r>
          </a:p>
        </p:txBody>
      </p:sp>
      <p:sp>
        <p:nvSpPr>
          <p:cNvPr id="8" name="TextBox 7">
            <a:extLst>
              <a:ext uri="{FF2B5EF4-FFF2-40B4-BE49-F238E27FC236}">
                <a16:creationId xmlns:a16="http://schemas.microsoft.com/office/drawing/2014/main" id="{A2571909-DA4E-45DD-A615-C7699AE2EE0E}"/>
              </a:ext>
            </a:extLst>
          </p:cNvPr>
          <p:cNvSpPr txBox="1"/>
          <p:nvPr/>
        </p:nvSpPr>
        <p:spPr>
          <a:xfrm>
            <a:off x="3914357" y="1984735"/>
            <a:ext cx="5239584" cy="33855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PF</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5</a:t>
            </a:r>
            <a:endParaRPr kumimoji="0" lang="en-US" sz="1600" b="1"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SF</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82E9AEC-046A-4A40-94C9-BC99EB3450C9}"/>
              </a:ext>
            </a:extLst>
          </p:cNvPr>
          <p:cNvSpPr txBox="1"/>
          <p:nvPr/>
        </p:nvSpPr>
        <p:spPr>
          <a:xfrm>
            <a:off x="3409740" y="5669885"/>
            <a:ext cx="53725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do these have in common?</a:t>
            </a:r>
          </a:p>
        </p:txBody>
      </p:sp>
      <p:pic>
        <p:nvPicPr>
          <p:cNvPr id="1026" name="Picture 2" descr="Image result for pF5 molecule">
            <a:extLst>
              <a:ext uri="{FF2B5EF4-FFF2-40B4-BE49-F238E27FC236}">
                <a16:creationId xmlns:a16="http://schemas.microsoft.com/office/drawing/2014/main" id="{6E48A550-A717-42EB-A2C0-4D77ED0F3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201" y="1588719"/>
            <a:ext cx="1493485" cy="16969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F4 molecule">
            <a:extLst>
              <a:ext uri="{FF2B5EF4-FFF2-40B4-BE49-F238E27FC236}">
                <a16:creationId xmlns:a16="http://schemas.microsoft.com/office/drawing/2014/main" id="{B452AB25-441B-417F-A4FB-C8821D07D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4052679"/>
            <a:ext cx="1776411" cy="968952"/>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238989F-F407-4656-B147-4702BD91AE81}"/>
              </a:ext>
            </a:extLst>
          </p:cNvPr>
          <p:cNvSpPr/>
          <p:nvPr/>
        </p:nvSpPr>
        <p:spPr>
          <a:xfrm>
            <a:off x="6223000" y="4052679"/>
            <a:ext cx="81280" cy="773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47FF206-DF91-4944-8B57-63AE583770EA}"/>
              </a:ext>
            </a:extLst>
          </p:cNvPr>
          <p:cNvSpPr/>
          <p:nvPr/>
        </p:nvSpPr>
        <p:spPr>
          <a:xfrm>
            <a:off x="6334760" y="4051518"/>
            <a:ext cx="81280" cy="773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70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200" y="524893"/>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d</a:t>
            </a:r>
            <a:r>
              <a:rPr kumimoji="0" lang="en-US" altLang="en-US" sz="6000" b="1" i="0" u="none" strike="noStrike" kern="1200" cap="none" spc="0" normalizeH="0" baseline="30000" noProof="0" dirty="0">
                <a:ln>
                  <a:noFill/>
                </a:ln>
                <a:solidFill>
                  <a:prstClr val="black"/>
                </a:solidFill>
                <a:effectLst/>
                <a:uLnTx/>
                <a:uFillTx/>
                <a:latin typeface="Calibri Light" panose="020F0302020204030204"/>
                <a:ea typeface="+mj-ea"/>
                <a:cs typeface="+mj-cs"/>
              </a:rPr>
              <a:t>2</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sp</a:t>
            </a:r>
            <a:r>
              <a:rPr kumimoji="0" lang="en-US" altLang="en-US" sz="6000" b="1" i="0" u="none" strike="noStrike" kern="1200" cap="none" spc="0" normalizeH="0" baseline="30000" noProof="0" dirty="0">
                <a:ln>
                  <a:noFill/>
                </a:ln>
                <a:solidFill>
                  <a:prstClr val="black"/>
                </a:solidFill>
                <a:effectLst/>
                <a:uLnTx/>
                <a:uFillTx/>
                <a:latin typeface="Calibri Light" panose="020F0302020204030204"/>
                <a:ea typeface="+mj-ea"/>
                <a:cs typeface="+mj-cs"/>
              </a:rPr>
              <a:t>3</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hybridization orbital</a:t>
            </a:r>
          </a:p>
        </p:txBody>
      </p:sp>
      <p:sp>
        <p:nvSpPr>
          <p:cNvPr id="7" name="TextBox 6">
            <a:extLst>
              <a:ext uri="{FF2B5EF4-FFF2-40B4-BE49-F238E27FC236}">
                <a16:creationId xmlns:a16="http://schemas.microsoft.com/office/drawing/2014/main" id="{A3F114B8-7E73-43ED-9C05-158C8E978E4F}"/>
              </a:ext>
            </a:extLst>
          </p:cNvPr>
          <p:cNvSpPr txBox="1"/>
          <p:nvPr/>
        </p:nvSpPr>
        <p:spPr>
          <a:xfrm>
            <a:off x="2536053" y="1291982"/>
            <a:ext cx="8229600"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hybridization of a single s orbital, three p orbitals, and two d orbitals.</a:t>
            </a:r>
          </a:p>
        </p:txBody>
      </p:sp>
      <p:pic>
        <p:nvPicPr>
          <p:cNvPr id="4" name="Picture 3">
            <a:extLst>
              <a:ext uri="{FF2B5EF4-FFF2-40B4-BE49-F238E27FC236}">
                <a16:creationId xmlns:a16="http://schemas.microsoft.com/office/drawing/2014/main" id="{E2376BA4-6603-4CDD-B1C7-72A0292417A5}"/>
              </a:ext>
            </a:extLst>
          </p:cNvPr>
          <p:cNvPicPr>
            <a:picLocks noChangeAspect="1"/>
          </p:cNvPicPr>
          <p:nvPr/>
        </p:nvPicPr>
        <p:blipFill>
          <a:blip r:embed="rId2"/>
          <a:stretch>
            <a:fillRect/>
          </a:stretch>
        </p:blipFill>
        <p:spPr>
          <a:xfrm>
            <a:off x="3302494" y="2284889"/>
            <a:ext cx="5397622" cy="4048218"/>
          </a:xfrm>
          <a:prstGeom prst="rect">
            <a:avLst/>
          </a:prstGeom>
        </p:spPr>
      </p:pic>
    </p:spTree>
    <p:extLst>
      <p:ext uri="{BB962C8B-B14F-4D97-AF65-F5344CB8AC3E}">
        <p14:creationId xmlns:p14="http://schemas.microsoft.com/office/powerpoint/2010/main" val="359370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d</a:t>
            </a:r>
            <a:r>
              <a:rPr kumimoji="0" lang="en-US" altLang="en-US" sz="6000" b="1" i="0" u="none" strike="noStrike" kern="1200" cap="none" spc="0" normalizeH="0" baseline="30000" noProof="0" dirty="0">
                <a:ln>
                  <a:noFill/>
                </a:ln>
                <a:solidFill>
                  <a:prstClr val="black"/>
                </a:solidFill>
                <a:effectLst/>
                <a:uLnTx/>
                <a:uFillTx/>
                <a:latin typeface="Calibri Light" panose="020F0302020204030204"/>
                <a:ea typeface="+mj-ea"/>
                <a:cs typeface="+mj-cs"/>
              </a:rPr>
              <a:t>2</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sp</a:t>
            </a:r>
            <a:r>
              <a:rPr kumimoji="0" lang="en-US" altLang="en-US" sz="6000" b="1" i="0" u="none" strike="noStrike" kern="1200" cap="none" spc="0" normalizeH="0" baseline="30000" noProof="0" dirty="0">
                <a:ln>
                  <a:noFill/>
                </a:ln>
                <a:solidFill>
                  <a:prstClr val="black"/>
                </a:solidFill>
                <a:effectLst/>
                <a:uLnTx/>
                <a:uFillTx/>
                <a:latin typeface="Calibri Light" panose="020F0302020204030204"/>
                <a:ea typeface="+mj-ea"/>
                <a:cs typeface="+mj-cs"/>
              </a:rPr>
              <a:t>3</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Example:</a:t>
            </a:r>
          </a:p>
        </p:txBody>
      </p:sp>
      <p:sp>
        <p:nvSpPr>
          <p:cNvPr id="8" name="TextBox 7">
            <a:extLst>
              <a:ext uri="{FF2B5EF4-FFF2-40B4-BE49-F238E27FC236}">
                <a16:creationId xmlns:a16="http://schemas.microsoft.com/office/drawing/2014/main" id="{A2571909-DA4E-45DD-A615-C7699AE2EE0E}"/>
              </a:ext>
            </a:extLst>
          </p:cNvPr>
          <p:cNvSpPr txBox="1"/>
          <p:nvPr/>
        </p:nvSpPr>
        <p:spPr>
          <a:xfrm>
            <a:off x="3914357" y="1984735"/>
            <a:ext cx="5239584" cy="33855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prstClr val="black"/>
                </a:solidFill>
                <a:latin typeface="Calibri" panose="020F0502020204030204"/>
              </a:rPr>
              <a:t>S</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6</a:t>
            </a:r>
            <a:endParaRPr kumimoji="0" lang="en-US" sz="1600" b="1"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XeF</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82E9AEC-046A-4A40-94C9-BC99EB3450C9}"/>
              </a:ext>
            </a:extLst>
          </p:cNvPr>
          <p:cNvSpPr txBox="1"/>
          <p:nvPr/>
        </p:nvSpPr>
        <p:spPr>
          <a:xfrm>
            <a:off x="3409740" y="5669885"/>
            <a:ext cx="53725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What do these have in common?</a:t>
            </a:r>
          </a:p>
        </p:txBody>
      </p:sp>
      <p:pic>
        <p:nvPicPr>
          <p:cNvPr id="2050" name="Picture 2" descr="Image result for SF6 molecule">
            <a:extLst>
              <a:ext uri="{FF2B5EF4-FFF2-40B4-BE49-F238E27FC236}">
                <a16:creationId xmlns:a16="http://schemas.microsoft.com/office/drawing/2014/main" id="{B24EF4D3-ECFF-4F73-BAFA-4132BCD10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774" y="1625351"/>
            <a:ext cx="1622425" cy="16356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XeF4 molecule">
            <a:extLst>
              <a:ext uri="{FF2B5EF4-FFF2-40B4-BE49-F238E27FC236}">
                <a16:creationId xmlns:a16="http://schemas.microsoft.com/office/drawing/2014/main" id="{8FFE0B05-680B-4BFC-9957-07A9EF05BF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3851524"/>
            <a:ext cx="1905000" cy="138112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557C750-6509-4E9F-B9C0-7C9EF8EA6FB9}"/>
              </a:ext>
            </a:extLst>
          </p:cNvPr>
          <p:cNvSpPr/>
          <p:nvPr/>
        </p:nvSpPr>
        <p:spPr>
          <a:xfrm>
            <a:off x="6203723" y="4219052"/>
            <a:ext cx="62457" cy="50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A138114-F6AA-4E8F-95BD-AA809A6C001C}"/>
              </a:ext>
            </a:extLst>
          </p:cNvPr>
          <p:cNvSpPr/>
          <p:nvPr/>
        </p:nvSpPr>
        <p:spPr>
          <a:xfrm>
            <a:off x="6291580" y="4188516"/>
            <a:ext cx="62457" cy="50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1317D0C-01B8-4B5D-A849-CF8CC347CFFB}"/>
              </a:ext>
            </a:extLst>
          </p:cNvPr>
          <p:cNvSpPr/>
          <p:nvPr/>
        </p:nvSpPr>
        <p:spPr>
          <a:xfrm>
            <a:off x="6534149" y="4798116"/>
            <a:ext cx="62457" cy="50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BC9C358-AAB8-45E3-B3DC-B5BCF4505B81}"/>
              </a:ext>
            </a:extLst>
          </p:cNvPr>
          <p:cNvSpPr/>
          <p:nvPr/>
        </p:nvSpPr>
        <p:spPr>
          <a:xfrm>
            <a:off x="6447789" y="4823516"/>
            <a:ext cx="62457" cy="50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72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Hybridization Continued</a:t>
            </a:r>
          </a:p>
        </p:txBody>
      </p:sp>
      <p:sp>
        <p:nvSpPr>
          <p:cNvPr id="4" name="TextBox 3">
            <a:extLst>
              <a:ext uri="{FF2B5EF4-FFF2-40B4-BE49-F238E27FC236}">
                <a16:creationId xmlns:a16="http://schemas.microsoft.com/office/drawing/2014/main" id="{4F91F8EB-8D4D-48B8-9977-0BEB95B27D67}"/>
              </a:ext>
            </a:extLst>
          </p:cNvPr>
          <p:cNvSpPr txBox="1"/>
          <p:nvPr/>
        </p:nvSpPr>
        <p:spPr>
          <a:xfrm>
            <a:off x="2661920" y="2092960"/>
            <a:ext cx="70612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We have only been looking at the hybridization of the central atom so far.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In reality atoms within the same molecule can have different hybridizations.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It is important to keep in mind what atom we are looking at within the molecule. </a:t>
            </a:r>
          </a:p>
        </p:txBody>
      </p:sp>
    </p:spTree>
    <p:extLst>
      <p:ext uri="{BB962C8B-B14F-4D97-AF65-F5344CB8AC3E}">
        <p14:creationId xmlns:p14="http://schemas.microsoft.com/office/powerpoint/2010/main" val="341307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Multiple Hybridizations Example:</a:t>
            </a:r>
          </a:p>
        </p:txBody>
      </p:sp>
      <p:sp>
        <p:nvSpPr>
          <p:cNvPr id="4" name="TextBox 3">
            <a:extLst>
              <a:ext uri="{FF2B5EF4-FFF2-40B4-BE49-F238E27FC236}">
                <a16:creationId xmlns:a16="http://schemas.microsoft.com/office/drawing/2014/main" id="{4F91F8EB-8D4D-48B8-9977-0BEB95B27D67}"/>
              </a:ext>
            </a:extLst>
          </p:cNvPr>
          <p:cNvSpPr txBox="1"/>
          <p:nvPr/>
        </p:nvSpPr>
        <p:spPr>
          <a:xfrm>
            <a:off x="2661920" y="2092960"/>
            <a:ext cx="7061200"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a:t>
            </a:r>
            <a:r>
              <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pic>
        <p:nvPicPr>
          <p:cNvPr id="5" name="Picture 4" descr="A figure shows a plane and a carbon atom bonded to two oxygen atoms, one on either side. A set of dumbell shaped orbitals aligned along the plane on either side of the carbon atom represent the two sp hybridized orbitals. Each of the oxygen atoms possess three sp2 hybridized orbitals. These orbitals are represented by a set of three lobes on each of the oxygen atoms. The bonds between the carbon and the oxygen atoms are represented by the overlapping of sp and sp2 orbitals. &#10;" title="Figure 9.15 - Hybrid Orbitals in the C O subscript 2 Molecule">
            <a:extLst>
              <a:ext uri="{FF2B5EF4-FFF2-40B4-BE49-F238E27FC236}">
                <a16:creationId xmlns:a16="http://schemas.microsoft.com/office/drawing/2014/main" id="{282983CE-AA65-4E93-9C5C-D4CF664FE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199" y="2754568"/>
            <a:ext cx="7859111" cy="3429000"/>
          </a:xfrm>
          <a:prstGeom prst="rect">
            <a:avLst/>
          </a:prstGeom>
        </p:spPr>
      </p:pic>
    </p:spTree>
    <p:extLst>
      <p:ext uri="{BB962C8B-B14F-4D97-AF65-F5344CB8AC3E}">
        <p14:creationId xmlns:p14="http://schemas.microsoft.com/office/powerpoint/2010/main" val="241287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Strategy for </a:t>
            </a:r>
            <a:r>
              <a:rPr lang="en-US" altLang="en-US" b="1" dirty="0">
                <a:solidFill>
                  <a:prstClr val="black"/>
                </a:solidFill>
                <a:latin typeface="Calibri Light" panose="020F0302020204030204"/>
              </a:rPr>
              <a:t>determining hybridizations</a:t>
            </a:r>
            <a:endPar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TextBox 3">
            <a:extLst>
              <a:ext uri="{FF2B5EF4-FFF2-40B4-BE49-F238E27FC236}">
                <a16:creationId xmlns:a16="http://schemas.microsoft.com/office/drawing/2014/main" id="{4F91F8EB-8D4D-48B8-9977-0BEB95B27D67}"/>
              </a:ext>
            </a:extLst>
          </p:cNvPr>
          <p:cNvSpPr txBox="1"/>
          <p:nvPr/>
        </p:nvSpPr>
        <p:spPr>
          <a:xfrm>
            <a:off x="2565399" y="1402080"/>
            <a:ext cx="7061200" cy="4401205"/>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First draw the correct Lewis Dot structure of the molecule</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Calibri" panose="020F0502020204030204"/>
              </a:rPr>
              <a:t>2. Count the number of “Things” around the atom in question</a:t>
            </a:r>
          </a:p>
          <a:p>
            <a:pPr marL="914400" lvl="1"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bonds count as one “Thing”	</a:t>
            </a:r>
          </a:p>
          <a:p>
            <a:pPr marL="914400" lvl="1" indent="-457200">
              <a:buFont typeface="Arial" panose="020B0604020202020204" pitchFamily="34" charset="0"/>
              <a:buChar char="•"/>
            </a:pPr>
            <a:r>
              <a:rPr lang="en-US" sz="2800" dirty="0">
                <a:solidFill>
                  <a:prstClr val="black"/>
                </a:solidFill>
                <a:latin typeface="Calibri" panose="020F0502020204030204"/>
              </a:rPr>
              <a:t>Electron pairs count as one “Thing”</a:t>
            </a:r>
          </a:p>
          <a:p>
            <a:pPr lvl="1"/>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latin typeface="Calibri" panose="020F0502020204030204"/>
              </a:rPr>
              <a:t>3. The number of things equals the number of orbitals in the hybridization.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069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Strategy for determining hybridizations</a:t>
            </a:r>
          </a:p>
        </p:txBody>
      </p:sp>
      <p:sp>
        <p:nvSpPr>
          <p:cNvPr id="4" name="TextBox 3">
            <a:extLst>
              <a:ext uri="{FF2B5EF4-FFF2-40B4-BE49-F238E27FC236}">
                <a16:creationId xmlns:a16="http://schemas.microsoft.com/office/drawing/2014/main" id="{4F91F8EB-8D4D-48B8-9977-0BEB95B27D67}"/>
              </a:ext>
            </a:extLst>
          </p:cNvPr>
          <p:cNvSpPr txBox="1"/>
          <p:nvPr/>
        </p:nvSpPr>
        <p:spPr>
          <a:xfrm>
            <a:off x="4566919" y="1883963"/>
            <a:ext cx="3368041"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2 things</a:t>
            </a: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2 </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3 things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s</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p</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3</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 4 things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dsp</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3 </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5 things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aseline="300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d</a:t>
            </a:r>
            <a:r>
              <a:rPr lang="en-US" sz="2800" baseline="30000" dirty="0">
                <a:solidFill>
                  <a:prstClr val="black"/>
                </a:solidFill>
                <a:latin typeface="Calibri" panose="020F0502020204030204"/>
              </a:rPr>
              <a:t>2</a:t>
            </a:r>
            <a:r>
              <a:rPr lang="en-US" sz="2800" dirty="0">
                <a:solidFill>
                  <a:prstClr val="black"/>
                </a:solidFill>
                <a:latin typeface="Calibri" panose="020F0502020204030204"/>
              </a:rPr>
              <a:t>sp</a:t>
            </a:r>
            <a:r>
              <a:rPr lang="en-US" sz="2800" baseline="30000" dirty="0">
                <a:solidFill>
                  <a:prstClr val="black"/>
                </a:solidFill>
                <a:latin typeface="Calibri" panose="020F0502020204030204"/>
              </a:rPr>
              <a:t>3</a:t>
            </a:r>
            <a:r>
              <a:rPr lang="en-US" sz="2800" dirty="0">
                <a:solidFill>
                  <a:prstClr val="black"/>
                </a:solidFill>
                <a:latin typeface="Calibri" panose="020F0502020204030204"/>
              </a:rPr>
              <a:t> = 6 things</a:t>
            </a:r>
            <a:endParaRPr kumimoji="0" lang="en-US" sz="2800" b="0" i="0" u="none" strike="noStrike" kern="1200" cap="none" spc="0" normalizeH="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aseline="300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6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A table that may or may not be helpful</a:t>
            </a:r>
          </a:p>
        </p:txBody>
      </p:sp>
      <p:sp>
        <p:nvSpPr>
          <p:cNvPr id="5" name="Rectangle 3">
            <a:extLst>
              <a:ext uri="{FF2B5EF4-FFF2-40B4-BE49-F238E27FC236}">
                <a16:creationId xmlns:a16="http://schemas.microsoft.com/office/drawing/2014/main" id="{3EDCC658-009B-43A7-84DD-74F9286A8ECF}"/>
              </a:ext>
            </a:extLst>
          </p:cNvPr>
          <p:cNvSpPr>
            <a:spLocks noChangeArrowheads="1"/>
          </p:cNvSpPr>
          <p:nvPr/>
        </p:nvSpPr>
        <p:spPr bwMode="auto">
          <a:xfrm>
            <a:off x="1708942" y="1483360"/>
            <a:ext cx="87741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175">
              <a:tabLst>
                <a:tab pos="1606550" algn="ctr"/>
                <a:tab pos="4114800" algn="ctr"/>
                <a:tab pos="6345238" algn="ctr"/>
              </a:tabLst>
              <a:defRPr sz="2400" baseline="30000">
                <a:solidFill>
                  <a:schemeClr val="tx1"/>
                </a:solidFill>
                <a:latin typeface="Times" panose="02020603050405020304" pitchFamily="18" charset="0"/>
              </a:defRPr>
            </a:lvl1pPr>
            <a:lvl2pPr marL="742950" indent="-285750">
              <a:tabLst>
                <a:tab pos="1606550" algn="ctr"/>
                <a:tab pos="4114800" algn="ctr"/>
                <a:tab pos="6345238" algn="ctr"/>
              </a:tabLst>
              <a:defRPr sz="2400" baseline="30000">
                <a:solidFill>
                  <a:schemeClr val="tx1"/>
                </a:solidFill>
                <a:latin typeface="Times" panose="02020603050405020304" pitchFamily="18" charset="0"/>
              </a:defRPr>
            </a:lvl2pPr>
            <a:lvl3pPr marL="1143000" indent="-228600">
              <a:tabLst>
                <a:tab pos="1606550" algn="ctr"/>
                <a:tab pos="4114800" algn="ctr"/>
                <a:tab pos="6345238" algn="ctr"/>
              </a:tabLst>
              <a:defRPr sz="2400" baseline="30000">
                <a:solidFill>
                  <a:schemeClr val="tx1"/>
                </a:solidFill>
                <a:latin typeface="Times" panose="02020603050405020304" pitchFamily="18" charset="0"/>
              </a:defRPr>
            </a:lvl3pPr>
            <a:lvl4pPr marL="1600200" indent="-228600">
              <a:tabLst>
                <a:tab pos="1606550" algn="ctr"/>
                <a:tab pos="4114800" algn="ctr"/>
                <a:tab pos="6345238" algn="ctr"/>
              </a:tabLst>
              <a:defRPr sz="2400" baseline="30000">
                <a:solidFill>
                  <a:schemeClr val="tx1"/>
                </a:solidFill>
                <a:latin typeface="Times" panose="02020603050405020304" pitchFamily="18" charset="0"/>
              </a:defRPr>
            </a:lvl4pPr>
            <a:lvl5pPr marL="2057400" indent="-228600">
              <a:tabLst>
                <a:tab pos="1606550" algn="ctr"/>
                <a:tab pos="4114800" algn="ctr"/>
                <a:tab pos="6345238" algn="ctr"/>
              </a:tabLst>
              <a:defRPr sz="2400" baseline="30000">
                <a:solidFill>
                  <a:schemeClr val="tx1"/>
                </a:solidFill>
                <a:latin typeface="Times" panose="02020603050405020304" pitchFamily="18" charset="0"/>
              </a:defRPr>
            </a:lvl5pPr>
            <a:lvl6pPr marL="2514600" indent="-228600" eaLnBrk="0" fontAlgn="base" hangingPunct="0">
              <a:spcBef>
                <a:spcPct val="0"/>
              </a:spcBef>
              <a:spcAft>
                <a:spcPct val="0"/>
              </a:spcAft>
              <a:tabLst>
                <a:tab pos="1606550" algn="ctr"/>
                <a:tab pos="4114800" algn="ctr"/>
                <a:tab pos="6345238" algn="ctr"/>
              </a:tabLst>
              <a:defRPr sz="2400" baseline="30000">
                <a:solidFill>
                  <a:schemeClr val="tx1"/>
                </a:solidFill>
                <a:latin typeface="Times" panose="02020603050405020304" pitchFamily="18" charset="0"/>
              </a:defRPr>
            </a:lvl6pPr>
            <a:lvl7pPr marL="2971800" indent="-228600" eaLnBrk="0" fontAlgn="base" hangingPunct="0">
              <a:spcBef>
                <a:spcPct val="0"/>
              </a:spcBef>
              <a:spcAft>
                <a:spcPct val="0"/>
              </a:spcAft>
              <a:tabLst>
                <a:tab pos="1606550" algn="ctr"/>
                <a:tab pos="4114800" algn="ctr"/>
                <a:tab pos="6345238" algn="ctr"/>
              </a:tabLst>
              <a:defRPr sz="2400" baseline="30000">
                <a:solidFill>
                  <a:schemeClr val="tx1"/>
                </a:solidFill>
                <a:latin typeface="Times" panose="02020603050405020304" pitchFamily="18" charset="0"/>
              </a:defRPr>
            </a:lvl7pPr>
            <a:lvl8pPr marL="3429000" indent="-228600" eaLnBrk="0" fontAlgn="base" hangingPunct="0">
              <a:spcBef>
                <a:spcPct val="0"/>
              </a:spcBef>
              <a:spcAft>
                <a:spcPct val="0"/>
              </a:spcAft>
              <a:tabLst>
                <a:tab pos="1606550" algn="ctr"/>
                <a:tab pos="4114800" algn="ctr"/>
                <a:tab pos="6345238" algn="ctr"/>
              </a:tabLst>
              <a:defRPr sz="2400" baseline="30000">
                <a:solidFill>
                  <a:schemeClr val="tx1"/>
                </a:solidFill>
                <a:latin typeface="Times" panose="02020603050405020304" pitchFamily="18" charset="0"/>
              </a:defRPr>
            </a:lvl8pPr>
            <a:lvl9pPr marL="3886200" indent="-228600" eaLnBrk="0" fontAlgn="base" hangingPunct="0">
              <a:spcBef>
                <a:spcPct val="0"/>
              </a:spcBef>
              <a:spcAft>
                <a:spcPct val="0"/>
              </a:spcAft>
              <a:tabLst>
                <a:tab pos="1606550" algn="ctr"/>
                <a:tab pos="4114800" algn="ctr"/>
                <a:tab pos="6345238" algn="ctr"/>
              </a:tabLst>
              <a:defRPr sz="2400" baseline="30000">
                <a:solidFill>
                  <a:schemeClr val="tx1"/>
                </a:solidFill>
                <a:latin typeface="Times" panose="02020603050405020304" pitchFamily="18" charset="0"/>
              </a:defRPr>
            </a:lvl9pPr>
          </a:lstStyle>
          <a:p>
            <a:pPr>
              <a:spcBef>
                <a:spcPts val="600"/>
              </a:spcBef>
              <a:spcAft>
                <a:spcPts val="600"/>
              </a:spcAft>
              <a:buClr>
                <a:schemeClr val="accent1"/>
              </a:buClr>
              <a:buSzPct val="90000"/>
              <a:buFont typeface="Symbol" panose="05050102010706020507" pitchFamily="18" charset="2"/>
              <a:buNone/>
            </a:pPr>
            <a:r>
              <a:rPr lang="en-US" altLang="en-US" sz="3200" b="1" baseline="-25000" dirty="0">
                <a:latin typeface="Constantia" panose="02030602050306030303" pitchFamily="18" charset="0"/>
              </a:rPr>
              <a:t>	</a:t>
            </a:r>
            <a:r>
              <a:rPr lang="en-US" altLang="en-US" b="1" u="sng" baseline="0" dirty="0">
                <a:latin typeface="Arial" panose="020B0604020202020204" pitchFamily="34" charset="0"/>
                <a:cs typeface="Arial" panose="020B0604020202020204" pitchFamily="34" charset="0"/>
              </a:rPr>
              <a:t>Type	Hybridization	Example</a:t>
            </a:r>
          </a:p>
          <a:p>
            <a:pPr>
              <a:spcBef>
                <a:spcPts val="600"/>
              </a:spcBef>
              <a:spcAft>
                <a:spcPts val="600"/>
              </a:spcAft>
              <a:buClr>
                <a:schemeClr val="accent1"/>
              </a:buClr>
              <a:buSzPct val="90000"/>
              <a:buFont typeface="Symbol" panose="05050102010706020507" pitchFamily="18" charset="2"/>
              <a:buNone/>
            </a:pPr>
            <a:r>
              <a:rPr lang="en-US" altLang="en-US" b="1" baseline="0" dirty="0">
                <a:latin typeface="Arial" panose="020B0604020202020204" pitchFamily="34" charset="0"/>
                <a:cs typeface="Arial" panose="020B0604020202020204" pitchFamily="34" charset="0"/>
              </a:rPr>
              <a:t>	AB</a:t>
            </a:r>
            <a:r>
              <a:rPr lang="en-US" altLang="en-US" b="1" baseline="-25000" dirty="0">
                <a:latin typeface="Arial" panose="020B0604020202020204" pitchFamily="34" charset="0"/>
                <a:cs typeface="Arial" panose="020B0604020202020204" pitchFamily="34" charset="0"/>
              </a:rPr>
              <a:t>2</a:t>
            </a:r>
            <a:r>
              <a:rPr lang="en-US" altLang="en-US" b="1" baseline="0" dirty="0">
                <a:latin typeface="Arial" panose="020B0604020202020204" pitchFamily="34" charset="0"/>
                <a:cs typeface="Arial" panose="020B0604020202020204" pitchFamily="34" charset="0"/>
              </a:rPr>
              <a:t>	</a:t>
            </a:r>
            <a:r>
              <a:rPr lang="en-US" altLang="en-US" b="1" baseline="0" dirty="0" err="1">
                <a:latin typeface="Arial" panose="020B0604020202020204" pitchFamily="34" charset="0"/>
                <a:cs typeface="Arial" panose="020B0604020202020204" pitchFamily="34" charset="0"/>
              </a:rPr>
              <a:t>sp</a:t>
            </a:r>
            <a:r>
              <a:rPr lang="en-US" altLang="en-US" b="1" baseline="0" dirty="0">
                <a:latin typeface="Arial" panose="020B0604020202020204" pitchFamily="34" charset="0"/>
                <a:cs typeface="Arial" panose="020B0604020202020204" pitchFamily="34" charset="0"/>
              </a:rPr>
              <a:t>	BeF</a:t>
            </a:r>
            <a:r>
              <a:rPr lang="en-US" altLang="en-US" b="1" baseline="-25000" dirty="0">
                <a:latin typeface="Arial" panose="020B0604020202020204" pitchFamily="34" charset="0"/>
                <a:cs typeface="Arial" panose="020B0604020202020204" pitchFamily="34" charset="0"/>
              </a:rPr>
              <a:t>2</a:t>
            </a:r>
          </a:p>
          <a:p>
            <a:pPr>
              <a:spcBef>
                <a:spcPts val="600"/>
              </a:spcBef>
              <a:spcAft>
                <a:spcPts val="600"/>
              </a:spcAft>
              <a:buClr>
                <a:schemeClr val="accent1"/>
              </a:buClr>
              <a:buSzPct val="90000"/>
              <a:buFont typeface="Symbol" panose="05050102010706020507" pitchFamily="18" charset="2"/>
              <a:buNone/>
            </a:pPr>
            <a:r>
              <a:rPr lang="en-US" altLang="en-US" b="1" baseline="0" dirty="0">
                <a:latin typeface="Arial" panose="020B0604020202020204" pitchFamily="34" charset="0"/>
                <a:cs typeface="Arial" panose="020B0604020202020204" pitchFamily="34" charset="0"/>
              </a:rPr>
              <a:t>	AB</a:t>
            </a:r>
            <a:r>
              <a:rPr lang="en-US" altLang="en-US" b="1" baseline="-25000" dirty="0">
                <a:latin typeface="Arial" panose="020B0604020202020204" pitchFamily="34" charset="0"/>
                <a:cs typeface="Arial" panose="020B0604020202020204" pitchFamily="34" charset="0"/>
              </a:rPr>
              <a:t>3</a:t>
            </a:r>
            <a:r>
              <a:rPr lang="en-US" altLang="en-US" b="1" baseline="0" dirty="0">
                <a:latin typeface="Arial" panose="020B0604020202020204" pitchFamily="34" charset="0"/>
                <a:cs typeface="Arial" panose="020B0604020202020204" pitchFamily="34" charset="0"/>
              </a:rPr>
              <a:t>	sp</a:t>
            </a:r>
            <a:r>
              <a:rPr lang="en-US" altLang="en-US" b="1" dirty="0">
                <a:latin typeface="Arial" panose="020B0604020202020204" pitchFamily="34" charset="0"/>
                <a:cs typeface="Arial" panose="020B0604020202020204" pitchFamily="34" charset="0"/>
              </a:rPr>
              <a:t>2</a:t>
            </a:r>
            <a:r>
              <a:rPr lang="en-US" altLang="en-US" b="1" baseline="0" dirty="0">
                <a:latin typeface="Arial" panose="020B0604020202020204" pitchFamily="34" charset="0"/>
                <a:cs typeface="Arial" panose="020B0604020202020204" pitchFamily="34" charset="0"/>
              </a:rPr>
              <a:t>	BF</a:t>
            </a:r>
            <a:r>
              <a:rPr lang="en-US" altLang="en-US" b="1" baseline="-25000" dirty="0">
                <a:latin typeface="Arial" panose="020B0604020202020204" pitchFamily="34" charset="0"/>
                <a:cs typeface="Arial" panose="020B0604020202020204" pitchFamily="34" charset="0"/>
              </a:rPr>
              <a:t>3</a:t>
            </a:r>
          </a:p>
          <a:p>
            <a:pPr>
              <a:spcBef>
                <a:spcPts val="600"/>
              </a:spcBef>
              <a:spcAft>
                <a:spcPts val="600"/>
              </a:spcAft>
              <a:buClr>
                <a:schemeClr val="accent1"/>
              </a:buClr>
              <a:buSzPct val="90000"/>
              <a:buFont typeface="Symbol" panose="05050102010706020507" pitchFamily="18" charset="2"/>
              <a:buNone/>
            </a:pPr>
            <a:r>
              <a:rPr lang="en-US" altLang="en-US" b="1" baseline="0" dirty="0">
                <a:latin typeface="Arial" panose="020B0604020202020204" pitchFamily="34" charset="0"/>
                <a:cs typeface="Arial" panose="020B0604020202020204" pitchFamily="34" charset="0"/>
              </a:rPr>
              <a:t>	AB</a:t>
            </a:r>
            <a:r>
              <a:rPr lang="en-US" altLang="en-US" b="1" baseline="-25000" dirty="0">
                <a:latin typeface="Arial" panose="020B0604020202020204" pitchFamily="34" charset="0"/>
                <a:cs typeface="Arial" panose="020B0604020202020204" pitchFamily="34" charset="0"/>
              </a:rPr>
              <a:t>4</a:t>
            </a:r>
            <a:r>
              <a:rPr lang="en-US" altLang="en-US" b="1" baseline="0" dirty="0">
                <a:latin typeface="Arial" panose="020B0604020202020204" pitchFamily="34" charset="0"/>
                <a:cs typeface="Arial" panose="020B0604020202020204" pitchFamily="34" charset="0"/>
              </a:rPr>
              <a:t>	sp</a:t>
            </a:r>
            <a:r>
              <a:rPr lang="en-US" altLang="en-US" b="1" dirty="0">
                <a:latin typeface="Arial" panose="020B0604020202020204" pitchFamily="34" charset="0"/>
                <a:cs typeface="Arial" panose="020B0604020202020204" pitchFamily="34" charset="0"/>
              </a:rPr>
              <a:t>3</a:t>
            </a:r>
            <a:r>
              <a:rPr lang="en-US" altLang="en-US" b="1" baseline="0" dirty="0">
                <a:latin typeface="Arial" panose="020B0604020202020204" pitchFamily="34" charset="0"/>
                <a:cs typeface="Arial" panose="020B0604020202020204" pitchFamily="34" charset="0"/>
              </a:rPr>
              <a:t>	CH</a:t>
            </a:r>
            <a:r>
              <a:rPr lang="en-US" altLang="en-US" b="1" baseline="-25000" dirty="0">
                <a:latin typeface="Arial" panose="020B0604020202020204" pitchFamily="34" charset="0"/>
                <a:cs typeface="Arial" panose="020B0604020202020204" pitchFamily="34" charset="0"/>
              </a:rPr>
              <a:t>4</a:t>
            </a:r>
          </a:p>
          <a:p>
            <a:pPr>
              <a:spcBef>
                <a:spcPts val="600"/>
              </a:spcBef>
              <a:spcAft>
                <a:spcPts val="600"/>
              </a:spcAft>
              <a:buClr>
                <a:schemeClr val="accent1"/>
              </a:buClr>
              <a:buSzPct val="90000"/>
              <a:buFont typeface="Symbol" panose="05050102010706020507" pitchFamily="18" charset="2"/>
              <a:buNone/>
            </a:pPr>
            <a:r>
              <a:rPr lang="en-US" altLang="en-US" b="1" baseline="0" dirty="0">
                <a:latin typeface="Arial" panose="020B0604020202020204" pitchFamily="34" charset="0"/>
                <a:cs typeface="Arial" panose="020B0604020202020204" pitchFamily="34" charset="0"/>
              </a:rPr>
              <a:t>	AB</a:t>
            </a:r>
            <a:r>
              <a:rPr lang="en-US" altLang="en-US" b="1" baseline="-25000" dirty="0">
                <a:latin typeface="Arial" panose="020B0604020202020204" pitchFamily="34" charset="0"/>
                <a:cs typeface="Arial" panose="020B0604020202020204" pitchFamily="34" charset="0"/>
              </a:rPr>
              <a:t>3</a:t>
            </a:r>
            <a:r>
              <a:rPr lang="en-US" altLang="en-US" b="1" baseline="0" dirty="0">
                <a:latin typeface="Arial" panose="020B0604020202020204" pitchFamily="34" charset="0"/>
                <a:cs typeface="Arial" panose="020B0604020202020204" pitchFamily="34" charset="0"/>
              </a:rPr>
              <a:t>E	sp</a:t>
            </a:r>
            <a:r>
              <a:rPr lang="en-US" altLang="en-US" b="1" dirty="0">
                <a:latin typeface="Arial" panose="020B0604020202020204" pitchFamily="34" charset="0"/>
                <a:cs typeface="Arial" panose="020B0604020202020204" pitchFamily="34" charset="0"/>
              </a:rPr>
              <a:t>3</a:t>
            </a:r>
            <a:r>
              <a:rPr lang="en-US" altLang="en-US" b="1" baseline="0" dirty="0">
                <a:latin typeface="Arial" panose="020B0604020202020204" pitchFamily="34" charset="0"/>
                <a:cs typeface="Arial" panose="020B0604020202020204" pitchFamily="34" charset="0"/>
              </a:rPr>
              <a:t>	NH</a:t>
            </a:r>
            <a:r>
              <a:rPr lang="en-US" altLang="en-US" b="1" baseline="-25000" dirty="0">
                <a:latin typeface="Arial" panose="020B0604020202020204" pitchFamily="34" charset="0"/>
                <a:cs typeface="Arial" panose="020B0604020202020204" pitchFamily="34" charset="0"/>
              </a:rPr>
              <a:t>3</a:t>
            </a:r>
            <a:endParaRPr lang="en-US" altLang="en-US" b="1" baseline="0" dirty="0">
              <a:latin typeface="Arial" panose="020B0604020202020204" pitchFamily="34" charset="0"/>
              <a:cs typeface="Arial" panose="020B0604020202020204" pitchFamily="34" charset="0"/>
            </a:endParaRPr>
          </a:p>
          <a:p>
            <a:pPr>
              <a:spcBef>
                <a:spcPts val="600"/>
              </a:spcBef>
              <a:spcAft>
                <a:spcPts val="600"/>
              </a:spcAft>
              <a:buClr>
                <a:schemeClr val="accent1"/>
              </a:buClr>
              <a:buSzPct val="90000"/>
              <a:buFont typeface="Symbol" panose="05050102010706020507" pitchFamily="18" charset="2"/>
              <a:buNone/>
            </a:pPr>
            <a:r>
              <a:rPr lang="en-US" altLang="en-US" b="1" baseline="0" dirty="0">
                <a:latin typeface="Arial" panose="020B0604020202020204" pitchFamily="34" charset="0"/>
                <a:cs typeface="Arial" panose="020B0604020202020204" pitchFamily="34" charset="0"/>
              </a:rPr>
              <a:t>	AB</a:t>
            </a:r>
            <a:r>
              <a:rPr lang="en-US" altLang="en-US" b="1" baseline="-25000" dirty="0">
                <a:latin typeface="Arial" panose="020B0604020202020204" pitchFamily="34" charset="0"/>
                <a:cs typeface="Arial" panose="020B0604020202020204" pitchFamily="34" charset="0"/>
              </a:rPr>
              <a:t>2</a:t>
            </a:r>
            <a:r>
              <a:rPr lang="en-US" altLang="en-US" b="1" baseline="0" dirty="0">
                <a:latin typeface="Arial" panose="020B0604020202020204" pitchFamily="34" charset="0"/>
                <a:cs typeface="Arial" panose="020B0604020202020204" pitchFamily="34" charset="0"/>
              </a:rPr>
              <a:t>E</a:t>
            </a:r>
            <a:r>
              <a:rPr lang="en-US" altLang="en-US" b="1" baseline="-25000" dirty="0">
                <a:latin typeface="Arial" panose="020B0604020202020204" pitchFamily="34" charset="0"/>
                <a:cs typeface="Arial" panose="020B0604020202020204" pitchFamily="34" charset="0"/>
              </a:rPr>
              <a:t>2</a:t>
            </a:r>
            <a:r>
              <a:rPr lang="en-US" altLang="en-US" b="1" baseline="0" dirty="0">
                <a:latin typeface="Arial" panose="020B0604020202020204" pitchFamily="34" charset="0"/>
                <a:cs typeface="Arial" panose="020B0604020202020204" pitchFamily="34" charset="0"/>
              </a:rPr>
              <a:t>	sp</a:t>
            </a:r>
            <a:r>
              <a:rPr lang="en-US" altLang="en-US" b="1" dirty="0">
                <a:latin typeface="Arial" panose="020B0604020202020204" pitchFamily="34" charset="0"/>
                <a:cs typeface="Arial" panose="020B0604020202020204" pitchFamily="34" charset="0"/>
              </a:rPr>
              <a:t>3</a:t>
            </a:r>
            <a:r>
              <a:rPr lang="en-US" altLang="en-US" b="1" baseline="0" dirty="0">
                <a:latin typeface="Arial" panose="020B0604020202020204" pitchFamily="34" charset="0"/>
                <a:cs typeface="Arial" panose="020B0604020202020204" pitchFamily="34" charset="0"/>
              </a:rPr>
              <a:t>	H</a:t>
            </a:r>
            <a:r>
              <a:rPr lang="en-US" altLang="en-US" b="1" baseline="-25000" dirty="0">
                <a:latin typeface="Arial" panose="020B0604020202020204" pitchFamily="34" charset="0"/>
                <a:cs typeface="Arial" panose="020B0604020202020204" pitchFamily="34" charset="0"/>
              </a:rPr>
              <a:t>2</a:t>
            </a:r>
            <a:r>
              <a:rPr lang="en-US" altLang="en-US" b="1" baseline="0" dirty="0">
                <a:latin typeface="Arial" panose="020B0604020202020204" pitchFamily="34" charset="0"/>
                <a:cs typeface="Arial" panose="020B0604020202020204" pitchFamily="34" charset="0"/>
              </a:rPr>
              <a:t>O</a:t>
            </a:r>
            <a:endParaRPr lang="en-US" altLang="en-US" b="1" baseline="-25000" dirty="0">
              <a:latin typeface="Arial" panose="020B0604020202020204" pitchFamily="34" charset="0"/>
              <a:cs typeface="Arial" panose="020B0604020202020204" pitchFamily="34" charset="0"/>
            </a:endParaRPr>
          </a:p>
          <a:p>
            <a:pPr>
              <a:spcBef>
                <a:spcPts val="600"/>
              </a:spcBef>
              <a:spcAft>
                <a:spcPts val="600"/>
              </a:spcAft>
              <a:buClr>
                <a:schemeClr val="accent1"/>
              </a:buClr>
              <a:buSzPct val="90000"/>
              <a:buFont typeface="Symbol" panose="05050102010706020507" pitchFamily="18" charset="2"/>
              <a:buNone/>
            </a:pPr>
            <a:r>
              <a:rPr lang="en-US" altLang="en-US" b="1" baseline="0" dirty="0">
                <a:latin typeface="Arial" panose="020B0604020202020204" pitchFamily="34" charset="0"/>
                <a:cs typeface="Arial" panose="020B0604020202020204" pitchFamily="34" charset="0"/>
              </a:rPr>
              <a:t>	AB</a:t>
            </a:r>
            <a:r>
              <a:rPr lang="en-US" altLang="en-US" b="1" baseline="-25000" dirty="0">
                <a:latin typeface="Arial" panose="020B0604020202020204" pitchFamily="34" charset="0"/>
                <a:cs typeface="Arial" panose="020B0604020202020204" pitchFamily="34" charset="0"/>
              </a:rPr>
              <a:t>5</a:t>
            </a:r>
            <a:r>
              <a:rPr lang="en-US" altLang="en-US" b="1" baseline="0" dirty="0">
                <a:latin typeface="Arial" panose="020B0604020202020204" pitchFamily="34" charset="0"/>
                <a:cs typeface="Arial" panose="020B0604020202020204" pitchFamily="34" charset="0"/>
              </a:rPr>
              <a:t>	sp</a:t>
            </a:r>
            <a:r>
              <a:rPr lang="en-US" altLang="en-US" b="1" dirty="0">
                <a:latin typeface="Arial" panose="020B0604020202020204" pitchFamily="34" charset="0"/>
                <a:cs typeface="Arial" panose="020B0604020202020204" pitchFamily="34" charset="0"/>
              </a:rPr>
              <a:t>3</a:t>
            </a:r>
            <a:r>
              <a:rPr lang="en-US" altLang="en-US" b="1" baseline="0" dirty="0">
                <a:latin typeface="Arial" panose="020B0604020202020204" pitchFamily="34" charset="0"/>
                <a:cs typeface="Arial" panose="020B0604020202020204" pitchFamily="34" charset="0"/>
              </a:rPr>
              <a:t>d	PCl</a:t>
            </a:r>
            <a:r>
              <a:rPr lang="en-US" altLang="en-US" b="1" baseline="-25000" dirty="0">
                <a:latin typeface="Arial" panose="020B0604020202020204" pitchFamily="34" charset="0"/>
                <a:cs typeface="Arial" panose="020B0604020202020204" pitchFamily="34" charset="0"/>
              </a:rPr>
              <a:t>5</a:t>
            </a:r>
          </a:p>
          <a:p>
            <a:pPr>
              <a:spcBef>
                <a:spcPts val="600"/>
              </a:spcBef>
              <a:spcAft>
                <a:spcPts val="600"/>
              </a:spcAft>
              <a:buClr>
                <a:schemeClr val="accent1"/>
              </a:buClr>
              <a:buSzPct val="90000"/>
              <a:buFont typeface="Symbol" panose="05050102010706020507" pitchFamily="18" charset="2"/>
              <a:buNone/>
            </a:pPr>
            <a:r>
              <a:rPr lang="en-US" altLang="en-US" b="1" baseline="0" dirty="0">
                <a:latin typeface="Arial" panose="020B0604020202020204" pitchFamily="34" charset="0"/>
                <a:cs typeface="Arial" panose="020B0604020202020204" pitchFamily="34" charset="0"/>
              </a:rPr>
              <a:t>	AB</a:t>
            </a:r>
            <a:r>
              <a:rPr lang="en-US" altLang="en-US" b="1" baseline="-25000" dirty="0">
                <a:latin typeface="Arial" panose="020B0604020202020204" pitchFamily="34" charset="0"/>
                <a:cs typeface="Arial" panose="020B0604020202020204" pitchFamily="34" charset="0"/>
              </a:rPr>
              <a:t>6</a:t>
            </a:r>
            <a:r>
              <a:rPr lang="en-US" altLang="en-US" b="1" baseline="0" dirty="0">
                <a:latin typeface="Arial" panose="020B0604020202020204" pitchFamily="34" charset="0"/>
                <a:cs typeface="Arial" panose="020B0604020202020204" pitchFamily="34" charset="0"/>
              </a:rPr>
              <a:t>	sp</a:t>
            </a:r>
            <a:r>
              <a:rPr lang="en-US" altLang="en-US" b="1" dirty="0">
                <a:latin typeface="Arial" panose="020B0604020202020204" pitchFamily="34" charset="0"/>
                <a:cs typeface="Arial" panose="020B0604020202020204" pitchFamily="34" charset="0"/>
              </a:rPr>
              <a:t>3</a:t>
            </a:r>
            <a:r>
              <a:rPr lang="en-US" altLang="en-US" b="1" baseline="0" dirty="0">
                <a:latin typeface="Arial" panose="020B0604020202020204" pitchFamily="34" charset="0"/>
                <a:cs typeface="Arial" panose="020B0604020202020204" pitchFamily="34" charset="0"/>
              </a:rPr>
              <a:t>d</a:t>
            </a:r>
            <a:r>
              <a:rPr lang="en-US" altLang="en-US" b="1" dirty="0">
                <a:latin typeface="Arial" panose="020B0604020202020204" pitchFamily="34" charset="0"/>
                <a:cs typeface="Arial" panose="020B0604020202020204" pitchFamily="34" charset="0"/>
              </a:rPr>
              <a:t>2</a:t>
            </a:r>
            <a:r>
              <a:rPr lang="en-US" altLang="en-US" b="1" baseline="0" dirty="0">
                <a:latin typeface="Arial" panose="020B0604020202020204" pitchFamily="34" charset="0"/>
                <a:cs typeface="Arial" panose="020B0604020202020204" pitchFamily="34" charset="0"/>
              </a:rPr>
              <a:t>	SF</a:t>
            </a:r>
            <a:r>
              <a:rPr lang="en-US" altLang="en-US" b="1" baseline="-250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04352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200" y="800100"/>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b="1" dirty="0"/>
              <a:t>Hybridization – What is it?</a:t>
            </a:r>
          </a:p>
        </p:txBody>
      </p:sp>
      <p:sp>
        <p:nvSpPr>
          <p:cNvPr id="2" name="TextBox 1">
            <a:extLst>
              <a:ext uri="{FF2B5EF4-FFF2-40B4-BE49-F238E27FC236}">
                <a16:creationId xmlns:a16="http://schemas.microsoft.com/office/drawing/2014/main" id="{02CBFF13-BFB1-49AF-BAC8-466233123B81}"/>
              </a:ext>
            </a:extLst>
          </p:cNvPr>
          <p:cNvSpPr txBox="1"/>
          <p:nvPr/>
        </p:nvSpPr>
        <p:spPr>
          <a:xfrm>
            <a:off x="2262187" y="2038350"/>
            <a:ext cx="7667625"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a:t>The mixing of two or more native atomic orbitals to form special orbitals for bonding.</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r>
              <a:rPr lang="en-US" sz="2800" b="1" dirty="0"/>
              <a:t>These special orbitals are referred to as molecular orbitals.</a:t>
            </a:r>
          </a:p>
          <a:p>
            <a:endParaRPr lang="en-US" sz="2800" b="1" dirty="0"/>
          </a:p>
          <a:p>
            <a:pPr marL="457200" indent="-457200">
              <a:buFont typeface="Arial" panose="020B0604020202020204" pitchFamily="34" charset="0"/>
              <a:buChar char="•"/>
            </a:pPr>
            <a:r>
              <a:rPr lang="en-US" sz="2800" b="1" dirty="0"/>
              <a:t>Orbitals mixing together to form hybrid bonds. </a:t>
            </a:r>
          </a:p>
        </p:txBody>
      </p:sp>
    </p:spTree>
    <p:extLst>
      <p:ext uri="{BB962C8B-B14F-4D97-AF65-F5344CB8AC3E}">
        <p14:creationId xmlns:p14="http://schemas.microsoft.com/office/powerpoint/2010/main" val="287466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Example</a:t>
            </a:r>
          </a:p>
        </p:txBody>
      </p:sp>
      <p:sp>
        <p:nvSpPr>
          <p:cNvPr id="2" name="TextBox 1">
            <a:extLst>
              <a:ext uri="{FF2B5EF4-FFF2-40B4-BE49-F238E27FC236}">
                <a16:creationId xmlns:a16="http://schemas.microsoft.com/office/drawing/2014/main" id="{7574F455-EAEB-4E81-8C6E-1F38A537237B}"/>
              </a:ext>
            </a:extLst>
          </p:cNvPr>
          <p:cNvSpPr txBox="1"/>
          <p:nvPr/>
        </p:nvSpPr>
        <p:spPr>
          <a:xfrm>
            <a:off x="1483360" y="1752600"/>
            <a:ext cx="7670800" cy="954107"/>
          </a:xfrm>
          <a:prstGeom prst="rect">
            <a:avLst/>
          </a:prstGeom>
          <a:noFill/>
        </p:spPr>
        <p:txBody>
          <a:bodyPr wrap="square" rtlCol="0">
            <a:spAutoFit/>
          </a:bodyPr>
          <a:lstStyle/>
          <a:p>
            <a:pPr marL="514350" indent="-514350">
              <a:buFont typeface="+mj-lt"/>
              <a:buAutoNum type="arabicPeriod"/>
            </a:pPr>
            <a:r>
              <a:rPr lang="en-US" sz="2800" dirty="0"/>
              <a:t>Determine the hybridization of the carbon, nitrogen, and oxygen atoms for OCN</a:t>
            </a:r>
            <a:r>
              <a:rPr lang="en-US" sz="2800" baseline="30000" dirty="0"/>
              <a:t>-</a:t>
            </a:r>
            <a:r>
              <a:rPr lang="en-US" sz="2800" dirty="0"/>
              <a:t>.</a:t>
            </a:r>
            <a:endParaRPr lang="en-US" sz="2800" baseline="30000" dirty="0"/>
          </a:p>
        </p:txBody>
      </p:sp>
      <p:sp>
        <p:nvSpPr>
          <p:cNvPr id="4" name="TextBox 3">
            <a:extLst>
              <a:ext uri="{FF2B5EF4-FFF2-40B4-BE49-F238E27FC236}">
                <a16:creationId xmlns:a16="http://schemas.microsoft.com/office/drawing/2014/main" id="{B4C7EA68-6F37-4EB0-B9CD-0683601C69E4}"/>
              </a:ext>
            </a:extLst>
          </p:cNvPr>
          <p:cNvSpPr txBox="1"/>
          <p:nvPr/>
        </p:nvSpPr>
        <p:spPr>
          <a:xfrm>
            <a:off x="7924802" y="3913554"/>
            <a:ext cx="5821680" cy="2103140"/>
          </a:xfrm>
          <a:prstGeom prst="rect">
            <a:avLst/>
          </a:prstGeom>
          <a:noFill/>
        </p:spPr>
        <p:txBody>
          <a:bodyPr wrap="square" rtlCol="0">
            <a:spAutoFit/>
          </a:bodyPr>
          <a:lstStyle/>
          <a:p>
            <a:r>
              <a:rPr lang="en-US" sz="2800" dirty="0"/>
              <a:t>O = sp</a:t>
            </a:r>
            <a:r>
              <a:rPr lang="en-US" sz="2800" baseline="30000" dirty="0"/>
              <a:t>3</a:t>
            </a:r>
          </a:p>
          <a:p>
            <a:endParaRPr lang="en-US" sz="2800" baseline="30000" dirty="0"/>
          </a:p>
          <a:p>
            <a:r>
              <a:rPr lang="en-US" sz="2800" dirty="0"/>
              <a:t>C = </a:t>
            </a:r>
            <a:r>
              <a:rPr lang="en-US" sz="2800" dirty="0" err="1"/>
              <a:t>sp</a:t>
            </a:r>
            <a:endParaRPr lang="en-US" sz="2800" dirty="0"/>
          </a:p>
          <a:p>
            <a:endParaRPr lang="en-US" sz="2800" dirty="0"/>
          </a:p>
          <a:p>
            <a:r>
              <a:rPr lang="en-US" sz="2800" dirty="0"/>
              <a:t>N = </a:t>
            </a:r>
            <a:r>
              <a:rPr lang="en-US" sz="2800" dirty="0" err="1"/>
              <a:t>sp</a:t>
            </a:r>
            <a:endParaRPr lang="en-US" dirty="0"/>
          </a:p>
        </p:txBody>
      </p:sp>
      <p:sp>
        <p:nvSpPr>
          <p:cNvPr id="6" name="TextBox 5">
            <a:extLst>
              <a:ext uri="{FF2B5EF4-FFF2-40B4-BE49-F238E27FC236}">
                <a16:creationId xmlns:a16="http://schemas.microsoft.com/office/drawing/2014/main" id="{2229FF39-2A5E-48BE-B457-5730FEB5A556}"/>
              </a:ext>
            </a:extLst>
          </p:cNvPr>
          <p:cNvSpPr txBox="1"/>
          <p:nvPr/>
        </p:nvSpPr>
        <p:spPr>
          <a:xfrm>
            <a:off x="1981199" y="4571999"/>
            <a:ext cx="325120" cy="523220"/>
          </a:xfrm>
          <a:prstGeom prst="rect">
            <a:avLst/>
          </a:prstGeom>
          <a:noFill/>
        </p:spPr>
        <p:txBody>
          <a:bodyPr wrap="square" rtlCol="0">
            <a:spAutoFit/>
          </a:bodyPr>
          <a:lstStyle/>
          <a:p>
            <a:r>
              <a:rPr lang="en-US" sz="2800" dirty="0"/>
              <a:t>O</a:t>
            </a:r>
          </a:p>
        </p:txBody>
      </p:sp>
      <p:cxnSp>
        <p:nvCxnSpPr>
          <p:cNvPr id="8" name="Straight Connector 7">
            <a:extLst>
              <a:ext uri="{FF2B5EF4-FFF2-40B4-BE49-F238E27FC236}">
                <a16:creationId xmlns:a16="http://schemas.microsoft.com/office/drawing/2014/main" id="{F5FCE069-7123-4C22-878A-623389E94F0D}"/>
              </a:ext>
            </a:extLst>
          </p:cNvPr>
          <p:cNvCxnSpPr>
            <a:stCxn id="6" idx="3"/>
          </p:cNvCxnSpPr>
          <p:nvPr/>
        </p:nvCxnSpPr>
        <p:spPr>
          <a:xfrm>
            <a:off x="2306319" y="4833609"/>
            <a:ext cx="264161"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306E171-E9F8-4619-B43A-E1752637D6F7}"/>
              </a:ext>
            </a:extLst>
          </p:cNvPr>
          <p:cNvSpPr txBox="1"/>
          <p:nvPr/>
        </p:nvSpPr>
        <p:spPr>
          <a:xfrm>
            <a:off x="2468879" y="4571999"/>
            <a:ext cx="325120" cy="523220"/>
          </a:xfrm>
          <a:prstGeom prst="rect">
            <a:avLst/>
          </a:prstGeom>
          <a:noFill/>
        </p:spPr>
        <p:txBody>
          <a:bodyPr wrap="square" rtlCol="0">
            <a:spAutoFit/>
          </a:bodyPr>
          <a:lstStyle/>
          <a:p>
            <a:r>
              <a:rPr lang="en-US" sz="2800" dirty="0"/>
              <a:t>C</a:t>
            </a:r>
          </a:p>
        </p:txBody>
      </p:sp>
      <p:sp>
        <p:nvSpPr>
          <p:cNvPr id="10" name="TextBox 9">
            <a:extLst>
              <a:ext uri="{FF2B5EF4-FFF2-40B4-BE49-F238E27FC236}">
                <a16:creationId xmlns:a16="http://schemas.microsoft.com/office/drawing/2014/main" id="{4FC2A632-7FE9-405E-BC2D-C34F12790D2C}"/>
              </a:ext>
            </a:extLst>
          </p:cNvPr>
          <p:cNvSpPr txBox="1"/>
          <p:nvPr/>
        </p:nvSpPr>
        <p:spPr>
          <a:xfrm>
            <a:off x="2956559" y="4571999"/>
            <a:ext cx="325120" cy="523220"/>
          </a:xfrm>
          <a:prstGeom prst="rect">
            <a:avLst/>
          </a:prstGeom>
          <a:noFill/>
        </p:spPr>
        <p:txBody>
          <a:bodyPr wrap="square" rtlCol="0">
            <a:spAutoFit/>
          </a:bodyPr>
          <a:lstStyle/>
          <a:p>
            <a:r>
              <a:rPr lang="en-US" sz="2800" dirty="0"/>
              <a:t>N</a:t>
            </a:r>
          </a:p>
        </p:txBody>
      </p:sp>
      <p:cxnSp>
        <p:nvCxnSpPr>
          <p:cNvPr id="11" name="Straight Connector 10">
            <a:extLst>
              <a:ext uri="{FF2B5EF4-FFF2-40B4-BE49-F238E27FC236}">
                <a16:creationId xmlns:a16="http://schemas.microsoft.com/office/drawing/2014/main" id="{049C3D1D-8CE5-4580-B9F4-B3062FE1B5A6}"/>
              </a:ext>
            </a:extLst>
          </p:cNvPr>
          <p:cNvCxnSpPr/>
          <p:nvPr/>
        </p:nvCxnSpPr>
        <p:spPr>
          <a:xfrm>
            <a:off x="2793999" y="4833609"/>
            <a:ext cx="26416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80FBE03-04AF-49F4-B0B1-AE765F56A9A5}"/>
              </a:ext>
            </a:extLst>
          </p:cNvPr>
          <p:cNvCxnSpPr/>
          <p:nvPr/>
        </p:nvCxnSpPr>
        <p:spPr>
          <a:xfrm>
            <a:off x="2793998" y="4742169"/>
            <a:ext cx="264161"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701CDBE-2D16-4540-A40A-0421D6AB543E}"/>
              </a:ext>
            </a:extLst>
          </p:cNvPr>
          <p:cNvCxnSpPr/>
          <p:nvPr/>
        </p:nvCxnSpPr>
        <p:spPr>
          <a:xfrm>
            <a:off x="2793997" y="4921933"/>
            <a:ext cx="264161"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Oval 13">
            <a:extLst>
              <a:ext uri="{FF2B5EF4-FFF2-40B4-BE49-F238E27FC236}">
                <a16:creationId xmlns:a16="http://schemas.microsoft.com/office/drawing/2014/main" id="{F2A879B7-36F1-4B89-A2EA-961062639E6B}"/>
              </a:ext>
            </a:extLst>
          </p:cNvPr>
          <p:cNvSpPr/>
          <p:nvPr/>
        </p:nvSpPr>
        <p:spPr>
          <a:xfrm>
            <a:off x="2108197" y="4571999"/>
            <a:ext cx="71121" cy="7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9297BF6-8889-4E49-9A3C-1A77FEB04457}"/>
              </a:ext>
            </a:extLst>
          </p:cNvPr>
          <p:cNvSpPr/>
          <p:nvPr/>
        </p:nvSpPr>
        <p:spPr>
          <a:xfrm>
            <a:off x="2212337" y="4571999"/>
            <a:ext cx="71121" cy="7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882D736-67EC-45B5-95FF-AE54DCD56E33}"/>
              </a:ext>
            </a:extLst>
          </p:cNvPr>
          <p:cNvSpPr/>
          <p:nvPr/>
        </p:nvSpPr>
        <p:spPr>
          <a:xfrm>
            <a:off x="1945638" y="4762488"/>
            <a:ext cx="71121" cy="7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6EC681-E971-46E3-92CA-E5E7902B13D5}"/>
              </a:ext>
            </a:extLst>
          </p:cNvPr>
          <p:cNvSpPr/>
          <p:nvPr/>
        </p:nvSpPr>
        <p:spPr>
          <a:xfrm>
            <a:off x="1945638" y="4859696"/>
            <a:ext cx="71121" cy="7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B993A30-29DB-4EF3-9722-1AAE4FCAA683}"/>
              </a:ext>
            </a:extLst>
          </p:cNvPr>
          <p:cNvSpPr/>
          <p:nvPr/>
        </p:nvSpPr>
        <p:spPr>
          <a:xfrm>
            <a:off x="2108197" y="5024098"/>
            <a:ext cx="71121" cy="7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307B75A-21B6-45B8-8535-5777F446BC57}"/>
              </a:ext>
            </a:extLst>
          </p:cNvPr>
          <p:cNvSpPr/>
          <p:nvPr/>
        </p:nvSpPr>
        <p:spPr>
          <a:xfrm>
            <a:off x="2197096" y="5024098"/>
            <a:ext cx="71121" cy="7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C78062-1CF9-4A3D-92CE-41A89B230C66}"/>
              </a:ext>
            </a:extLst>
          </p:cNvPr>
          <p:cNvSpPr/>
          <p:nvPr/>
        </p:nvSpPr>
        <p:spPr>
          <a:xfrm>
            <a:off x="3301997" y="4762488"/>
            <a:ext cx="71121" cy="7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3D9A2FB-C07A-4477-833B-C55C4852CC4C}"/>
              </a:ext>
            </a:extLst>
          </p:cNvPr>
          <p:cNvSpPr/>
          <p:nvPr/>
        </p:nvSpPr>
        <p:spPr>
          <a:xfrm>
            <a:off x="3301996" y="4859696"/>
            <a:ext cx="71121" cy="7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0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4" grpId="0" animBg="1"/>
      <p:bldP spid="15" grpId="0" animBg="1"/>
      <p:bldP spid="16" grpId="0" animBg="1"/>
      <p:bldP spid="17" grpId="0" animBg="1"/>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Your turn!</a:t>
            </a:r>
          </a:p>
        </p:txBody>
      </p:sp>
      <p:sp>
        <p:nvSpPr>
          <p:cNvPr id="23" name="TextBox 22">
            <a:extLst>
              <a:ext uri="{FF2B5EF4-FFF2-40B4-BE49-F238E27FC236}">
                <a16:creationId xmlns:a16="http://schemas.microsoft.com/office/drawing/2014/main" id="{E1DC760F-0532-4D28-B210-9D8016C1BCC5}"/>
              </a:ext>
            </a:extLst>
          </p:cNvPr>
          <p:cNvSpPr txBox="1"/>
          <p:nvPr/>
        </p:nvSpPr>
        <p:spPr>
          <a:xfrm>
            <a:off x="1483360" y="1905244"/>
            <a:ext cx="7670800" cy="2964914"/>
          </a:xfrm>
          <a:prstGeom prst="rect">
            <a:avLst/>
          </a:prstGeom>
          <a:noFill/>
        </p:spPr>
        <p:txBody>
          <a:bodyPr wrap="square" rtlCol="0">
            <a:spAutoFit/>
          </a:bodyPr>
          <a:lstStyle/>
          <a:p>
            <a:pPr marL="514350" indent="-514350">
              <a:buFont typeface="+mj-lt"/>
              <a:buAutoNum type="arabicPeriod"/>
            </a:pPr>
            <a:r>
              <a:rPr lang="en-US" sz="2800" dirty="0"/>
              <a:t>Determine the hybridization of the nitrogen atom in NH</a:t>
            </a:r>
            <a:r>
              <a:rPr lang="en-US" sz="2800" baseline="-25000" dirty="0"/>
              <a:t>3</a:t>
            </a:r>
            <a:r>
              <a:rPr lang="en-US" sz="2800" dirty="0"/>
              <a:t>.</a:t>
            </a:r>
            <a:br>
              <a:rPr lang="en-US" sz="2800" dirty="0"/>
            </a:br>
            <a:br>
              <a:rPr lang="en-US" sz="2800" dirty="0"/>
            </a:br>
            <a:endParaRPr lang="en-US" sz="2800" dirty="0"/>
          </a:p>
          <a:p>
            <a:pPr marL="514350" indent="-514350">
              <a:buFont typeface="+mj-lt"/>
              <a:buAutoNum type="arabicPeriod"/>
            </a:pPr>
            <a:r>
              <a:rPr lang="en-US" sz="2800" dirty="0"/>
              <a:t>Determine the hybridization of the carbon atom in C</a:t>
            </a:r>
            <a:r>
              <a:rPr lang="en-US" sz="2800" baseline="-25000" dirty="0"/>
              <a:t>2</a:t>
            </a:r>
            <a:r>
              <a:rPr lang="en-US" sz="2800" dirty="0"/>
              <a:t>H</a:t>
            </a:r>
            <a:r>
              <a:rPr lang="en-US" sz="2800" baseline="-25000" dirty="0"/>
              <a:t>4</a:t>
            </a:r>
            <a:r>
              <a:rPr lang="en-US" sz="2800" dirty="0"/>
              <a:t>.</a:t>
            </a:r>
            <a:endParaRPr lang="en-US" sz="2800" baseline="30000" dirty="0"/>
          </a:p>
          <a:p>
            <a:endParaRPr lang="en-US" sz="2800" baseline="30000" dirty="0"/>
          </a:p>
        </p:txBody>
      </p:sp>
    </p:spTree>
    <p:extLst>
      <p:ext uri="{BB962C8B-B14F-4D97-AF65-F5344CB8AC3E}">
        <p14:creationId xmlns:p14="http://schemas.microsoft.com/office/powerpoint/2010/main" val="235781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Let’s up the ante</a:t>
            </a:r>
          </a:p>
        </p:txBody>
      </p:sp>
      <p:sp>
        <p:nvSpPr>
          <p:cNvPr id="23" name="TextBox 22">
            <a:extLst>
              <a:ext uri="{FF2B5EF4-FFF2-40B4-BE49-F238E27FC236}">
                <a16:creationId xmlns:a16="http://schemas.microsoft.com/office/drawing/2014/main" id="{E1DC760F-0532-4D28-B210-9D8016C1BCC5}"/>
              </a:ext>
            </a:extLst>
          </p:cNvPr>
          <p:cNvSpPr txBox="1"/>
          <p:nvPr/>
        </p:nvSpPr>
        <p:spPr>
          <a:xfrm>
            <a:off x="1483360" y="1905244"/>
            <a:ext cx="7670800" cy="3395801"/>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Calibri" panose="020F0502020204030204"/>
              </a:rPr>
              <a:t>Determine the hybridizations of the </a:t>
            </a:r>
            <a:r>
              <a:rPr lang="en-US" sz="2800" dirty="0" err="1">
                <a:solidFill>
                  <a:prstClr val="black"/>
                </a:solidFill>
                <a:latin typeface="Calibri" panose="020F0502020204030204"/>
              </a:rPr>
              <a:t>Xe</a:t>
            </a:r>
            <a:r>
              <a:rPr lang="en-US" sz="2800" dirty="0">
                <a:solidFill>
                  <a:prstClr val="black"/>
                </a:solidFill>
                <a:latin typeface="Calibri" panose="020F0502020204030204"/>
              </a:rPr>
              <a:t> atom, and O atom in XeOF</a:t>
            </a:r>
            <a:r>
              <a:rPr lang="en-US" sz="2800" baseline="-25000" dirty="0">
                <a:solidFill>
                  <a:prstClr val="black"/>
                </a:solidFill>
                <a:latin typeface="Calibri" panose="020F0502020204030204"/>
              </a:rPr>
              <a:t>2</a:t>
            </a:r>
            <a:r>
              <a:rPr lang="en-US" sz="2800" dirty="0">
                <a:solidFill>
                  <a:prstClr val="black"/>
                </a:solidFill>
                <a:latin typeface="Calibri" panose="020F0502020204030204"/>
              </a:rPr>
              <a:t>.</a:t>
            </a:r>
            <a:br>
              <a:rPr lang="en-US" sz="2800" dirty="0">
                <a:solidFill>
                  <a:prstClr val="black"/>
                </a:solidFill>
                <a:latin typeface="Calibri" panose="020F0502020204030204"/>
              </a:rPr>
            </a:br>
            <a:br>
              <a:rPr lang="en-US" sz="2800" dirty="0">
                <a:solidFill>
                  <a:prstClr val="black"/>
                </a:solidFill>
                <a:latin typeface="Calibri" panose="020F0502020204030204"/>
              </a:rPr>
            </a:br>
            <a:endParaRPr lang="en-US" sz="2800" dirty="0">
              <a:solidFill>
                <a:prstClr val="black"/>
              </a:solidFill>
              <a:latin typeface="Calibri" panose="020F0502020204030204"/>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Determine the hybridizations of the sulfur atom and each oxygen atom in SO</a:t>
            </a:r>
            <a:r>
              <a:rPr kumimoji="0" lang="en-US" sz="2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894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Types of bonds</a:t>
            </a:r>
          </a:p>
        </p:txBody>
      </p:sp>
      <p:sp>
        <p:nvSpPr>
          <p:cNvPr id="23" name="TextBox 22">
            <a:extLst>
              <a:ext uri="{FF2B5EF4-FFF2-40B4-BE49-F238E27FC236}">
                <a16:creationId xmlns:a16="http://schemas.microsoft.com/office/drawing/2014/main" id="{E1DC760F-0532-4D28-B210-9D8016C1BCC5}"/>
              </a:ext>
            </a:extLst>
          </p:cNvPr>
          <p:cNvSpPr txBox="1"/>
          <p:nvPr/>
        </p:nvSpPr>
        <p:spPr>
          <a:xfrm>
            <a:off x="2260599" y="1731099"/>
            <a:ext cx="7670800" cy="382668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are two main types of bonds we will</a:t>
            </a:r>
            <a:r>
              <a:rPr lang="en-US" sz="2800" dirty="0">
                <a:solidFill>
                  <a:prstClr val="black"/>
                </a:solidFill>
                <a:latin typeface="Calibri" panose="020F0502020204030204"/>
              </a:rPr>
              <a:t> discuss in this class. (There are actually three common ones but let’s just focus on the two.)</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There are sigma bonds represented with </a:t>
            </a:r>
            <a:r>
              <a:rPr lang="el-GR" sz="2800" dirty="0">
                <a:solidFill>
                  <a:prstClr val="black"/>
                </a:solidFill>
                <a:latin typeface="Calibri" panose="020F0502020204030204"/>
              </a:rPr>
              <a:t>σ</a:t>
            </a:r>
            <a:r>
              <a:rPr lang="en-US" sz="2800" dirty="0">
                <a:solidFill>
                  <a:prstClr val="black"/>
                </a:solidFill>
                <a:latin typeface="Calibri" panose="020F0502020204030204"/>
              </a:rPr>
              <a: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There are also pi bonds represented with </a:t>
            </a:r>
            <a:r>
              <a:rPr lang="el-GR" sz="2800" dirty="0">
                <a:solidFill>
                  <a:prstClr val="black"/>
                </a:solidFill>
                <a:latin typeface="Calibri" panose="020F0502020204030204"/>
              </a:rPr>
              <a:t>π</a:t>
            </a:r>
            <a:r>
              <a:rPr lang="en-US" sz="2800" dirty="0">
                <a:solidFill>
                  <a:prstClr val="black"/>
                </a:solidFill>
                <a:latin typeface="Calibri" panose="020F0502020204030204"/>
              </a:rPr>
              <a:t>.</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482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Sigma bonds (</a:t>
            </a:r>
            <a:r>
              <a:rPr lang="el-GR" dirty="0">
                <a:solidFill>
                  <a:prstClr val="black"/>
                </a:solidFill>
                <a:latin typeface="Calibri" panose="020F0502020204030204"/>
              </a:rPr>
              <a:t>σ</a:t>
            </a:r>
            <a:r>
              <a:rPr lang="en-US" dirty="0">
                <a:solidFill>
                  <a:prstClr val="black"/>
                </a:solidFill>
                <a:latin typeface="Calibri" panose="020F0502020204030204"/>
              </a:rPr>
              <a:t>)</a:t>
            </a:r>
            <a:endPar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3" name="TextBox 22">
            <a:extLst>
              <a:ext uri="{FF2B5EF4-FFF2-40B4-BE49-F238E27FC236}">
                <a16:creationId xmlns:a16="http://schemas.microsoft.com/office/drawing/2014/main" id="{E1DC760F-0532-4D28-B210-9D8016C1BCC5}"/>
              </a:ext>
            </a:extLst>
          </p:cNvPr>
          <p:cNvSpPr txBox="1"/>
          <p:nvPr/>
        </p:nvSpPr>
        <p:spPr>
          <a:xfrm>
            <a:off x="2260599" y="1731099"/>
            <a:ext cx="7670800" cy="167225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bond that is similar to two bonding s orbitals. Every “</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single</a:t>
            </a: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bond is a sigma bond.</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282D131-CAFC-44F1-B2F7-BC23118A1021}"/>
              </a:ext>
            </a:extLst>
          </p:cNvPr>
          <p:cNvPicPr>
            <a:picLocks noChangeAspect="1"/>
          </p:cNvPicPr>
          <p:nvPr/>
        </p:nvPicPr>
        <p:blipFill>
          <a:blip r:embed="rId2"/>
          <a:stretch>
            <a:fillRect/>
          </a:stretch>
        </p:blipFill>
        <p:spPr>
          <a:xfrm>
            <a:off x="3943349" y="2731450"/>
            <a:ext cx="4688387" cy="3553718"/>
          </a:xfrm>
          <a:prstGeom prst="rect">
            <a:avLst/>
          </a:prstGeom>
        </p:spPr>
      </p:pic>
    </p:spTree>
    <p:extLst>
      <p:ext uri="{BB962C8B-B14F-4D97-AF65-F5344CB8AC3E}">
        <p14:creationId xmlns:p14="http://schemas.microsoft.com/office/powerpoint/2010/main" val="2435635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pi bonds (</a:t>
            </a:r>
            <a:r>
              <a:rPr lang="el-GR" dirty="0">
                <a:solidFill>
                  <a:prstClr val="black"/>
                </a:solidFill>
                <a:latin typeface="Calibri" panose="020F0502020204030204"/>
              </a:rPr>
              <a:t>π</a:t>
            </a:r>
            <a:r>
              <a:rPr kumimoji="0" lang="en-US" sz="6000" b="0" i="0" u="none" strike="noStrike" kern="1200" cap="none" spc="0" normalizeH="0" baseline="0" noProof="0" dirty="0">
                <a:ln>
                  <a:noFill/>
                </a:ln>
                <a:solidFill>
                  <a:prstClr val="black"/>
                </a:solidFill>
                <a:effectLst/>
                <a:uLnTx/>
                <a:uFillTx/>
                <a:latin typeface="Calibri" panose="020F0502020204030204"/>
                <a:ea typeface="+mj-ea"/>
                <a:cs typeface="+mj-cs"/>
              </a:rPr>
              <a:t>)</a:t>
            </a:r>
            <a:endPar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3" name="TextBox 22">
            <a:extLst>
              <a:ext uri="{FF2B5EF4-FFF2-40B4-BE49-F238E27FC236}">
                <a16:creationId xmlns:a16="http://schemas.microsoft.com/office/drawing/2014/main" id="{E1DC760F-0532-4D28-B210-9D8016C1BCC5}"/>
              </a:ext>
            </a:extLst>
          </p:cNvPr>
          <p:cNvSpPr txBox="1"/>
          <p:nvPr/>
        </p:nvSpPr>
        <p:spPr>
          <a:xfrm>
            <a:off x="2260599" y="1554391"/>
            <a:ext cx="7670800" cy="339580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bond in which the orbitals </a:t>
            </a:r>
            <a:r>
              <a:rPr lang="en-US" sz="2800" dirty="0">
                <a:solidFill>
                  <a:prstClr val="black"/>
                </a:solidFill>
                <a:latin typeface="Calibri" panose="020F0502020204030204"/>
              </a:rPr>
              <a:t>overlap twice.</a:t>
            </a: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can only occur between p and d orbitals.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 Every double bond consists of a sigma bond and a pi bond.</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5C7B416-FF0E-4C10-A788-0178C0536143}"/>
              </a:ext>
            </a:extLst>
          </p:cNvPr>
          <p:cNvPicPr>
            <a:picLocks noChangeAspect="1"/>
          </p:cNvPicPr>
          <p:nvPr/>
        </p:nvPicPr>
        <p:blipFill rotWithShape="1">
          <a:blip r:embed="rId2"/>
          <a:srcRect t="40221"/>
          <a:stretch/>
        </p:blipFill>
        <p:spPr>
          <a:xfrm>
            <a:off x="2733674" y="4403981"/>
            <a:ext cx="6724650" cy="1881187"/>
          </a:xfrm>
          <a:prstGeom prst="rect">
            <a:avLst/>
          </a:prstGeom>
        </p:spPr>
      </p:pic>
    </p:spTree>
    <p:extLst>
      <p:ext uri="{BB962C8B-B14F-4D97-AF65-F5344CB8AC3E}">
        <p14:creationId xmlns:p14="http://schemas.microsoft.com/office/powerpoint/2010/main" val="102696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404156"/>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Bonding vs. Anti-Bonding</a:t>
            </a:r>
          </a:p>
        </p:txBody>
      </p:sp>
      <p:sp>
        <p:nvSpPr>
          <p:cNvPr id="23" name="TextBox 22">
            <a:extLst>
              <a:ext uri="{FF2B5EF4-FFF2-40B4-BE49-F238E27FC236}">
                <a16:creationId xmlns:a16="http://schemas.microsoft.com/office/drawing/2014/main" id="{E1DC760F-0532-4D28-B210-9D8016C1BCC5}"/>
              </a:ext>
            </a:extLst>
          </p:cNvPr>
          <p:cNvSpPr txBox="1"/>
          <p:nvPr/>
        </p:nvSpPr>
        <p:spPr>
          <a:xfrm>
            <a:off x="2420397" y="1027002"/>
            <a:ext cx="7670800" cy="548868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Every type of bond has a bonding and anti bonding form.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bonding form is always lower in energy than the anti bonding form.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the orbitals are in phase with one another we consider that bonding.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When they are out of phase we consider that anti-bonding.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Calibri" panose="020F0502020204030204"/>
            </a:endParaRPr>
          </a:p>
          <a:p>
            <a:pPr lvl="0">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187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404156"/>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Bonding vs. Anti-Bonding</a:t>
            </a:r>
          </a:p>
        </p:txBody>
      </p:sp>
      <p:sp>
        <p:nvSpPr>
          <p:cNvPr id="23" name="TextBox 22">
            <a:extLst>
              <a:ext uri="{FF2B5EF4-FFF2-40B4-BE49-F238E27FC236}">
                <a16:creationId xmlns:a16="http://schemas.microsoft.com/office/drawing/2014/main" id="{E1DC760F-0532-4D28-B210-9D8016C1BCC5}"/>
              </a:ext>
            </a:extLst>
          </p:cNvPr>
          <p:cNvSpPr txBox="1"/>
          <p:nvPr/>
        </p:nvSpPr>
        <p:spPr>
          <a:xfrm>
            <a:off x="2539999" y="1683948"/>
            <a:ext cx="7670800" cy="4072910"/>
          </a:xfrm>
          <a:prstGeom prst="rect">
            <a:avLst/>
          </a:prstGeom>
          <a:noFill/>
        </p:spPr>
        <p:txBody>
          <a:bodyPr wrap="square" rtlCol="0">
            <a:spAutoFit/>
          </a:bodyPr>
          <a:lstStyle/>
          <a:p>
            <a:pPr marL="457200" lvl="0" indent="-457200">
              <a:buFont typeface="Arial" panose="020B0604020202020204" pitchFamily="34" charset="0"/>
              <a:buChar char="•"/>
              <a:defRPr/>
            </a:pPr>
            <a:r>
              <a:rPr lang="en-US" sz="3200" b="1" dirty="0">
                <a:solidFill>
                  <a:prstClr val="black"/>
                </a:solidFill>
                <a:latin typeface="Calibri" panose="020F0502020204030204"/>
              </a:rPr>
              <a:t>Sigma = </a:t>
            </a:r>
            <a:r>
              <a:rPr lang="el-GR" sz="3200" b="1" dirty="0">
                <a:solidFill>
                  <a:prstClr val="black"/>
                </a:solidFill>
              </a:rPr>
              <a:t>σ</a:t>
            </a:r>
            <a:r>
              <a:rPr lang="en-US" sz="3200" b="1" dirty="0">
                <a:solidFill>
                  <a:prstClr val="black"/>
                </a:solidFill>
              </a:rPr>
              <a:t> for bonding and</a:t>
            </a:r>
            <a:r>
              <a:rPr lang="el-GR" sz="3200" b="1" dirty="0">
                <a:solidFill>
                  <a:prstClr val="black"/>
                </a:solidFill>
              </a:rPr>
              <a:t> σ</a:t>
            </a:r>
            <a:r>
              <a:rPr lang="en-US" sz="3200" b="1" dirty="0">
                <a:solidFill>
                  <a:prstClr val="black"/>
                </a:solidFill>
              </a:rPr>
              <a:t>* for anti bonding</a:t>
            </a:r>
          </a:p>
          <a:p>
            <a:pPr marL="457200" lvl="0" indent="-457200">
              <a:buFont typeface="Arial" panose="020B0604020202020204" pitchFamily="34" charset="0"/>
              <a:buChar char="•"/>
              <a:defRPr/>
            </a:pPr>
            <a:endParaRPr lang="en-US" sz="2800" dirty="0">
              <a:solidFill>
                <a:prstClr val="black"/>
              </a:solidFill>
            </a:endParaRPr>
          </a:p>
          <a:p>
            <a:pPr marL="457200" lvl="0" indent="-457200">
              <a:buFont typeface="Arial" panose="020B0604020202020204" pitchFamily="34" charset="0"/>
              <a:buChar char="•"/>
              <a:defRPr/>
            </a:pPr>
            <a:endParaRPr lang="en-US" sz="2800" dirty="0">
              <a:solidFill>
                <a:prstClr val="black"/>
              </a:solidFill>
            </a:endParaRPr>
          </a:p>
          <a:p>
            <a:pPr marL="457200" lvl="0" indent="-457200">
              <a:buFont typeface="Arial" panose="020B0604020202020204" pitchFamily="34" charset="0"/>
              <a:buChar char="•"/>
              <a:defRPr/>
            </a:pPr>
            <a:endParaRPr lang="en-US" sz="3200" b="1" dirty="0">
              <a:solidFill>
                <a:prstClr val="black"/>
              </a:solidFill>
            </a:endParaRPr>
          </a:p>
          <a:p>
            <a:pPr marL="457200" lvl="0" indent="-457200">
              <a:buFont typeface="Arial" panose="020B0604020202020204" pitchFamily="34" charset="0"/>
              <a:buChar char="•"/>
              <a:defRPr/>
            </a:pPr>
            <a:r>
              <a:rPr lang="en-US" sz="3200" b="1" dirty="0">
                <a:solidFill>
                  <a:prstClr val="black"/>
                </a:solidFill>
              </a:rPr>
              <a:t>Pi = </a:t>
            </a:r>
            <a:r>
              <a:rPr lang="el-GR" sz="3200" b="1" dirty="0">
                <a:solidFill>
                  <a:prstClr val="black"/>
                </a:solidFill>
              </a:rPr>
              <a:t>π</a:t>
            </a:r>
            <a:r>
              <a:rPr lang="en-US" sz="3200" b="1" dirty="0">
                <a:solidFill>
                  <a:prstClr val="black"/>
                </a:solidFill>
              </a:rPr>
              <a:t> for bonding and </a:t>
            </a:r>
            <a:r>
              <a:rPr lang="el-GR" sz="3200" b="1" dirty="0">
                <a:solidFill>
                  <a:prstClr val="black"/>
                </a:solidFill>
              </a:rPr>
              <a:t>π</a:t>
            </a:r>
            <a:r>
              <a:rPr lang="en-US" sz="3200" b="1" dirty="0">
                <a:solidFill>
                  <a:prstClr val="black"/>
                </a:solidFill>
              </a:rPr>
              <a:t>* for anti bonding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758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Bonding vs. Anti-Bonding Sigma (</a:t>
            </a:r>
            <a:r>
              <a:rPr lang="el-GR" dirty="0">
                <a:solidFill>
                  <a:prstClr val="black"/>
                </a:solidFill>
                <a:latin typeface="Calibri" panose="020F0502020204030204"/>
              </a:rPr>
              <a:t>σ</a:t>
            </a:r>
            <a:r>
              <a:rPr lang="en-US" dirty="0">
                <a:solidFill>
                  <a:prstClr val="black"/>
                </a:solidFill>
                <a:latin typeface="Calibri" panose="020F0502020204030204"/>
              </a:rPr>
              <a:t>)</a:t>
            </a:r>
            <a:endPar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4338" name="Picture 2" descr="Image result for bonding and antibonding sigma">
            <a:extLst>
              <a:ext uri="{FF2B5EF4-FFF2-40B4-BE49-F238E27FC236}">
                <a16:creationId xmlns:a16="http://schemas.microsoft.com/office/drawing/2014/main" id="{BF69CF73-6604-4E92-ACE3-8BF96DB08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887" y="1282931"/>
            <a:ext cx="4826956" cy="500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963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Bonding vs. Anti-Bonding Pi (</a:t>
            </a:r>
            <a:r>
              <a:rPr lang="el-GR" dirty="0">
                <a:solidFill>
                  <a:prstClr val="black"/>
                </a:solidFill>
                <a:latin typeface="Calibri" panose="020F0502020204030204"/>
              </a:rPr>
              <a:t>π</a:t>
            </a:r>
            <a:r>
              <a:rPr kumimoji="0" lang="en-US" sz="6000" b="0" i="0" u="none" strike="noStrike" kern="1200" cap="none" spc="0" normalizeH="0" baseline="0" noProof="0" dirty="0">
                <a:ln>
                  <a:noFill/>
                </a:ln>
                <a:solidFill>
                  <a:prstClr val="black"/>
                </a:solidFill>
                <a:effectLst/>
                <a:uLnTx/>
                <a:uFillTx/>
                <a:latin typeface="Calibri" panose="020F0502020204030204"/>
                <a:ea typeface="+mj-ea"/>
                <a:cs typeface="+mj-cs"/>
              </a:rPr>
              <a:t>)</a:t>
            </a:r>
            <a:endPar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8DF74BCF-D753-47CC-8595-9043A2161C11}"/>
              </a:ext>
            </a:extLst>
          </p:cNvPr>
          <p:cNvPicPr>
            <a:picLocks noChangeAspect="1"/>
          </p:cNvPicPr>
          <p:nvPr/>
        </p:nvPicPr>
        <p:blipFill rotWithShape="1">
          <a:blip r:embed="rId2"/>
          <a:srcRect r="50000" b="38889"/>
          <a:stretch/>
        </p:blipFill>
        <p:spPr>
          <a:xfrm>
            <a:off x="2398568" y="2066924"/>
            <a:ext cx="7394864" cy="4067175"/>
          </a:xfrm>
          <a:prstGeom prst="rect">
            <a:avLst/>
          </a:prstGeom>
        </p:spPr>
      </p:pic>
    </p:spTree>
    <p:extLst>
      <p:ext uri="{BB962C8B-B14F-4D97-AF65-F5344CB8AC3E}">
        <p14:creationId xmlns:p14="http://schemas.microsoft.com/office/powerpoint/2010/main" val="257816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200" y="800100"/>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Example</a:t>
            </a:r>
          </a:p>
        </p:txBody>
      </p:sp>
      <p:pic>
        <p:nvPicPr>
          <p:cNvPr id="1026" name="Picture 2" descr="Image result for sp3 hybridization orbital">
            <a:extLst>
              <a:ext uri="{FF2B5EF4-FFF2-40B4-BE49-F238E27FC236}">
                <a16:creationId xmlns:a16="http://schemas.microsoft.com/office/drawing/2014/main" id="{1E6BD53E-6DF2-426E-869F-47E969CE3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059" y="2102905"/>
            <a:ext cx="5815882" cy="206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915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Why is this important?</a:t>
            </a:r>
          </a:p>
        </p:txBody>
      </p:sp>
      <p:sp>
        <p:nvSpPr>
          <p:cNvPr id="5" name="TextBox 4">
            <a:extLst>
              <a:ext uri="{FF2B5EF4-FFF2-40B4-BE49-F238E27FC236}">
                <a16:creationId xmlns:a16="http://schemas.microsoft.com/office/drawing/2014/main" id="{D94467B8-CE8D-4A95-8CD3-71C65A263A3D}"/>
              </a:ext>
            </a:extLst>
          </p:cNvPr>
          <p:cNvSpPr txBox="1"/>
          <p:nvPr/>
        </p:nvSpPr>
        <p:spPr>
          <a:xfrm>
            <a:off x="3710866" y="1722268"/>
            <a:ext cx="6116715"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t>Molecular Orbital Theory!</a:t>
            </a:r>
          </a:p>
        </p:txBody>
      </p:sp>
      <p:pic>
        <p:nvPicPr>
          <p:cNvPr id="17412" name="Picture 4" descr="Related image">
            <a:extLst>
              <a:ext uri="{FF2B5EF4-FFF2-40B4-BE49-F238E27FC236}">
                <a16:creationId xmlns:a16="http://schemas.microsoft.com/office/drawing/2014/main" id="{7C42924C-F265-4331-99CE-61CE1B5FC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97" y="2550927"/>
            <a:ext cx="2852738" cy="37342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CD31B1A-93FF-4FE5-AA4A-4F5E7C40DF50}"/>
              </a:ext>
            </a:extLst>
          </p:cNvPr>
          <p:cNvPicPr>
            <a:picLocks noChangeAspect="1"/>
          </p:cNvPicPr>
          <p:nvPr/>
        </p:nvPicPr>
        <p:blipFill>
          <a:blip r:embed="rId3"/>
          <a:stretch>
            <a:fillRect/>
          </a:stretch>
        </p:blipFill>
        <p:spPr>
          <a:xfrm>
            <a:off x="6210300" y="2861524"/>
            <a:ext cx="4948237" cy="3195148"/>
          </a:xfrm>
          <a:prstGeom prst="rect">
            <a:avLst/>
          </a:prstGeom>
        </p:spPr>
      </p:pic>
    </p:spTree>
    <p:extLst>
      <p:ext uri="{BB962C8B-B14F-4D97-AF65-F5344CB8AC3E}">
        <p14:creationId xmlns:p14="http://schemas.microsoft.com/office/powerpoint/2010/main" val="3215385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57283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No</a:t>
            </a:r>
          </a:p>
        </p:txBody>
      </p:sp>
      <p:sp>
        <p:nvSpPr>
          <p:cNvPr id="5" name="TextBox 4">
            <a:extLst>
              <a:ext uri="{FF2B5EF4-FFF2-40B4-BE49-F238E27FC236}">
                <a16:creationId xmlns:a16="http://schemas.microsoft.com/office/drawing/2014/main" id="{D94467B8-CE8D-4A95-8CD3-71C65A263A3D}"/>
              </a:ext>
            </a:extLst>
          </p:cNvPr>
          <p:cNvSpPr txBox="1"/>
          <p:nvPr/>
        </p:nvSpPr>
        <p:spPr>
          <a:xfrm>
            <a:off x="3301291" y="1346418"/>
            <a:ext cx="6116715" cy="569386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We will not be going into molecular orbital theory or diagrams.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While it is an important part of upper division chemistry we will not be going into it for the purposes of this class.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If you continue on in chemistry keep in mind that it will come up but they will be introduced to you there.</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711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482" name="Picture 2" descr="Image result for that's all folks porky pig">
            <a:extLst>
              <a:ext uri="{FF2B5EF4-FFF2-40B4-BE49-F238E27FC236}">
                <a16:creationId xmlns:a16="http://schemas.microsoft.com/office/drawing/2014/main" id="{91CED1C6-30E8-4816-8442-CECEA67B7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8" y="571500"/>
            <a:ext cx="76295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10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81000">
              <a:schemeClr val="tx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50C53-6BCD-4E55-AFAF-AA74FBB8F184}"/>
              </a:ext>
            </a:extLst>
          </p:cNvPr>
          <p:cNvSpPr/>
          <p:nvPr/>
        </p:nvSpPr>
        <p:spPr>
          <a:xfrm>
            <a:off x="2182495" y="561488"/>
            <a:ext cx="7827009" cy="717119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Chemistry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Chapter 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Covalent Bonding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Hybridization and Bonding Types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HW: </a:t>
            </a:r>
            <a:r>
              <a:rPr kumimoji="0" lang="en-US" sz="3200" b="0" i="0" u="none" strike="noStrike" kern="1200" cap="none" spc="0" normalizeH="0" baseline="0" noProof="0" dirty="0" err="1">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pg</a:t>
            </a:r>
            <a:r>
              <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 382 – 382h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ln w="0">
                <a:solidFill>
                  <a:srgbClr val="00B0F0"/>
                </a:solidFill>
              </a:ln>
              <a:solidFill>
                <a:prstClr val="white"/>
              </a:solidFill>
              <a:effectLst>
                <a:outerShdw blurRad="38100" dist="19050" dir="2700000" algn="tl" rotWithShape="0">
                  <a:prstClr val="black">
                    <a:alpha val="40000"/>
                  </a:prstClr>
                </a:outerShdw>
              </a:effectLst>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Problems: 21 – 30, 33, 37, 42, 43, 45, 46, 70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dirty="0">
              <a:ln w="0">
                <a:solidFill>
                  <a:srgbClr val="00B0F0"/>
                </a:solidFill>
              </a:ln>
              <a:solidFill>
                <a:prstClr val="white"/>
              </a:solidFill>
              <a:effectLst>
                <a:outerShdw blurRad="38100" dist="19050" dir="2700000" algn="tl" rotWithShape="0">
                  <a:prstClr val="black">
                    <a:alpha val="40000"/>
                  </a:prstClr>
                </a:outerShdw>
              </a:effectLst>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rPr>
              <a:t>Not collected for a grade but highly recommended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w="0">
                <a:solidFill>
                  <a:srgbClr val="00B0F0"/>
                </a:solidFill>
              </a:ln>
              <a:solidFill>
                <a:prstClr val="white"/>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750284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Types of Hybridizations</a:t>
            </a:r>
          </a:p>
        </p:txBody>
      </p:sp>
      <p:sp>
        <p:nvSpPr>
          <p:cNvPr id="5" name="TextBox 4">
            <a:extLst>
              <a:ext uri="{FF2B5EF4-FFF2-40B4-BE49-F238E27FC236}">
                <a16:creationId xmlns:a16="http://schemas.microsoft.com/office/drawing/2014/main" id="{D692A162-69DD-4808-9DC7-7A6722305A90}"/>
              </a:ext>
            </a:extLst>
          </p:cNvPr>
          <p:cNvSpPr txBox="1"/>
          <p:nvPr/>
        </p:nvSpPr>
        <p:spPr>
          <a:xfrm>
            <a:off x="5433133" y="1686757"/>
            <a:ext cx="1840637" cy="6883936"/>
          </a:xfrm>
          <a:prstGeom prst="rect">
            <a:avLst/>
          </a:prstGeom>
          <a:noFill/>
        </p:spPr>
        <p:txBody>
          <a:bodyPr wrap="square" rtlCol="0">
            <a:spAutoFit/>
          </a:bodyPr>
          <a:lstStyle/>
          <a:p>
            <a:pPr marL="285750" indent="-285750">
              <a:buFont typeface="Arial" panose="020B0604020202020204" pitchFamily="34" charset="0"/>
              <a:buChar char="•"/>
            </a:pPr>
            <a:r>
              <a:rPr lang="en-US" sz="3600" dirty="0" err="1"/>
              <a:t>sp</a:t>
            </a:r>
            <a:endParaRPr lang="en-US" sz="3600" dirty="0"/>
          </a:p>
          <a:p>
            <a:pPr marL="285750" indent="-285750">
              <a:buFont typeface="Arial" panose="020B0604020202020204" pitchFamily="34" charset="0"/>
              <a:buChar char="•"/>
            </a:pPr>
            <a:r>
              <a:rPr lang="en-US" sz="3600" dirty="0"/>
              <a:t>sp</a:t>
            </a:r>
            <a:r>
              <a:rPr lang="en-US" sz="3600" baseline="30000" dirty="0"/>
              <a:t>2</a:t>
            </a:r>
          </a:p>
          <a:p>
            <a:pPr marL="285750" indent="-285750">
              <a:buFont typeface="Arial" panose="020B0604020202020204" pitchFamily="34" charset="0"/>
              <a:buChar char="•"/>
            </a:pPr>
            <a:r>
              <a:rPr lang="en-US" sz="3600" dirty="0"/>
              <a:t>sp</a:t>
            </a:r>
            <a:r>
              <a:rPr lang="en-US" sz="3600" baseline="30000" dirty="0"/>
              <a:t>3</a:t>
            </a:r>
          </a:p>
          <a:p>
            <a:pPr marL="285750" indent="-285750">
              <a:buFont typeface="Arial" panose="020B0604020202020204" pitchFamily="34" charset="0"/>
              <a:buChar char="•"/>
            </a:pPr>
            <a:r>
              <a:rPr lang="en-US" sz="3600" dirty="0"/>
              <a:t>dsp</a:t>
            </a:r>
            <a:r>
              <a:rPr lang="en-US" sz="3600" baseline="30000" dirty="0"/>
              <a:t>3</a:t>
            </a:r>
          </a:p>
          <a:p>
            <a:pPr marL="285750" indent="-285750">
              <a:buFont typeface="Arial" panose="020B0604020202020204" pitchFamily="34" charset="0"/>
              <a:buChar char="•"/>
            </a:pPr>
            <a:r>
              <a:rPr lang="en-US" sz="3600" dirty="0"/>
              <a:t>d</a:t>
            </a:r>
            <a:r>
              <a:rPr lang="en-US" sz="3600" baseline="30000" dirty="0"/>
              <a:t>2</a:t>
            </a:r>
            <a:r>
              <a:rPr lang="en-US" sz="3600" dirty="0"/>
              <a:t>sp</a:t>
            </a:r>
            <a:r>
              <a:rPr lang="en-US" sz="3600" baseline="30000" dirty="0"/>
              <a:t>3</a:t>
            </a:r>
          </a:p>
          <a:p>
            <a:pPr marL="285750" indent="-285750">
              <a:buFont typeface="Arial" panose="020B0604020202020204" pitchFamily="34" charset="0"/>
              <a:buChar char="•"/>
            </a:pPr>
            <a:endParaRPr lang="en-US" sz="3600" baseline="30000" dirty="0"/>
          </a:p>
          <a:p>
            <a:pPr marL="285750" indent="-285750">
              <a:buFont typeface="Arial" panose="020B0604020202020204" pitchFamily="34" charset="0"/>
              <a:buChar char="•"/>
            </a:pPr>
            <a:endParaRPr lang="en-US" sz="4000" baseline="30000" dirty="0"/>
          </a:p>
          <a:p>
            <a:pPr marL="285750" indent="-285750">
              <a:buFont typeface="Arial" panose="020B0604020202020204" pitchFamily="34" charset="0"/>
              <a:buChar char="•"/>
            </a:pPr>
            <a:endParaRPr lang="en-US" sz="3600" baseline="30000" dirty="0"/>
          </a:p>
          <a:p>
            <a:pPr marL="285750" indent="-285750">
              <a:buFont typeface="Arial" panose="020B0604020202020204" pitchFamily="34" charset="0"/>
              <a:buChar char="•"/>
            </a:pPr>
            <a:endParaRPr lang="en-US" sz="2800" baseline="30000" dirty="0"/>
          </a:p>
          <a:p>
            <a:pPr marL="285750" indent="-285750">
              <a:buFont typeface="Arial" panose="020B0604020202020204" pitchFamily="34" charset="0"/>
              <a:buChar char="•"/>
            </a:pPr>
            <a:endParaRPr lang="en-US" sz="2800" baseline="30000" dirty="0"/>
          </a:p>
          <a:p>
            <a:pPr marL="285750" indent="-285750">
              <a:buFont typeface="Arial" panose="020B0604020202020204" pitchFamily="34" charset="0"/>
              <a:buChar char="•"/>
            </a:pPr>
            <a:endParaRPr lang="en-US" sz="2800" baseline="30000" dirty="0"/>
          </a:p>
          <a:p>
            <a:pPr marL="285750" indent="-285750">
              <a:buFont typeface="Arial" panose="020B0604020202020204" pitchFamily="34" charset="0"/>
              <a:buChar char="•"/>
            </a:pPr>
            <a:endParaRPr lang="en-US" sz="2800" baseline="30000" dirty="0"/>
          </a:p>
          <a:p>
            <a:pPr marL="285750" indent="-285750">
              <a:buFont typeface="Arial" panose="020B0604020202020204" pitchFamily="34" charset="0"/>
              <a:buChar char="•"/>
            </a:pPr>
            <a:endParaRPr lang="en-US" sz="2800" baseline="30000" dirty="0"/>
          </a:p>
          <a:p>
            <a:endParaRPr lang="en-US" sz="2800" baseline="30000" dirty="0"/>
          </a:p>
          <a:p>
            <a:endParaRPr lang="en-US" sz="2800" baseline="300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p:txBody>
      </p:sp>
      <p:sp>
        <p:nvSpPr>
          <p:cNvPr id="6" name="TextBox 5">
            <a:extLst>
              <a:ext uri="{FF2B5EF4-FFF2-40B4-BE49-F238E27FC236}">
                <a16:creationId xmlns:a16="http://schemas.microsoft.com/office/drawing/2014/main" id="{093C6FF9-D136-4656-B618-FE57D430C89F}"/>
              </a:ext>
            </a:extLst>
          </p:cNvPr>
          <p:cNvSpPr txBox="1"/>
          <p:nvPr/>
        </p:nvSpPr>
        <p:spPr>
          <a:xfrm>
            <a:off x="2985115" y="4966358"/>
            <a:ext cx="6221768" cy="584775"/>
          </a:xfrm>
          <a:prstGeom prst="rect">
            <a:avLst/>
          </a:prstGeom>
          <a:noFill/>
        </p:spPr>
        <p:txBody>
          <a:bodyPr wrap="square" rtlCol="0">
            <a:spAutoFit/>
          </a:bodyPr>
          <a:lstStyle/>
          <a:p>
            <a:r>
              <a:rPr lang="en-US" sz="3200" b="1" dirty="0"/>
              <a:t>You will need to know all of these!</a:t>
            </a:r>
            <a:endParaRPr lang="en-US" b="1" dirty="0"/>
          </a:p>
        </p:txBody>
      </p:sp>
    </p:spTree>
    <p:extLst>
      <p:ext uri="{BB962C8B-B14F-4D97-AF65-F5344CB8AC3E}">
        <p14:creationId xmlns:p14="http://schemas.microsoft.com/office/powerpoint/2010/main" val="208202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err="1">
                <a:ln>
                  <a:noFill/>
                </a:ln>
                <a:solidFill>
                  <a:prstClr val="black"/>
                </a:solidFill>
                <a:effectLst/>
                <a:uLnTx/>
                <a:uFillTx/>
                <a:latin typeface="Calibri Light" panose="020F0302020204030204"/>
                <a:ea typeface="+mj-ea"/>
                <a:cs typeface="+mj-cs"/>
              </a:rPr>
              <a:t>sp</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hybridization orbital</a:t>
            </a:r>
          </a:p>
        </p:txBody>
      </p:sp>
      <p:sp>
        <p:nvSpPr>
          <p:cNvPr id="5" name="TextBox 4">
            <a:extLst>
              <a:ext uri="{FF2B5EF4-FFF2-40B4-BE49-F238E27FC236}">
                <a16:creationId xmlns:a16="http://schemas.microsoft.com/office/drawing/2014/main" id="{D692A162-69DD-4808-9DC7-7A6722305A90}"/>
              </a:ext>
            </a:extLst>
          </p:cNvPr>
          <p:cNvSpPr txBox="1"/>
          <p:nvPr/>
        </p:nvSpPr>
        <p:spPr>
          <a:xfrm>
            <a:off x="5433133" y="1686757"/>
            <a:ext cx="1840637" cy="41139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EABD213-CDB0-4C98-92F5-770FF0F809F6}"/>
              </a:ext>
            </a:extLst>
          </p:cNvPr>
          <p:cNvSpPr txBox="1"/>
          <p:nvPr/>
        </p:nvSpPr>
        <p:spPr>
          <a:xfrm>
            <a:off x="2580441" y="1833520"/>
            <a:ext cx="8711955"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t>The hybridization of a single s and a single p orbital</a:t>
            </a:r>
          </a:p>
        </p:txBody>
      </p:sp>
      <p:pic>
        <p:nvPicPr>
          <p:cNvPr id="4" name="Picture 3">
            <a:extLst>
              <a:ext uri="{FF2B5EF4-FFF2-40B4-BE49-F238E27FC236}">
                <a16:creationId xmlns:a16="http://schemas.microsoft.com/office/drawing/2014/main" id="{77778EAD-DB4B-42E0-935E-DDE71307D4C2}"/>
              </a:ext>
            </a:extLst>
          </p:cNvPr>
          <p:cNvPicPr>
            <a:picLocks noChangeAspect="1"/>
          </p:cNvPicPr>
          <p:nvPr/>
        </p:nvPicPr>
        <p:blipFill>
          <a:blip r:embed="rId2"/>
          <a:stretch>
            <a:fillRect/>
          </a:stretch>
        </p:blipFill>
        <p:spPr>
          <a:xfrm>
            <a:off x="2580441" y="2754385"/>
            <a:ext cx="7031116" cy="2174238"/>
          </a:xfrm>
          <a:prstGeom prst="rect">
            <a:avLst/>
          </a:prstGeom>
        </p:spPr>
      </p:pic>
      <p:sp>
        <p:nvSpPr>
          <p:cNvPr id="7" name="TextBox 6">
            <a:extLst>
              <a:ext uri="{FF2B5EF4-FFF2-40B4-BE49-F238E27FC236}">
                <a16:creationId xmlns:a16="http://schemas.microsoft.com/office/drawing/2014/main" id="{EEFF44AF-6B31-473F-B971-A5B1E0676149}"/>
              </a:ext>
            </a:extLst>
          </p:cNvPr>
          <p:cNvSpPr txBox="1"/>
          <p:nvPr/>
        </p:nvSpPr>
        <p:spPr>
          <a:xfrm>
            <a:off x="2648226" y="5342081"/>
            <a:ext cx="7410450" cy="523220"/>
          </a:xfrm>
          <a:prstGeom prst="rect">
            <a:avLst/>
          </a:prstGeom>
          <a:noFill/>
        </p:spPr>
        <p:txBody>
          <a:bodyPr wrap="square" rtlCol="0">
            <a:spAutoFit/>
          </a:bodyPr>
          <a:lstStyle/>
          <a:p>
            <a:r>
              <a:rPr lang="en-US" sz="2800" b="1" dirty="0"/>
              <a:t>Note: Hybridized orbitals have the same energy</a:t>
            </a:r>
          </a:p>
        </p:txBody>
      </p:sp>
    </p:spTree>
    <p:extLst>
      <p:ext uri="{BB962C8B-B14F-4D97-AF65-F5344CB8AC3E}">
        <p14:creationId xmlns:p14="http://schemas.microsoft.com/office/powerpoint/2010/main" val="3249864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en-US" altLang="en-US" sz="6000" b="1" i="0" u="none" strike="noStrike" kern="1200" cap="none" spc="0" normalizeH="0" baseline="0" noProof="0" dirty="0" err="1">
                <a:ln>
                  <a:noFill/>
                </a:ln>
                <a:solidFill>
                  <a:prstClr val="black"/>
                </a:solidFill>
                <a:effectLst/>
                <a:uLnTx/>
                <a:uFillTx/>
                <a:latin typeface="Calibri Light" panose="020F0302020204030204"/>
                <a:ea typeface="+mj-ea"/>
                <a:cs typeface="+mj-cs"/>
              </a:rPr>
              <a:t>sp</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lang="en-US" altLang="en-US" b="1" dirty="0">
                <a:solidFill>
                  <a:prstClr val="black"/>
                </a:solidFill>
                <a:latin typeface="Calibri Light" panose="020F0302020204030204"/>
              </a:rPr>
              <a:t>e</a:t>
            </a:r>
            <a:r>
              <a:rPr kumimoji="0" lang="en-US" altLang="en-US" sz="6000" b="1" i="0" u="none" strike="noStrike" kern="1200" cap="none" spc="0" normalizeH="0" baseline="0" noProof="0" dirty="0" err="1">
                <a:ln>
                  <a:noFill/>
                </a:ln>
                <a:solidFill>
                  <a:prstClr val="black"/>
                </a:solidFill>
                <a:effectLst/>
                <a:uLnTx/>
                <a:uFillTx/>
                <a:latin typeface="Calibri Light" panose="020F0302020204030204"/>
                <a:ea typeface="+mj-ea"/>
                <a:cs typeface="+mj-cs"/>
              </a:rPr>
              <a:t>xample</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for the carbon atom:</a:t>
            </a:r>
          </a:p>
        </p:txBody>
      </p:sp>
      <p:sp>
        <p:nvSpPr>
          <p:cNvPr id="2" name="TextBox 1">
            <a:extLst>
              <a:ext uri="{FF2B5EF4-FFF2-40B4-BE49-F238E27FC236}">
                <a16:creationId xmlns:a16="http://schemas.microsoft.com/office/drawing/2014/main" id="{7EABD213-CDB0-4C98-92F5-770FF0F809F6}"/>
              </a:ext>
            </a:extLst>
          </p:cNvPr>
          <p:cNvSpPr txBox="1"/>
          <p:nvPr/>
        </p:nvSpPr>
        <p:spPr>
          <a:xfrm>
            <a:off x="3609141" y="2335958"/>
            <a:ext cx="5239584" cy="33855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HCN</a:t>
            </a: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noProof="0" dirty="0">
              <a:ln>
                <a:noFill/>
              </a:ln>
              <a:solidFill>
                <a:prstClr val="black"/>
              </a:solidFill>
              <a:effectLst/>
              <a:uLnTx/>
              <a:uFillTx/>
              <a:latin typeface="Calibri" panose="020F0502020204030204"/>
              <a:ea typeface="+mn-ea"/>
              <a:cs typeface="+mn-cs"/>
            </a:endParaRPr>
          </a:p>
        </p:txBody>
      </p:sp>
      <p:pic>
        <p:nvPicPr>
          <p:cNvPr id="4098" name="Picture 2" descr="Image result for carbon dioxide molecule">
            <a:extLst>
              <a:ext uri="{FF2B5EF4-FFF2-40B4-BE49-F238E27FC236}">
                <a16:creationId xmlns:a16="http://schemas.microsoft.com/office/drawing/2014/main" id="{245CCDD0-BE61-4A29-B3A3-8114ECD99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214" y="1823943"/>
            <a:ext cx="1655572" cy="11764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hydrogen cyanide molecule">
            <a:extLst>
              <a:ext uri="{FF2B5EF4-FFF2-40B4-BE49-F238E27FC236}">
                <a16:creationId xmlns:a16="http://schemas.microsoft.com/office/drawing/2014/main" id="{1F0C2728-6010-4E62-8141-DD5947C09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07833" flipV="1">
            <a:off x="5543660" y="4159755"/>
            <a:ext cx="2298704" cy="6075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6FB7302-E56B-4CF0-8A06-46438AE5C554}"/>
              </a:ext>
            </a:extLst>
          </p:cNvPr>
          <p:cNvSpPr txBox="1"/>
          <p:nvPr/>
        </p:nvSpPr>
        <p:spPr>
          <a:xfrm>
            <a:off x="3476207" y="5823540"/>
            <a:ext cx="5372518" cy="523220"/>
          </a:xfrm>
          <a:prstGeom prst="rect">
            <a:avLst/>
          </a:prstGeom>
          <a:noFill/>
        </p:spPr>
        <p:txBody>
          <a:bodyPr wrap="square" rtlCol="0">
            <a:spAutoFit/>
          </a:bodyPr>
          <a:lstStyle/>
          <a:p>
            <a:r>
              <a:rPr lang="en-US" sz="2800" b="1" dirty="0"/>
              <a:t>What do these have in common?</a:t>
            </a:r>
          </a:p>
        </p:txBody>
      </p:sp>
    </p:spTree>
    <p:extLst>
      <p:ext uri="{BB962C8B-B14F-4D97-AF65-F5344CB8AC3E}">
        <p14:creationId xmlns:p14="http://schemas.microsoft.com/office/powerpoint/2010/main" val="42923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altLang="en-US" b="1" dirty="0">
                <a:solidFill>
                  <a:prstClr val="black"/>
                </a:solidFill>
              </a:rPr>
              <a:t>sp</a:t>
            </a:r>
            <a:r>
              <a:rPr lang="en-US" altLang="en-US" b="1" baseline="30000" dirty="0">
                <a:solidFill>
                  <a:prstClr val="black"/>
                </a:solidFill>
              </a:rPr>
              <a:t>2</a:t>
            </a:r>
            <a:r>
              <a:rPr lang="en-US" altLang="en-US" b="1" dirty="0">
                <a:solidFill>
                  <a:prstClr val="black"/>
                </a:solidFill>
              </a:rPr>
              <a:t> hybridization orbital</a:t>
            </a:r>
          </a:p>
        </p:txBody>
      </p:sp>
      <p:sp>
        <p:nvSpPr>
          <p:cNvPr id="7" name="TextBox 6">
            <a:extLst>
              <a:ext uri="{FF2B5EF4-FFF2-40B4-BE49-F238E27FC236}">
                <a16:creationId xmlns:a16="http://schemas.microsoft.com/office/drawing/2014/main" id="{A3F114B8-7E73-43ED-9C05-158C8E978E4F}"/>
              </a:ext>
            </a:extLst>
          </p:cNvPr>
          <p:cNvSpPr txBox="1"/>
          <p:nvPr/>
        </p:nvSpPr>
        <p:spPr>
          <a:xfrm>
            <a:off x="2580441" y="1833520"/>
            <a:ext cx="8229600"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t>The hybridization of a single s and two p orbitals</a:t>
            </a:r>
          </a:p>
        </p:txBody>
      </p:sp>
      <p:pic>
        <p:nvPicPr>
          <p:cNvPr id="8" name="Picture 4" descr="ch09_13">
            <a:extLst>
              <a:ext uri="{FF2B5EF4-FFF2-40B4-BE49-F238E27FC236}">
                <a16:creationId xmlns:a16="http://schemas.microsoft.com/office/drawing/2014/main" id="{5757998C-FD54-4F72-AE11-3B0715976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8" y="2688084"/>
            <a:ext cx="8077200" cy="297815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2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ltLang="en-US" b="1" dirty="0">
                <a:solidFill>
                  <a:prstClr val="black"/>
                </a:solidFill>
                <a:latin typeface="Calibri Light" panose="020F0302020204030204"/>
              </a:rPr>
              <a:t>s</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p</a:t>
            </a:r>
            <a:r>
              <a:rPr kumimoji="0" lang="en-US" altLang="en-US" sz="6000" b="1" i="0" u="none" strike="noStrike" kern="1200" cap="none" spc="0" normalizeH="0" baseline="30000" noProof="0" dirty="0">
                <a:ln>
                  <a:noFill/>
                </a:ln>
                <a:solidFill>
                  <a:prstClr val="black"/>
                </a:solidFill>
                <a:effectLst/>
                <a:uLnTx/>
                <a:uFillTx/>
                <a:latin typeface="Calibri Light" panose="020F0302020204030204"/>
                <a:ea typeface="+mj-ea"/>
                <a:cs typeface="+mj-cs"/>
              </a:rPr>
              <a:t>2</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Example:</a:t>
            </a:r>
          </a:p>
        </p:txBody>
      </p:sp>
      <p:sp>
        <p:nvSpPr>
          <p:cNvPr id="5" name="TextBox 4">
            <a:extLst>
              <a:ext uri="{FF2B5EF4-FFF2-40B4-BE49-F238E27FC236}">
                <a16:creationId xmlns:a16="http://schemas.microsoft.com/office/drawing/2014/main" id="{6207A41D-D2A1-4490-8ED9-365C5ECD6452}"/>
              </a:ext>
            </a:extLst>
          </p:cNvPr>
          <p:cNvSpPr txBox="1"/>
          <p:nvPr/>
        </p:nvSpPr>
        <p:spPr>
          <a:xfrm>
            <a:off x="3914357" y="1984735"/>
            <a:ext cx="5239584" cy="338554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BF</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600" b="1" i="0" u="none" strike="noStrike" kern="1200" cap="none" spc="0" normalizeH="0" baseline="-2500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a:t>
            </a:r>
          </a:p>
          <a:p>
            <a:pPr marR="0" lvl="0" algn="l" defTabSz="914400" rtl="0" eaLnBrk="1" fontAlgn="auto" latinLnBrk="0" hangingPunct="1">
              <a:lnSpc>
                <a:spcPct val="100000"/>
              </a:lnSpc>
              <a:spcBef>
                <a:spcPts val="0"/>
              </a:spcBef>
              <a:spcAft>
                <a:spcPts val="0"/>
              </a:spcAft>
              <a:buClrTx/>
              <a:buSzTx/>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noProof="0" dirty="0">
              <a:ln>
                <a:noFill/>
              </a:ln>
              <a:solidFill>
                <a:prstClr val="black"/>
              </a:solidFill>
              <a:effectLst/>
              <a:uLnTx/>
              <a:uFillTx/>
              <a:latin typeface="Calibri" panose="020F0502020204030204"/>
              <a:ea typeface="+mn-ea"/>
              <a:cs typeface="+mn-cs"/>
            </a:endParaRPr>
          </a:p>
        </p:txBody>
      </p:sp>
      <p:pic>
        <p:nvPicPr>
          <p:cNvPr id="5122" name="Picture 2" descr="Image result for BF3 molecule">
            <a:extLst>
              <a:ext uri="{FF2B5EF4-FFF2-40B4-BE49-F238E27FC236}">
                <a16:creationId xmlns:a16="http://schemas.microsoft.com/office/drawing/2014/main" id="{193EEDF5-9380-47BC-ACBC-5C9B63D62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334" y="1771650"/>
            <a:ext cx="1197629" cy="1085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2Co molecule">
            <a:extLst>
              <a:ext uri="{FF2B5EF4-FFF2-40B4-BE49-F238E27FC236}">
                <a16:creationId xmlns:a16="http://schemas.microsoft.com/office/drawing/2014/main" id="{6B394875-EABD-49E9-8899-FB4F2977C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334" y="3600911"/>
            <a:ext cx="1188107" cy="12688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814725A-FDE0-482D-94B2-72AC6ECF4A5F}"/>
              </a:ext>
            </a:extLst>
          </p:cNvPr>
          <p:cNvSpPr txBox="1"/>
          <p:nvPr/>
        </p:nvSpPr>
        <p:spPr>
          <a:xfrm>
            <a:off x="3409740" y="5370277"/>
            <a:ext cx="5372518" cy="523220"/>
          </a:xfrm>
          <a:prstGeom prst="rect">
            <a:avLst/>
          </a:prstGeom>
          <a:noFill/>
        </p:spPr>
        <p:txBody>
          <a:bodyPr wrap="square" rtlCol="0">
            <a:spAutoFit/>
          </a:bodyPr>
          <a:lstStyle/>
          <a:p>
            <a:r>
              <a:rPr lang="en-US" sz="2800" b="1" dirty="0"/>
              <a:t>What do these have in common?</a:t>
            </a:r>
          </a:p>
        </p:txBody>
      </p:sp>
    </p:spTree>
    <p:extLst>
      <p:ext uri="{BB962C8B-B14F-4D97-AF65-F5344CB8AC3E}">
        <p14:creationId xmlns:p14="http://schemas.microsoft.com/office/powerpoint/2010/main" val="79439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bg1"/>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1E5A9A-E04C-472F-B0A1-92C78DB75C66}"/>
              </a:ext>
            </a:extLst>
          </p:cNvPr>
          <p:cNvSpPr txBox="1">
            <a:spLocks noChangeArrowheads="1"/>
          </p:cNvSpPr>
          <p:nvPr/>
        </p:nvSpPr>
        <p:spPr>
          <a:xfrm>
            <a:off x="1981199" y="755712"/>
            <a:ext cx="8229600" cy="533400"/>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6000" b="1" i="0" u="none" strike="noStrike" kern="1200" cap="none" spc="0" normalizeH="0" baseline="0" noProof="0" dirty="0" err="1">
                <a:ln>
                  <a:noFill/>
                </a:ln>
                <a:solidFill>
                  <a:prstClr val="black"/>
                </a:solidFill>
                <a:effectLst/>
                <a:uLnTx/>
                <a:uFillTx/>
                <a:latin typeface="Calibri Light" panose="020F0302020204030204"/>
                <a:ea typeface="+mj-ea"/>
                <a:cs typeface="+mj-cs"/>
              </a:rPr>
              <a:t>sp</a:t>
            </a:r>
            <a:r>
              <a:rPr lang="en-US" altLang="en-US" b="1" baseline="30000" dirty="0">
                <a:solidFill>
                  <a:prstClr val="black"/>
                </a:solidFill>
                <a:latin typeface="Calibri Light" panose="020F0302020204030204"/>
              </a:rPr>
              <a:t>3</a:t>
            </a:r>
            <a:r>
              <a:rPr kumimoji="0" lang="en-US" altLang="en-US" sz="6000" b="1" i="0" u="none" strike="noStrike" kern="1200" cap="none" spc="0" normalizeH="0" baseline="0" noProof="0" dirty="0">
                <a:ln>
                  <a:noFill/>
                </a:ln>
                <a:solidFill>
                  <a:prstClr val="black"/>
                </a:solidFill>
                <a:effectLst/>
                <a:uLnTx/>
                <a:uFillTx/>
                <a:latin typeface="Calibri Light" panose="020F0302020204030204"/>
                <a:ea typeface="+mj-ea"/>
                <a:cs typeface="+mj-cs"/>
              </a:rPr>
              <a:t> hybridization orbital</a:t>
            </a:r>
          </a:p>
        </p:txBody>
      </p:sp>
      <p:sp>
        <p:nvSpPr>
          <p:cNvPr id="7" name="TextBox 6">
            <a:extLst>
              <a:ext uri="{FF2B5EF4-FFF2-40B4-BE49-F238E27FC236}">
                <a16:creationId xmlns:a16="http://schemas.microsoft.com/office/drawing/2014/main" id="{A3F114B8-7E73-43ED-9C05-158C8E978E4F}"/>
              </a:ext>
            </a:extLst>
          </p:cNvPr>
          <p:cNvSpPr txBox="1"/>
          <p:nvPr/>
        </p:nvSpPr>
        <p:spPr>
          <a:xfrm>
            <a:off x="2580441" y="1833520"/>
            <a:ext cx="8229600"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hybridization of a single s and three p orbitals</a:t>
            </a:r>
          </a:p>
        </p:txBody>
      </p:sp>
      <p:pic>
        <p:nvPicPr>
          <p:cNvPr id="5" name="Picture 9" descr="ch09_07">
            <a:extLst>
              <a:ext uri="{FF2B5EF4-FFF2-40B4-BE49-F238E27FC236}">
                <a16:creationId xmlns:a16="http://schemas.microsoft.com/office/drawing/2014/main" id="{70312598-AA48-4B25-8C3D-FCE56B292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3889"/>
          <a:stretch>
            <a:fillRect/>
          </a:stretch>
        </p:blipFill>
        <p:spPr bwMode="auto">
          <a:xfrm>
            <a:off x="2114550" y="2901148"/>
            <a:ext cx="2971800" cy="295275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descr="ch09_07">
            <a:extLst>
              <a:ext uri="{FF2B5EF4-FFF2-40B4-BE49-F238E27FC236}">
                <a16:creationId xmlns:a16="http://schemas.microsoft.com/office/drawing/2014/main" id="{4702006A-D655-41F1-8525-4ACC38790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889"/>
          <a:stretch>
            <a:fillRect/>
          </a:stretch>
        </p:blipFill>
        <p:spPr bwMode="auto">
          <a:xfrm>
            <a:off x="7448550" y="2901148"/>
            <a:ext cx="2971800" cy="295275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9" descr="ch09_07">
            <a:extLst>
              <a:ext uri="{FF2B5EF4-FFF2-40B4-BE49-F238E27FC236}">
                <a16:creationId xmlns:a16="http://schemas.microsoft.com/office/drawing/2014/main" id="{4116A136-F1A6-42E5-B6A4-04E0BB144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185" r="36111"/>
          <a:stretch>
            <a:fillRect/>
          </a:stretch>
        </p:blipFill>
        <p:spPr bwMode="auto">
          <a:xfrm>
            <a:off x="5086350" y="2901148"/>
            <a:ext cx="2362200" cy="2952750"/>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725</Words>
  <Application>Microsoft Office PowerPoint</Application>
  <PresentationFormat>Widescreen</PresentationFormat>
  <Paragraphs>205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Constantia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Kyser Seaney</dc:creator>
  <cp:lastModifiedBy>Kyser Seaney</cp:lastModifiedBy>
  <cp:revision>20</cp:revision>
  <dcterms:created xsi:type="dcterms:W3CDTF">2019-02-25T21:37:22Z</dcterms:created>
  <dcterms:modified xsi:type="dcterms:W3CDTF">2019-02-26T17:44:19Z</dcterms:modified>
</cp:coreProperties>
</file>