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  <p:sldId id="273" r:id="rId15"/>
    <p:sldId id="270" r:id="rId16"/>
    <p:sldId id="271" r:id="rId17"/>
    <p:sldId id="272" r:id="rId18"/>
    <p:sldId id="274" r:id="rId19"/>
    <p:sldId id="276" r:id="rId20"/>
    <p:sldId id="275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6" r:id="rId42"/>
    <p:sldId id="298" r:id="rId43"/>
    <p:sldId id="299" r:id="rId44"/>
    <p:sldId id="300" r:id="rId45"/>
    <p:sldId id="301" r:id="rId46"/>
    <p:sldId id="303" r:id="rId47"/>
    <p:sldId id="302" r:id="rId48"/>
    <p:sldId id="304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723AF-B6B3-4549-8760-0A21DCFB787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62B-FEFE-46B5-9D93-19931614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0775-83C3-430A-85EC-AE600A4B8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C1A04-6F3D-4005-8F69-83588FDA9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94B1B-B163-4506-8B15-E9399BC9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BBE5-F107-4E3F-8A13-B84BA522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79C7E-48B1-4BF7-802D-DF90E452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4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0281-663D-43E1-ACDC-1F47053D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82037-8F02-466B-A321-4C5BDE747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CD5C-703D-4EEB-9512-8403F04D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30BD-9F40-40CF-9D7E-94A2567D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196F-F868-4D8D-8D1C-78DCB79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F2392-6A1D-47F2-886F-405DFD7A9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B2015-EC80-4D2E-B36D-7CCE3B400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825F7-0366-47B7-ABE9-F4F6B141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61FBA-B3EE-4E97-9F5E-28F9BA9D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0E5C-52FF-4715-A972-0061E398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7DB3-D312-4E89-BA08-257A80DC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0442-3B23-4BD3-BB0C-6BCDA699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54D-5FE3-417B-AEAD-71F9EC40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5714B-94D1-4702-AB81-D132661A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1C15-6C30-4D01-BF92-4D7E7F47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D4CA-86F8-45B5-992A-664B945D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AD224-E9A6-48DE-8CEC-5DA3AFD61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96BF7-21CD-4E0A-B250-3EF7C6B3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CED90-C2EC-411B-84DC-672B7E45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43C-E428-4602-98F3-FFA4527B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44A7-40A7-4E26-BACC-028AB60C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A073-18DB-4CD7-AECE-70296571A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AF207-5581-475F-9F83-B7A455048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19060-C19C-402D-A893-68A9FC18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6435-F7A4-4C57-9089-B3EE4829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4279B-4D0C-488E-B96E-11A9C22E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668E-2AAB-4C4C-B239-2AA48292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C242-2A5F-4336-B1E7-367CE4460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87CCC-0CA7-4475-87CF-B05050F6F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99156-0B3B-463C-9A16-C79BD0FFE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A9F2B-A0B8-48D8-BDEB-E4CC4933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91E81-3D71-4EAF-AE7D-4B437AA5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51400-22E2-4C72-B6FF-6F4A03F7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BFA9E-3553-4A2A-A43D-506613B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E2E4-DB38-495A-97CD-5FA2C559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E3A90-12D1-4468-9F8A-551EAE52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3FF6F-C73E-4B13-AB28-5DA0FDE6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3C6EE-FDC6-40A2-A629-ACCD2562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D3B03-A10B-46D9-917E-6EFC027F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85F3A-6949-4471-B26C-830BA579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0C03-ABBE-4E74-952A-53FC5E62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A8A1-437E-45EE-96E8-743D2C97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8DE2-01D9-4FBF-A03E-087E847C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3C7B3-72AD-471E-9652-264549CD8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F2EA6-7590-4E7F-A44A-295C0D98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1727A-266B-4528-9CC6-0651322E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E63F7-4E7E-4DC1-A133-1E842EEF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C659-1ABF-45E4-866D-8C38AEAE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B2173-73CC-411E-9D0A-7BBEE99ED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53172-A7CF-455C-A0F9-57D33512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DCAC5-B75A-460A-9787-A4259FD9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0D002-1FBC-4AE4-9C9A-B71E86E9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96733-EF9B-416E-9141-75808BC4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D82D5-179E-470B-A105-4750DB96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3AEFC-D923-4759-837D-63E67614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9B7C-9166-4417-92FE-FA3125D05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4DBF-C704-4642-99A6-ABAE1420C9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1E3F-5673-4C09-9A24-878E2B1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97768-EC36-4A56-B9E6-D4782A278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8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tx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150C53-6BCD-4E55-AFAF-AA74FBB8F184}"/>
              </a:ext>
            </a:extLst>
          </p:cNvPr>
          <p:cNvSpPr/>
          <p:nvPr/>
        </p:nvSpPr>
        <p:spPr>
          <a:xfrm>
            <a:off x="2182495" y="854451"/>
            <a:ext cx="782700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00FE73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Chemistry-</a:t>
            </a:r>
          </a:p>
          <a:p>
            <a:pPr algn="ctr"/>
            <a:r>
              <a:rPr lang="en-US" sz="4400" dirty="0">
                <a:ln w="0">
                  <a:solidFill>
                    <a:srgbClr val="00FE73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 to Organic Chemistry</a:t>
            </a:r>
          </a:p>
          <a:p>
            <a:pPr algn="ctr"/>
            <a:endParaRPr lang="en-US" sz="4400" dirty="0">
              <a:ln w="0">
                <a:solidFill>
                  <a:srgbClr val="00FE73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>
                  <a:solidFill>
                    <a:srgbClr val="00FE73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Chapter </a:t>
            </a:r>
            <a:r>
              <a:rPr lang="en-US" sz="3200" b="0" cap="none" spc="0" dirty="0" smtClean="0">
                <a:ln w="0">
                  <a:solidFill>
                    <a:srgbClr val="00FE73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22 -</a:t>
            </a:r>
            <a:endParaRPr lang="en-US" sz="3200" b="0" cap="none" spc="0" dirty="0">
              <a:ln w="0">
                <a:solidFill>
                  <a:srgbClr val="00FE73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>
                <a:ln w="0">
                  <a:solidFill>
                    <a:srgbClr val="00FE73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Organic and Biological </a:t>
            </a:r>
            <a:r>
              <a:rPr lang="en-US" sz="3200" dirty="0" smtClean="0">
                <a:ln w="0">
                  <a:solidFill>
                    <a:srgbClr val="00FE73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Molecules</a:t>
            </a:r>
          </a:p>
          <a:p>
            <a:pPr algn="ctr"/>
            <a:endParaRPr lang="en-US" sz="3200" dirty="0">
              <a:ln w="0">
                <a:solidFill>
                  <a:srgbClr val="00FE73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>
                  <a:solidFill>
                    <a:srgbClr val="00FE73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Chapters: 22.1 &amp; 22.3</a:t>
            </a:r>
          </a:p>
          <a:p>
            <a:pPr algn="ctr"/>
            <a:endParaRPr lang="en-US" sz="3200" b="0" cap="none" spc="0" dirty="0">
              <a:ln w="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5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5241117" y="466952"/>
            <a:ext cx="170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E3400-86E7-4EDC-A4C1-C4E83AB46A67}"/>
              </a:ext>
            </a:extLst>
          </p:cNvPr>
          <p:cNvSpPr txBox="1"/>
          <p:nvPr/>
        </p:nvSpPr>
        <p:spPr>
          <a:xfrm>
            <a:off x="2742163" y="1113283"/>
            <a:ext cx="67076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aturated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hydrocarbons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carbon in alkanes are sp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hybridized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carbon in alkanes has a tetrahedral shape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type of alkane is determined by the number of carbons in the molecule.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alkanes have the suffix -ane</a:t>
            </a:r>
          </a:p>
        </p:txBody>
      </p:sp>
    </p:spTree>
    <p:extLst>
      <p:ext uri="{BB962C8B-B14F-4D97-AF65-F5344CB8AC3E}">
        <p14:creationId xmlns:p14="http://schemas.microsoft.com/office/powerpoint/2010/main" val="88219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5241117" y="466952"/>
            <a:ext cx="170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Alkanes</a:t>
            </a:r>
          </a:p>
        </p:txBody>
      </p:sp>
      <p:pic>
        <p:nvPicPr>
          <p:cNvPr id="5122" name="Picture 2" descr="Image result for methane molecule">
            <a:extLst>
              <a:ext uri="{FF2B5EF4-FFF2-40B4-BE49-F238E27FC236}">
                <a16:creationId xmlns:a16="http://schemas.microsoft.com/office/drawing/2014/main" id="{1C302692-D333-43A5-B4CE-44E1579DB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2" y="3036856"/>
            <a:ext cx="2857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5E180-07EC-444E-A3CF-03711D0B807D}"/>
              </a:ext>
            </a:extLst>
          </p:cNvPr>
          <p:cNvSpPr txBox="1"/>
          <p:nvPr/>
        </p:nvSpPr>
        <p:spPr>
          <a:xfrm>
            <a:off x="1451900" y="2361236"/>
            <a:ext cx="247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Methane: CH</a:t>
            </a:r>
            <a:r>
              <a:rPr lang="en-US" sz="2800" baseline="-250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91261-79D5-42E3-BF68-BC49273512E6}"/>
              </a:ext>
            </a:extLst>
          </p:cNvPr>
          <p:cNvSpPr txBox="1"/>
          <p:nvPr/>
        </p:nvSpPr>
        <p:spPr>
          <a:xfrm>
            <a:off x="7704158" y="2361236"/>
            <a:ext cx="247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Ethane: 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6</a:t>
            </a:r>
          </a:p>
        </p:txBody>
      </p:sp>
      <p:pic>
        <p:nvPicPr>
          <p:cNvPr id="5124" name="Picture 4" descr="Image result for ethane molecule">
            <a:extLst>
              <a:ext uri="{FF2B5EF4-FFF2-40B4-BE49-F238E27FC236}">
                <a16:creationId xmlns:a16="http://schemas.microsoft.com/office/drawing/2014/main" id="{6BCE05AA-D7C3-44E7-A700-7966C39F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21" y="3036856"/>
            <a:ext cx="4634736" cy="35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5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5241117" y="466952"/>
            <a:ext cx="170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Alkanes</a:t>
            </a:r>
          </a:p>
        </p:txBody>
      </p:sp>
      <p:pic>
        <p:nvPicPr>
          <p:cNvPr id="10244" name="Picture 4" descr="Image result for table of alkanes">
            <a:extLst>
              <a:ext uri="{FF2B5EF4-FFF2-40B4-BE49-F238E27FC236}">
                <a16:creationId xmlns:a16="http://schemas.microsoft.com/office/drawing/2014/main" id="{89E2D6EC-9079-4B03-B99C-C40B960E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9" y="1194560"/>
            <a:ext cx="9616633" cy="51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6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5241120" y="212309"/>
            <a:ext cx="170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Alkanes</a:t>
            </a:r>
          </a:p>
        </p:txBody>
      </p:sp>
      <p:pic>
        <p:nvPicPr>
          <p:cNvPr id="13314" name="Picture 2" descr="Image result for prefix meth,eth,prop table">
            <a:extLst>
              <a:ext uri="{FF2B5EF4-FFF2-40B4-BE49-F238E27FC236}">
                <a16:creationId xmlns:a16="http://schemas.microsoft.com/office/drawing/2014/main" id="{8F40386D-CD0D-458F-9091-94DCE256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09" y="950992"/>
            <a:ext cx="7048982" cy="52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2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5241120" y="212309"/>
            <a:ext cx="170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Alkanes</a:t>
            </a:r>
          </a:p>
        </p:txBody>
      </p:sp>
      <p:pic>
        <p:nvPicPr>
          <p:cNvPr id="13314" name="Picture 2" descr="Image result for prefix meth,eth,prop table">
            <a:extLst>
              <a:ext uri="{FF2B5EF4-FFF2-40B4-BE49-F238E27FC236}">
                <a16:creationId xmlns:a16="http://schemas.microsoft.com/office/drawing/2014/main" id="{8F40386D-CD0D-458F-9091-94DCE256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" y="1448705"/>
            <a:ext cx="6272150" cy="4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57AC5-CC9F-4090-A347-6B98069942E3}"/>
              </a:ext>
            </a:extLst>
          </p:cNvPr>
          <p:cNvSpPr txBox="1"/>
          <p:nvPr/>
        </p:nvSpPr>
        <p:spPr>
          <a:xfrm>
            <a:off x="2558004" y="5800343"/>
            <a:ext cx="979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Notice: Number of Hydrogens = 2(Number of Carbons) + 2</a:t>
            </a:r>
          </a:p>
        </p:txBody>
      </p:sp>
    </p:spTree>
    <p:extLst>
      <p:ext uri="{BB962C8B-B14F-4D97-AF65-F5344CB8AC3E}">
        <p14:creationId xmlns:p14="http://schemas.microsoft.com/office/powerpoint/2010/main" val="39614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2571509" y="291581"/>
            <a:ext cx="723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drawings for hydrocarbons</a:t>
            </a:r>
          </a:p>
        </p:txBody>
      </p:sp>
      <p:pic>
        <p:nvPicPr>
          <p:cNvPr id="14338" name="Picture 2" descr="Image result for prefix meth,eth,prop table">
            <a:extLst>
              <a:ext uri="{FF2B5EF4-FFF2-40B4-BE49-F238E27FC236}">
                <a16:creationId xmlns:a16="http://schemas.microsoft.com/office/drawing/2014/main" id="{D44D4717-2513-420E-9417-5B4D9E43E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9" b="31490"/>
          <a:stretch/>
        </p:blipFill>
        <p:spPr bwMode="auto">
          <a:xfrm>
            <a:off x="1807008" y="1655180"/>
            <a:ext cx="8577984" cy="335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9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5240438" y="291581"/>
            <a:ext cx="171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Isomers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B3C7E-6F61-4202-9902-7A14BFFBC218}"/>
              </a:ext>
            </a:extLst>
          </p:cNvPr>
          <p:cNvSpPr txBox="1"/>
          <p:nvPr/>
        </p:nvSpPr>
        <p:spPr>
          <a:xfrm>
            <a:off x="1981200" y="1747777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Different molecules with the same molecular formula are considered isomers.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There are different types of isomers but for now we are going to use this definition to define all isomers.</a:t>
            </a:r>
          </a:p>
        </p:txBody>
      </p:sp>
    </p:spTree>
    <p:extLst>
      <p:ext uri="{BB962C8B-B14F-4D97-AF65-F5344CB8AC3E}">
        <p14:creationId xmlns:p14="http://schemas.microsoft.com/office/powerpoint/2010/main" val="93508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5240438" y="291581"/>
            <a:ext cx="171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Isomers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B3C7E-6F61-4202-9902-7A14BFFBC218}"/>
              </a:ext>
            </a:extLst>
          </p:cNvPr>
          <p:cNvSpPr txBox="1"/>
          <p:nvPr/>
        </p:nvSpPr>
        <p:spPr>
          <a:xfrm>
            <a:off x="1981200" y="174777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C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pic>
        <p:nvPicPr>
          <p:cNvPr id="17410" name="Picture 2" descr="Image result for pentane molecule">
            <a:extLst>
              <a:ext uri="{FF2B5EF4-FFF2-40B4-BE49-F238E27FC236}">
                <a16:creationId xmlns:a16="http://schemas.microsoft.com/office/drawing/2014/main" id="{F80C4E48-A0F8-4ED3-BF06-F9840FD9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9" y="3922225"/>
            <a:ext cx="3429965" cy="13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isopentane lewis structure">
            <a:extLst>
              <a:ext uri="{FF2B5EF4-FFF2-40B4-BE49-F238E27FC236}">
                <a16:creationId xmlns:a16="http://schemas.microsoft.com/office/drawing/2014/main" id="{86096958-F9AF-4B77-B63F-B1B79C20C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54" y="3147982"/>
            <a:ext cx="3770815" cy="22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D7859E-4792-499E-B9A9-A2B44EF45701}"/>
              </a:ext>
            </a:extLst>
          </p:cNvPr>
          <p:cNvSpPr txBox="1"/>
          <p:nvPr/>
        </p:nvSpPr>
        <p:spPr>
          <a:xfrm>
            <a:off x="1981200" y="561231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Theses are completely different molecules with unique functions.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4" name="Picture 6" descr="Image result for neopentane lewis structure">
            <a:extLst>
              <a:ext uri="{FF2B5EF4-FFF2-40B4-BE49-F238E27FC236}">
                <a16:creationId xmlns:a16="http://schemas.microsoft.com/office/drawing/2014/main" id="{AD625BC8-E02C-4FFD-9C53-AD9B96A3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848" y="3786590"/>
            <a:ext cx="2443904" cy="16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4111604" y="395238"/>
            <a:ext cx="472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Naming/Nomenclature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1981200" y="2234608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Because isomers exist and there are literally millions of organic compounds, naming becomes incredibly important in the world of organic chemistry.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1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This will be semi-difficult and confusing at first but will get easier with practice.</a:t>
            </a:r>
          </a:p>
        </p:txBody>
      </p:sp>
    </p:spTree>
    <p:extLst>
      <p:ext uri="{BB962C8B-B14F-4D97-AF65-F5344CB8AC3E}">
        <p14:creationId xmlns:p14="http://schemas.microsoft.com/office/powerpoint/2010/main" val="148508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8" y="105717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Rules For N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aming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Alkanes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1981200" y="729052"/>
            <a:ext cx="8229600" cy="844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 the longest ongoing carbon chain in your molecule.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the carbons in the longest chain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carbons will tell you your based name for the alkane.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look for the location of the substituents.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the substituents by replacing the – ane suffix with a – yl and put that name in the front of the molecule.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the carbon number where the substituent is located at the front of the molecule.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4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621880" y="479941"/>
            <a:ext cx="58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What is Organic Chemistry?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15AFF-52C0-44A2-A38F-C717206D6F11}"/>
              </a:ext>
            </a:extLst>
          </p:cNvPr>
          <p:cNvSpPr txBox="1"/>
          <p:nvPr/>
        </p:nvSpPr>
        <p:spPr>
          <a:xfrm>
            <a:off x="1895475" y="1885950"/>
            <a:ext cx="8801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the chemistry of carbon.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arguably the most relevant part of chemistry in terms of application. (Besides physical chemistry of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36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8" y="186433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4140843" y="1017959"/>
            <a:ext cx="391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1. Name this compound.</a:t>
            </a:r>
          </a:p>
        </p:txBody>
      </p:sp>
      <p:pic>
        <p:nvPicPr>
          <p:cNvPr id="20484" name="Picture 4" descr="Image result for 3, ethyl hexane molecule">
            <a:extLst>
              <a:ext uri="{FF2B5EF4-FFF2-40B4-BE49-F238E27FC236}">
                <a16:creationId xmlns:a16="http://schemas.microsoft.com/office/drawing/2014/main" id="{FD553253-DB23-424D-8AD9-07D30ECA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10" y="2750830"/>
            <a:ext cx="6434580" cy="23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7E8FE7-3CB7-43FE-A664-CE033DA2DEB5}"/>
              </a:ext>
            </a:extLst>
          </p:cNvPr>
          <p:cNvSpPr txBox="1"/>
          <p:nvPr/>
        </p:nvSpPr>
        <p:spPr>
          <a:xfrm>
            <a:off x="6777635" y="4395986"/>
            <a:ext cx="29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C5A2E-EAF7-49E6-A793-3026608A7CE9}"/>
              </a:ext>
            </a:extLst>
          </p:cNvPr>
          <p:cNvSpPr txBox="1"/>
          <p:nvPr/>
        </p:nvSpPr>
        <p:spPr>
          <a:xfrm>
            <a:off x="6777634" y="3579761"/>
            <a:ext cx="29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97B57-0D27-4A0C-9CD4-725B9D7851AC}"/>
              </a:ext>
            </a:extLst>
          </p:cNvPr>
          <p:cNvSpPr txBox="1"/>
          <p:nvPr/>
        </p:nvSpPr>
        <p:spPr>
          <a:xfrm>
            <a:off x="7095280" y="2630442"/>
            <a:ext cx="29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8CA43-6825-467D-BD21-E2367C73EF2D}"/>
              </a:ext>
            </a:extLst>
          </p:cNvPr>
          <p:cNvSpPr txBox="1"/>
          <p:nvPr/>
        </p:nvSpPr>
        <p:spPr>
          <a:xfrm>
            <a:off x="6217533" y="2630442"/>
            <a:ext cx="29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87DAA-7F20-4CD8-A151-C8D6CB30B458}"/>
              </a:ext>
            </a:extLst>
          </p:cNvPr>
          <p:cNvSpPr txBox="1"/>
          <p:nvPr/>
        </p:nvSpPr>
        <p:spPr>
          <a:xfrm>
            <a:off x="5375330" y="2630441"/>
            <a:ext cx="29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438C-33C2-424B-B639-C5B802BE5662}"/>
              </a:ext>
            </a:extLst>
          </p:cNvPr>
          <p:cNvSpPr txBox="1"/>
          <p:nvPr/>
        </p:nvSpPr>
        <p:spPr>
          <a:xfrm>
            <a:off x="4500489" y="2633762"/>
            <a:ext cx="29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D324C-9105-442C-8D7D-3F3827C674CA}"/>
              </a:ext>
            </a:extLst>
          </p:cNvPr>
          <p:cNvSpPr txBox="1"/>
          <p:nvPr/>
        </p:nvSpPr>
        <p:spPr>
          <a:xfrm>
            <a:off x="3605023" y="2630441"/>
            <a:ext cx="29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0F7DA-7DE8-4CEC-9243-21A640165BC1}"/>
              </a:ext>
            </a:extLst>
          </p:cNvPr>
          <p:cNvSpPr txBox="1"/>
          <p:nvPr/>
        </p:nvSpPr>
        <p:spPr>
          <a:xfrm>
            <a:off x="5140124" y="5686582"/>
            <a:ext cx="582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3-methylheptane</a:t>
            </a:r>
          </a:p>
        </p:txBody>
      </p:sp>
    </p:spTree>
    <p:extLst>
      <p:ext uri="{BB962C8B-B14F-4D97-AF65-F5344CB8AC3E}">
        <p14:creationId xmlns:p14="http://schemas.microsoft.com/office/powerpoint/2010/main" val="2544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8" y="186433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4254178" y="1023033"/>
            <a:ext cx="368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Name this compound.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7AE467-3290-4EEB-9335-EFF43458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070" y="1736522"/>
            <a:ext cx="6417857" cy="3129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7A1ADA-E563-44C3-AB71-66957DF85090}"/>
              </a:ext>
            </a:extLst>
          </p:cNvPr>
          <p:cNvSpPr txBox="1"/>
          <p:nvPr/>
        </p:nvSpPr>
        <p:spPr>
          <a:xfrm>
            <a:off x="3901302" y="5538651"/>
            <a:ext cx="531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3-ethyl-5,7-dimethyl-5-propylnonane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43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060056" y="200310"/>
            <a:ext cx="607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 for building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Alkanes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1981200" y="729052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Draw the main/biggest alkane compound from the name.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Add substituents to the compound where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3. Victory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0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8" y="186433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Continued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937699" y="1172806"/>
            <a:ext cx="631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the compound 2-methyl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pentane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2 methylpen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38" y="2645368"/>
            <a:ext cx="4517310" cy="19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937699" y="1172806"/>
            <a:ext cx="631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Name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following compound.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4" y="2216204"/>
            <a:ext cx="3786680" cy="27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937699" y="1172806"/>
            <a:ext cx="631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Name the following compound.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2 methylhex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77" y="2763966"/>
            <a:ext cx="5476437" cy="21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937699" y="1172806"/>
            <a:ext cx="631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Name the following compound.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Image result for 3 ethyl non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32" y="2490952"/>
            <a:ext cx="5447533" cy="27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937699" y="1172806"/>
            <a:ext cx="631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Name the following compound.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2,4 dimethyl pen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99" y="2638719"/>
            <a:ext cx="6464008" cy="30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682590" y="1527530"/>
            <a:ext cx="482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Draw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2-ethylheptane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599821" y="1259516"/>
            <a:ext cx="499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Draw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3,4-ethyloctane.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3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621880" y="479941"/>
            <a:ext cx="58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Organic Chemistry?</a:t>
            </a:r>
          </a:p>
        </p:txBody>
      </p:sp>
      <p:pic>
        <p:nvPicPr>
          <p:cNvPr id="3074" name="Picture 2" descr="Image result for organic chemistry">
            <a:extLst>
              <a:ext uri="{FF2B5EF4-FFF2-40B4-BE49-F238E27FC236}">
                <a16:creationId xmlns:a16="http://schemas.microsoft.com/office/drawing/2014/main" id="{D5F1BD18-766B-4F38-B5B8-A4D60A1B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14" y="1348859"/>
            <a:ext cx="7315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93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174136" y="1511765"/>
            <a:ext cx="584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Draw 2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-ethyl-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800" b="1" dirty="0" err="1" smtClean="0">
                <a:solidFill>
                  <a:prstClr val="black"/>
                </a:solidFill>
                <a:latin typeface="Calibri" panose="020F0502020204030204"/>
              </a:rPr>
              <a:t>propylnonane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7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Cyclic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Alkanes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1981199" y="1477914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Alkanes that form a ring get a special name.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Calibri" panose="020F0502020204030204"/>
              </a:rPr>
              <a:t>If the alkanes form a ring we add the prefix -</a:t>
            </a:r>
            <a:r>
              <a:rPr lang="en-US" sz="2800" b="1" noProof="0" dirty="0" err="1" smtClean="0">
                <a:solidFill>
                  <a:prstClr val="black"/>
                </a:solidFill>
                <a:latin typeface="Calibri" panose="020F0502020204030204"/>
              </a:rPr>
              <a:t>cyclo</a:t>
            </a:r>
            <a:r>
              <a:rPr lang="en-US" sz="2800" b="1" noProof="0" dirty="0" smtClean="0">
                <a:solidFill>
                  <a:prstClr val="black"/>
                </a:solidFill>
                <a:latin typeface="Calibri" panose="020F0502020204030204"/>
              </a:rPr>
              <a:t> to the front of their name.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Cyclic Alkanes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Image result for cyclic alk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58" y="1564837"/>
            <a:ext cx="4045060" cy="41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Cyclic Alkanes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1981199" y="147791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same naming rules and drawing strategies apply to Cyclic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Alkanes</a:t>
            </a:r>
            <a:r>
              <a:rPr lang="en-US" sz="2800" b="1" noProof="0" dirty="0" smtClean="0">
                <a:solidFill>
                  <a:prstClr val="black"/>
                </a:solidFill>
                <a:latin typeface="Calibri" panose="020F0502020204030204"/>
              </a:rPr>
              <a:t>. With the exception that the cyclic structure will always take the base name. 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>
                <a:solidFill>
                  <a:prstClr val="black"/>
                </a:solidFill>
                <a:latin typeface="Calibri" panose="020F0502020204030204"/>
              </a:rPr>
              <a:t>Example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545077" y="1399086"/>
            <a:ext cx="544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following compound.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70" name="Picture 6" descr="Image result for propylcyclopen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48" y="2451597"/>
            <a:ext cx="2820604" cy="28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4642326" y="5801492"/>
            <a:ext cx="324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propylcyclopentane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545077" y="1399086"/>
            <a:ext cx="544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the following compound.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6" name="Picture 4" descr="Image result for 1-ethyl-2methyl-3propylcyclohex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41" y="2380594"/>
            <a:ext cx="3128032" cy="31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4124159" y="5705304"/>
            <a:ext cx="428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1-ethyl-4propylcyclohexane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7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545077" y="1399086"/>
            <a:ext cx="544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1-butyl-3ethylcycloheptane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2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651261" y="1288727"/>
            <a:ext cx="488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the following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compound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56" y="2334610"/>
            <a:ext cx="3083472" cy="30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651261" y="1288727"/>
            <a:ext cx="488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the following compound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 descr="Image result for 1 ethyl-2 methylcyclobu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230879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3651261" y="1288727"/>
            <a:ext cx="488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the following compound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27" y="2555327"/>
            <a:ext cx="2878521" cy="28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621880" y="479941"/>
            <a:ext cx="58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Organic Chemistry?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E3400-86E7-4EDC-A4C1-C4E83AB46A67}"/>
              </a:ext>
            </a:extLst>
          </p:cNvPr>
          <p:cNvSpPr txBox="1"/>
          <p:nvPr/>
        </p:nvSpPr>
        <p:spPr>
          <a:xfrm>
            <a:off x="3153965" y="1343541"/>
            <a:ext cx="588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4BC7B-520B-48BC-BE88-B80CD3BC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95" y="2317750"/>
            <a:ext cx="2620485" cy="1574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0CD09-9265-40A5-8980-7F6F497A1064}"/>
              </a:ext>
            </a:extLst>
          </p:cNvPr>
          <p:cNvSpPr txBox="1"/>
          <p:nvPr/>
        </p:nvSpPr>
        <p:spPr>
          <a:xfrm>
            <a:off x="-122398" y="3954480"/>
            <a:ext cx="588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Medicine</a:t>
            </a:r>
          </a:p>
        </p:txBody>
      </p:sp>
      <p:pic>
        <p:nvPicPr>
          <p:cNvPr id="4098" name="Picture 2" descr="Image result for agriculture chemistry">
            <a:extLst>
              <a:ext uri="{FF2B5EF4-FFF2-40B4-BE49-F238E27FC236}">
                <a16:creationId xmlns:a16="http://schemas.microsoft.com/office/drawing/2014/main" id="{19A31BEA-2DFB-4B09-A649-889F8FA49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06" y="2177077"/>
            <a:ext cx="2236788" cy="29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71D24-5716-459F-8272-EDBF9B11702F}"/>
              </a:ext>
            </a:extLst>
          </p:cNvPr>
          <p:cNvSpPr txBox="1"/>
          <p:nvPr/>
        </p:nvSpPr>
        <p:spPr>
          <a:xfrm>
            <a:off x="3153964" y="5252849"/>
            <a:ext cx="588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Agriculture</a:t>
            </a:r>
          </a:p>
        </p:txBody>
      </p:sp>
      <p:pic>
        <p:nvPicPr>
          <p:cNvPr id="4100" name="Picture 4" descr="Image result for plastics">
            <a:extLst>
              <a:ext uri="{FF2B5EF4-FFF2-40B4-BE49-F238E27FC236}">
                <a16:creationId xmlns:a16="http://schemas.microsoft.com/office/drawing/2014/main" id="{829167E6-CFE5-4FEF-84E6-4D5397ED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20" y="2507554"/>
            <a:ext cx="3317206" cy="18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F4E214-003A-4751-988F-2F7BEAF4EDBB}"/>
              </a:ext>
            </a:extLst>
          </p:cNvPr>
          <p:cNvSpPr txBox="1"/>
          <p:nvPr/>
        </p:nvSpPr>
        <p:spPr>
          <a:xfrm>
            <a:off x="6778688" y="4507663"/>
            <a:ext cx="588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Plastics</a:t>
            </a:r>
          </a:p>
        </p:txBody>
      </p:sp>
    </p:spTree>
    <p:extLst>
      <p:ext uri="{BB962C8B-B14F-4D97-AF65-F5344CB8AC3E}">
        <p14:creationId xmlns:p14="http://schemas.microsoft.com/office/powerpoint/2010/main" val="276809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4242468" y="1336025"/>
            <a:ext cx="419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propylcycloheptane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998846" y="1296609"/>
            <a:ext cx="619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Draw 1butyl-4ethyl-5methylcyclooctane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545077" y="223464"/>
            <a:ext cx="51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998846" y="1296609"/>
            <a:ext cx="619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1butyl-4ethyl-5methylcyclooctane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4751139" y="318057"/>
            <a:ext cx="314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Aromatic Rings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210031" y="1170487"/>
            <a:ext cx="8229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There is also a class of compounds in organic chemistry known as the aromatic rings.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8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get their name “aromatic” from many of these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rings being in many smells and flavors.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800" b="1" baseline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800" b="1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rings probably exist in your cologne, the smell of flowers, perfume, etc.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4751139" y="318057"/>
            <a:ext cx="314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Aromatic Rings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CF21C-1EA7-4EBF-A6B7-42B5FEA081FB}"/>
              </a:ext>
            </a:extLst>
          </p:cNvPr>
          <p:cNvSpPr txBox="1"/>
          <p:nvPr/>
        </p:nvSpPr>
        <p:spPr>
          <a:xfrm>
            <a:off x="2210031" y="1170487"/>
            <a:ext cx="8229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It must be a cyclic compound with the electrons having the ability to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circulate throughout the entire molecule.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Real definition:  Cyclic, planar molecules with a ring of resonance bonds that exhibits more stability than other geometric or connective arrangements with the same set of atoms.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4751139" y="318057"/>
            <a:ext cx="314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Aromatic Rings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https://upload.wikimedia.org/wikipedia/commons/thumb/0/03/Benzene_resonance_structures.png/1024px-Benzene_resonance_struc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31" y="1896106"/>
            <a:ext cx="4351830" cy="36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875" y="2864177"/>
            <a:ext cx="4816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is benzene.  I will only require you to know the name of this compound but keep in mind I may give you a cyclic compound and ask if it is aromatic.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18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4751139" y="318057"/>
            <a:ext cx="314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Aromatic Rings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4116" y="1405867"/>
            <a:ext cx="348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you may know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602" name="Picture 2" descr="Image result for benzaldehy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95" y="2908256"/>
            <a:ext cx="10477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163" y="4695605"/>
            <a:ext cx="344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Benzaldehyde: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almond smell/flavor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606" name="Picture 6" descr="Image result for vanil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16" y="2612847"/>
            <a:ext cx="2171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77666" y="4848004"/>
            <a:ext cx="3107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cinnamaldehyde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cinnamon smell/flavor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608" name="Picture 8" descr="Image result for cinnamaldehyd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36" y="3122788"/>
            <a:ext cx="2315451" cy="13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03539" y="4848004"/>
            <a:ext cx="2813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Vanillin: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Vanilla smell/flavor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261297" y="349588"/>
            <a:ext cx="612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is Cool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80" name="Picture 4" descr="Image result for carbon fib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48" y="1521375"/>
            <a:ext cx="2406866" cy="18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0386" y="3446017"/>
            <a:ext cx="185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Carbon Fiber</a:t>
            </a:r>
            <a:endParaRPr lang="en-US" sz="2400" b="1" dirty="0"/>
          </a:p>
        </p:txBody>
      </p:sp>
      <p:pic>
        <p:nvPicPr>
          <p:cNvPr id="24582" name="Picture 6" descr="Image result for carbon buckybal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2612" y="1718442"/>
            <a:ext cx="1440891" cy="14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517" y="3318643"/>
            <a:ext cx="271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Carbon Bucky Ball</a:t>
            </a:r>
            <a:endParaRPr lang="en-US" sz="2400" b="1" dirty="0"/>
          </a:p>
        </p:txBody>
      </p:sp>
      <p:pic>
        <p:nvPicPr>
          <p:cNvPr id="24584" name="Picture 8" descr="Image result for graphite molecular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70" y="1853304"/>
            <a:ext cx="3771800" cy="14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90952" y="3534961"/>
            <a:ext cx="162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Graphite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480" y="4140882"/>
            <a:ext cx="2028825" cy="1962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8364" y="6103032"/>
            <a:ext cx="139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Diamond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78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that's all folks porky pig">
            <a:extLst>
              <a:ext uri="{FF2B5EF4-FFF2-40B4-BE49-F238E27FC236}">
                <a16:creationId xmlns:a16="http://schemas.microsoft.com/office/drawing/2014/main" id="{91CED1C6-30E8-4816-8442-CECEA67B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571500"/>
            <a:ext cx="7629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tx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150C53-6BCD-4E55-AFAF-AA74FBB8F184}"/>
              </a:ext>
            </a:extLst>
          </p:cNvPr>
          <p:cNvSpPr/>
          <p:nvPr/>
        </p:nvSpPr>
        <p:spPr>
          <a:xfrm>
            <a:off x="2182495" y="854451"/>
            <a:ext cx="7827009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Chemistry-</a:t>
            </a:r>
            <a:endParaRPr kumimoji="0" lang="en-US" sz="4400" b="0" i="0" u="none" strike="noStrike" kern="1200" cap="none" spc="0" normalizeH="0" baseline="0" noProof="0" dirty="0">
              <a:ln w="0">
                <a:solidFill>
                  <a:srgbClr val="00FE73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Chapter 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Organic and Biological Molecules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Hybridization and Bonding Types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n w="0">
                <a:solidFill>
                  <a:srgbClr val="00FE73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HW:</a:t>
            </a:r>
            <a:r>
              <a:rPr kumimoji="0" lang="en-US" sz="2800" b="0" i="0" u="none" strike="noStrike" kern="1200" cap="none" spc="0" normalizeH="0" noProof="0" dirty="0" smtClean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pg</a:t>
            </a:r>
            <a:r>
              <a:rPr lang="en-US" sz="2800" dirty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  <a:r>
              <a:rPr lang="en-US" sz="2800" dirty="0" smtClean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900 – 900o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n w="0">
                <a:solidFill>
                  <a:srgbClr val="00FE73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Problems: 15,19,20,23,24,25,32,39,149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n w="0">
                <a:solidFill>
                  <a:srgbClr val="00FE73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0">
                  <a:solidFill>
                    <a:srgbClr val="00FE73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Not collected for a grade but highly recommended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0">
                <a:solidFill>
                  <a:srgbClr val="00FE73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0">
                <a:solidFill>
                  <a:srgbClr val="00B0F0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428840" y="490101"/>
            <a:ext cx="58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Organic Chemistry?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E3400-86E7-4EDC-A4C1-C4E83AB46A67}"/>
              </a:ext>
            </a:extLst>
          </p:cNvPr>
          <p:cNvSpPr txBox="1"/>
          <p:nvPr/>
        </p:nvSpPr>
        <p:spPr>
          <a:xfrm>
            <a:off x="3153965" y="2501781"/>
            <a:ext cx="5884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Literally everything and anything that you can think of that has to deal with carbon based molecules. </a:t>
            </a:r>
          </a:p>
        </p:txBody>
      </p:sp>
    </p:spTree>
    <p:extLst>
      <p:ext uri="{BB962C8B-B14F-4D97-AF65-F5344CB8AC3E}">
        <p14:creationId xmlns:p14="http://schemas.microsoft.com/office/powerpoint/2010/main" val="41827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3428840" y="490101"/>
            <a:ext cx="58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Organic Chemistry?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E3400-86E7-4EDC-A4C1-C4E83AB46A67}"/>
              </a:ext>
            </a:extLst>
          </p:cNvPr>
          <p:cNvSpPr txBox="1"/>
          <p:nvPr/>
        </p:nvSpPr>
        <p:spPr>
          <a:xfrm>
            <a:off x="3153965" y="1843950"/>
            <a:ext cx="58840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Quote: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“Organic chemistry is enough to drive one mad.  It gives me the impression of a primeval forest full of the most remarkable things, a monstrous and boundless thicket, with no way of escape, into which one may well dread to enter.”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- Friedrich Wohler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2742165" y="501676"/>
            <a:ext cx="688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Organic Chemistry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E3400-86E7-4EDC-A4C1-C4E83AB46A67}"/>
              </a:ext>
            </a:extLst>
          </p:cNvPr>
          <p:cNvSpPr txBox="1"/>
          <p:nvPr/>
        </p:nvSpPr>
        <p:spPr>
          <a:xfrm>
            <a:off x="2742165" y="1265216"/>
            <a:ext cx="6707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 for the introduction of organic chemistry: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Alkanes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Isomers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Naming/Nomenclature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Aromatic Compounds</a:t>
            </a:r>
          </a:p>
        </p:txBody>
      </p:sp>
    </p:spTree>
    <p:extLst>
      <p:ext uri="{BB962C8B-B14F-4D97-AF65-F5344CB8AC3E}">
        <p14:creationId xmlns:p14="http://schemas.microsoft.com/office/powerpoint/2010/main" val="3602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4100732" y="329805"/>
            <a:ext cx="688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Preloaded definitions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E3400-86E7-4EDC-A4C1-C4E83AB46A67}"/>
              </a:ext>
            </a:extLst>
          </p:cNvPr>
          <p:cNvSpPr txBox="1"/>
          <p:nvPr/>
        </p:nvSpPr>
        <p:spPr>
          <a:xfrm>
            <a:off x="2742165" y="1265216"/>
            <a:ext cx="670766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Hydrocarbon = A molecule made up of only hydrogen and carbon.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Saturated Hydrocarbon = Hydrocarbons whose carbon-carbon bonds are all single bonds.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Unsaturated Hydrocarbon = Hydrocarbons containing carbon-carbon multiple bonds.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58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rgbClr val="00FE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5B96F-0C17-45CA-BD85-A196C04A0A0B}"/>
              </a:ext>
            </a:extLst>
          </p:cNvPr>
          <p:cNvSpPr txBox="1"/>
          <p:nvPr/>
        </p:nvSpPr>
        <p:spPr>
          <a:xfrm>
            <a:off x="4100732" y="329805"/>
            <a:ext cx="688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Preloaded definitions</a:t>
            </a:r>
          </a:p>
        </p:txBody>
      </p:sp>
      <p:pic>
        <p:nvPicPr>
          <p:cNvPr id="11266" name="Picture 2" descr="Image result for ethane molecule">
            <a:extLst>
              <a:ext uri="{FF2B5EF4-FFF2-40B4-BE49-F238E27FC236}">
                <a16:creationId xmlns:a16="http://schemas.microsoft.com/office/drawing/2014/main" id="{08ECA132-EAD9-4020-BC91-79C44DD7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96" y="3391382"/>
            <a:ext cx="2458921" cy="18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B0A7F-6DBE-43F5-8809-4308582C12A0}"/>
              </a:ext>
            </a:extLst>
          </p:cNvPr>
          <p:cNvSpPr txBox="1"/>
          <p:nvPr/>
        </p:nvSpPr>
        <p:spPr>
          <a:xfrm>
            <a:off x="1641811" y="1608881"/>
            <a:ext cx="3796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Saturated Hydrocarbon</a:t>
            </a:r>
          </a:p>
          <a:p>
            <a:endParaRPr lang="en-US" sz="2800" b="1" dirty="0"/>
          </a:p>
          <a:p>
            <a:r>
              <a:rPr lang="en-US" sz="2800" b="1" dirty="0"/>
              <a:t>Ethane: C</a:t>
            </a:r>
            <a:r>
              <a:rPr lang="en-US" sz="2800" b="1" baseline="-25000" dirty="0"/>
              <a:t>2</a:t>
            </a:r>
            <a:r>
              <a:rPr lang="en-US" sz="2800" b="1" dirty="0"/>
              <a:t>H</a:t>
            </a:r>
            <a:r>
              <a:rPr lang="en-US" sz="2800" b="1" baseline="-25000" dirty="0"/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665C5-247C-4382-B078-9500ECA77C5A}"/>
              </a:ext>
            </a:extLst>
          </p:cNvPr>
          <p:cNvSpPr txBox="1"/>
          <p:nvPr/>
        </p:nvSpPr>
        <p:spPr>
          <a:xfrm>
            <a:off x="6753694" y="1608881"/>
            <a:ext cx="4392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Unsaturated Hydrocarbon</a:t>
            </a:r>
          </a:p>
          <a:p>
            <a:endParaRPr lang="en-US" sz="2800" b="1" dirty="0"/>
          </a:p>
          <a:p>
            <a:r>
              <a:rPr lang="en-US" sz="2800" b="1" dirty="0"/>
              <a:t>Ethene: C</a:t>
            </a:r>
            <a:r>
              <a:rPr lang="en-US" sz="2800" b="1" baseline="-25000" dirty="0"/>
              <a:t>2</a:t>
            </a:r>
            <a:r>
              <a:rPr lang="en-US" sz="2800" b="1" dirty="0"/>
              <a:t>H</a:t>
            </a:r>
            <a:r>
              <a:rPr lang="en-US" sz="2800" b="1" baseline="-25000" dirty="0"/>
              <a:t>6</a:t>
            </a:r>
          </a:p>
        </p:txBody>
      </p:sp>
      <p:pic>
        <p:nvPicPr>
          <p:cNvPr id="11268" name="Picture 4" descr="Image result for Ethene molecule">
            <a:extLst>
              <a:ext uri="{FF2B5EF4-FFF2-40B4-BE49-F238E27FC236}">
                <a16:creationId xmlns:a16="http://schemas.microsoft.com/office/drawing/2014/main" id="{359601D9-B95F-4880-BB75-2B63603E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94" y="3270360"/>
            <a:ext cx="2765917" cy="20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826</Words>
  <Application>Microsoft Office PowerPoint</Application>
  <PresentationFormat>Widescreen</PresentationFormat>
  <Paragraphs>222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Kyser Seaney</dc:creator>
  <cp:lastModifiedBy>Kyser Seaney</cp:lastModifiedBy>
  <cp:revision>50</cp:revision>
  <dcterms:created xsi:type="dcterms:W3CDTF">2019-02-25T21:37:22Z</dcterms:created>
  <dcterms:modified xsi:type="dcterms:W3CDTF">2019-03-05T04:26:21Z</dcterms:modified>
</cp:coreProperties>
</file>