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96"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6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723AF-B6B3-4549-8760-0A21DCFB7872}" type="datetimeFigureOut">
              <a:rPr lang="en-US" smtClean="0"/>
              <a:t>4/18/2019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E062B-FEFE-46B5-9D93-19931614B461}" type="slidenum">
              <a:rPr lang="en-US" smtClean="0"/>
              <a:t>‹#›</a:t>
            </a:fld>
            <a:endParaRPr lang="en-US"/>
          </a:p>
        </p:txBody>
      </p:sp>
    </p:spTree>
    <p:extLst>
      <p:ext uri="{BB962C8B-B14F-4D97-AF65-F5344CB8AC3E}">
        <p14:creationId xmlns:p14="http://schemas.microsoft.com/office/powerpoint/2010/main" val="160390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0775-83C3-430A-85EC-AE600A4B87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8C1A04-6F3D-4005-8F69-83588FDA9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094B1B-B163-4506-8B15-E9399BC917E9}"/>
              </a:ext>
            </a:extLst>
          </p:cNvPr>
          <p:cNvSpPr>
            <a:spLocks noGrp="1"/>
          </p:cNvSpPr>
          <p:nvPr>
            <p:ph type="dt" sz="half" idx="10"/>
          </p:nvPr>
        </p:nvSpPr>
        <p:spPr/>
        <p:txBody>
          <a:bodyPr/>
          <a:lstStyle/>
          <a:p>
            <a:fld id="{624A4DBF-C704-4642-99A6-ABAE1420C987}" type="datetimeFigureOut">
              <a:rPr lang="en-US" smtClean="0"/>
              <a:t>4/18/2019</a:t>
            </a:fld>
            <a:endParaRPr lang="en-US"/>
          </a:p>
        </p:txBody>
      </p:sp>
      <p:sp>
        <p:nvSpPr>
          <p:cNvPr id="5" name="Footer Placeholder 4">
            <a:extLst>
              <a:ext uri="{FF2B5EF4-FFF2-40B4-BE49-F238E27FC236}">
                <a16:creationId xmlns:a16="http://schemas.microsoft.com/office/drawing/2014/main" id="{DFECBBE5-F107-4E3F-8A13-B84BA5224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F79C7E-48B1-4BF7-802D-DF90E4523503}"/>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2188349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B0281-663D-43E1-ACDC-1F47053DC4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182037-8F02-466B-A321-4C5BDE7479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ECD5C-703D-4EEB-9512-8403F04DC39A}"/>
              </a:ext>
            </a:extLst>
          </p:cNvPr>
          <p:cNvSpPr>
            <a:spLocks noGrp="1"/>
          </p:cNvSpPr>
          <p:nvPr>
            <p:ph type="dt" sz="half" idx="10"/>
          </p:nvPr>
        </p:nvSpPr>
        <p:spPr/>
        <p:txBody>
          <a:bodyPr/>
          <a:lstStyle/>
          <a:p>
            <a:fld id="{624A4DBF-C704-4642-99A6-ABAE1420C987}" type="datetimeFigureOut">
              <a:rPr lang="en-US" smtClean="0"/>
              <a:t>4/18/2019</a:t>
            </a:fld>
            <a:endParaRPr lang="en-US"/>
          </a:p>
        </p:txBody>
      </p:sp>
      <p:sp>
        <p:nvSpPr>
          <p:cNvPr id="5" name="Footer Placeholder 4">
            <a:extLst>
              <a:ext uri="{FF2B5EF4-FFF2-40B4-BE49-F238E27FC236}">
                <a16:creationId xmlns:a16="http://schemas.microsoft.com/office/drawing/2014/main" id="{616130BD-9F40-40CF-9D7E-94A2567D9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F196F-F868-4D8D-8D1C-78DCB798B840}"/>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362660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0F2392-6A1D-47F2-886F-405DFD7A9E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6B2015-EC80-4D2E-B36D-7CCE3B4000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825F7-0366-47B7-ABE9-F4F6B141CD28}"/>
              </a:ext>
            </a:extLst>
          </p:cNvPr>
          <p:cNvSpPr>
            <a:spLocks noGrp="1"/>
          </p:cNvSpPr>
          <p:nvPr>
            <p:ph type="dt" sz="half" idx="10"/>
          </p:nvPr>
        </p:nvSpPr>
        <p:spPr/>
        <p:txBody>
          <a:bodyPr/>
          <a:lstStyle/>
          <a:p>
            <a:fld id="{624A4DBF-C704-4642-99A6-ABAE1420C987}" type="datetimeFigureOut">
              <a:rPr lang="en-US" smtClean="0"/>
              <a:t>4/18/2019</a:t>
            </a:fld>
            <a:endParaRPr lang="en-US"/>
          </a:p>
        </p:txBody>
      </p:sp>
      <p:sp>
        <p:nvSpPr>
          <p:cNvPr id="5" name="Footer Placeholder 4">
            <a:extLst>
              <a:ext uri="{FF2B5EF4-FFF2-40B4-BE49-F238E27FC236}">
                <a16:creationId xmlns:a16="http://schemas.microsoft.com/office/drawing/2014/main" id="{71761FBA-B3EE-4E97-9F5E-28F9BA9D3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F0E5C-52FF-4715-A972-0061E3981108}"/>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35799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7DB3-D312-4E89-BA08-257A80DC49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790442-3B23-4BD3-BB0C-6BCDA699D1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DF54D-5FE3-417B-AEAD-71F9EC400839}"/>
              </a:ext>
            </a:extLst>
          </p:cNvPr>
          <p:cNvSpPr>
            <a:spLocks noGrp="1"/>
          </p:cNvSpPr>
          <p:nvPr>
            <p:ph type="dt" sz="half" idx="10"/>
          </p:nvPr>
        </p:nvSpPr>
        <p:spPr/>
        <p:txBody>
          <a:bodyPr/>
          <a:lstStyle/>
          <a:p>
            <a:fld id="{624A4DBF-C704-4642-99A6-ABAE1420C987}" type="datetimeFigureOut">
              <a:rPr lang="en-US" smtClean="0"/>
              <a:t>4/18/2019</a:t>
            </a:fld>
            <a:endParaRPr lang="en-US"/>
          </a:p>
        </p:txBody>
      </p:sp>
      <p:sp>
        <p:nvSpPr>
          <p:cNvPr id="5" name="Footer Placeholder 4">
            <a:extLst>
              <a:ext uri="{FF2B5EF4-FFF2-40B4-BE49-F238E27FC236}">
                <a16:creationId xmlns:a16="http://schemas.microsoft.com/office/drawing/2014/main" id="{90A5714B-94D1-4702-AB81-D132661AD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41C15-6C30-4D01-BF92-4D7E7F47A58F}"/>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222674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D4CA-86F8-45B5-992A-664B945D1F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FAD224-E9A6-48DE-8CEC-5DA3AFD618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B96BF7-21CD-4E0A-B250-3EF7C6B39B41}"/>
              </a:ext>
            </a:extLst>
          </p:cNvPr>
          <p:cNvSpPr>
            <a:spLocks noGrp="1"/>
          </p:cNvSpPr>
          <p:nvPr>
            <p:ph type="dt" sz="half" idx="10"/>
          </p:nvPr>
        </p:nvSpPr>
        <p:spPr/>
        <p:txBody>
          <a:bodyPr/>
          <a:lstStyle/>
          <a:p>
            <a:fld id="{624A4DBF-C704-4642-99A6-ABAE1420C987}" type="datetimeFigureOut">
              <a:rPr lang="en-US" smtClean="0"/>
              <a:t>4/18/2019</a:t>
            </a:fld>
            <a:endParaRPr lang="en-US"/>
          </a:p>
        </p:txBody>
      </p:sp>
      <p:sp>
        <p:nvSpPr>
          <p:cNvPr id="5" name="Footer Placeholder 4">
            <a:extLst>
              <a:ext uri="{FF2B5EF4-FFF2-40B4-BE49-F238E27FC236}">
                <a16:creationId xmlns:a16="http://schemas.microsoft.com/office/drawing/2014/main" id="{660CED90-C2EC-411B-84DC-672B7E452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7C43C-E428-4602-98F3-FFA4527B1855}"/>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135753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244A7-40A7-4E26-BACC-028AB60C16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ADA073-18DB-4CD7-AECE-70296571AA9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AF207-5581-475F-9F83-B7A455048E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119060-C19C-402D-A893-68A9FC1898FB}"/>
              </a:ext>
            </a:extLst>
          </p:cNvPr>
          <p:cNvSpPr>
            <a:spLocks noGrp="1"/>
          </p:cNvSpPr>
          <p:nvPr>
            <p:ph type="dt" sz="half" idx="10"/>
          </p:nvPr>
        </p:nvSpPr>
        <p:spPr/>
        <p:txBody>
          <a:bodyPr/>
          <a:lstStyle/>
          <a:p>
            <a:fld id="{624A4DBF-C704-4642-99A6-ABAE1420C987}" type="datetimeFigureOut">
              <a:rPr lang="en-US" smtClean="0"/>
              <a:t>4/18/2019</a:t>
            </a:fld>
            <a:endParaRPr lang="en-US"/>
          </a:p>
        </p:txBody>
      </p:sp>
      <p:sp>
        <p:nvSpPr>
          <p:cNvPr id="6" name="Footer Placeholder 5">
            <a:extLst>
              <a:ext uri="{FF2B5EF4-FFF2-40B4-BE49-F238E27FC236}">
                <a16:creationId xmlns:a16="http://schemas.microsoft.com/office/drawing/2014/main" id="{B1726435-F7A4-4C57-9089-B3EE48292C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4279B-4D0C-488E-B96E-11A9C22E8463}"/>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323817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4668E-2AAB-4C4C-B239-2AA482923F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A0C242-2A5F-4336-B1E7-367CE4460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487CCC-0CA7-4475-87CF-B05050F6F5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399156-0B3B-463C-9A16-C79BD0FFEF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0A9F2B-A0B8-48D8-BDEB-E4CC493339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591E81-3D71-4EAF-AE7D-4B437AA5AB01}"/>
              </a:ext>
            </a:extLst>
          </p:cNvPr>
          <p:cNvSpPr>
            <a:spLocks noGrp="1"/>
          </p:cNvSpPr>
          <p:nvPr>
            <p:ph type="dt" sz="half" idx="10"/>
          </p:nvPr>
        </p:nvSpPr>
        <p:spPr/>
        <p:txBody>
          <a:bodyPr/>
          <a:lstStyle/>
          <a:p>
            <a:fld id="{624A4DBF-C704-4642-99A6-ABAE1420C987}" type="datetimeFigureOut">
              <a:rPr lang="en-US" smtClean="0"/>
              <a:t>4/18/2019</a:t>
            </a:fld>
            <a:endParaRPr lang="en-US"/>
          </a:p>
        </p:txBody>
      </p:sp>
      <p:sp>
        <p:nvSpPr>
          <p:cNvPr id="8" name="Footer Placeholder 7">
            <a:extLst>
              <a:ext uri="{FF2B5EF4-FFF2-40B4-BE49-F238E27FC236}">
                <a16:creationId xmlns:a16="http://schemas.microsoft.com/office/drawing/2014/main" id="{3B051400-22E2-4C72-B6FF-6F4A03F7E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2BFA9E-3553-4A2A-A43D-506613B828F6}"/>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114943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E2E4-DB38-495A-97CD-5FA2C55974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2E3A90-12D1-4468-9F8A-551EAE5220BB}"/>
              </a:ext>
            </a:extLst>
          </p:cNvPr>
          <p:cNvSpPr>
            <a:spLocks noGrp="1"/>
          </p:cNvSpPr>
          <p:nvPr>
            <p:ph type="dt" sz="half" idx="10"/>
          </p:nvPr>
        </p:nvSpPr>
        <p:spPr/>
        <p:txBody>
          <a:bodyPr/>
          <a:lstStyle/>
          <a:p>
            <a:fld id="{624A4DBF-C704-4642-99A6-ABAE1420C987}" type="datetimeFigureOut">
              <a:rPr lang="en-US" smtClean="0"/>
              <a:t>4/18/2019</a:t>
            </a:fld>
            <a:endParaRPr lang="en-US"/>
          </a:p>
        </p:txBody>
      </p:sp>
      <p:sp>
        <p:nvSpPr>
          <p:cNvPr id="4" name="Footer Placeholder 3">
            <a:extLst>
              <a:ext uri="{FF2B5EF4-FFF2-40B4-BE49-F238E27FC236}">
                <a16:creationId xmlns:a16="http://schemas.microsoft.com/office/drawing/2014/main" id="{BB83FF6F-C73E-4B13-AB28-5DA0FDE6A3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53C6EE-FDC6-40A2-A629-ACCD256240FF}"/>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140663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6D3B03-A10B-46D9-917E-6EFC027F06E5}"/>
              </a:ext>
            </a:extLst>
          </p:cNvPr>
          <p:cNvSpPr>
            <a:spLocks noGrp="1"/>
          </p:cNvSpPr>
          <p:nvPr>
            <p:ph type="dt" sz="half" idx="10"/>
          </p:nvPr>
        </p:nvSpPr>
        <p:spPr/>
        <p:txBody>
          <a:bodyPr/>
          <a:lstStyle/>
          <a:p>
            <a:fld id="{624A4DBF-C704-4642-99A6-ABAE1420C987}" type="datetimeFigureOut">
              <a:rPr lang="en-US" smtClean="0"/>
              <a:t>4/18/2019</a:t>
            </a:fld>
            <a:endParaRPr lang="en-US"/>
          </a:p>
        </p:txBody>
      </p:sp>
      <p:sp>
        <p:nvSpPr>
          <p:cNvPr id="3" name="Footer Placeholder 2">
            <a:extLst>
              <a:ext uri="{FF2B5EF4-FFF2-40B4-BE49-F238E27FC236}">
                <a16:creationId xmlns:a16="http://schemas.microsoft.com/office/drawing/2014/main" id="{09585F3A-6949-4471-B26C-830BA57903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6A0C03-ABBE-4E74-952A-53FC5E62D5C4}"/>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219435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9A8A1-437E-45EE-96E8-743D2C97D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5B8DE2-01D9-4FBF-A03E-087E847CE2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E3C7B3-72AD-471E-9652-264549CD8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2F2EA6-7590-4E7F-A44A-295C0D985088}"/>
              </a:ext>
            </a:extLst>
          </p:cNvPr>
          <p:cNvSpPr>
            <a:spLocks noGrp="1"/>
          </p:cNvSpPr>
          <p:nvPr>
            <p:ph type="dt" sz="half" idx="10"/>
          </p:nvPr>
        </p:nvSpPr>
        <p:spPr/>
        <p:txBody>
          <a:bodyPr/>
          <a:lstStyle/>
          <a:p>
            <a:fld id="{624A4DBF-C704-4642-99A6-ABAE1420C987}" type="datetimeFigureOut">
              <a:rPr lang="en-US" smtClean="0"/>
              <a:t>4/18/2019</a:t>
            </a:fld>
            <a:endParaRPr lang="en-US"/>
          </a:p>
        </p:txBody>
      </p:sp>
      <p:sp>
        <p:nvSpPr>
          <p:cNvPr id="6" name="Footer Placeholder 5">
            <a:extLst>
              <a:ext uri="{FF2B5EF4-FFF2-40B4-BE49-F238E27FC236}">
                <a16:creationId xmlns:a16="http://schemas.microsoft.com/office/drawing/2014/main" id="{82A1727A-266B-4528-9CC6-0651322E61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E63F7-4E7E-4DC1-A133-1E842EEFBAB9}"/>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102516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C659-1ABF-45E4-866D-8C38AEAE69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3B2173-73CC-411E-9D0A-7BBEE99ED1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353172-A7CF-455C-A0F9-57D3351299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6DCAC5-B75A-460A-9787-A4259FD938AC}"/>
              </a:ext>
            </a:extLst>
          </p:cNvPr>
          <p:cNvSpPr>
            <a:spLocks noGrp="1"/>
          </p:cNvSpPr>
          <p:nvPr>
            <p:ph type="dt" sz="half" idx="10"/>
          </p:nvPr>
        </p:nvSpPr>
        <p:spPr/>
        <p:txBody>
          <a:bodyPr/>
          <a:lstStyle/>
          <a:p>
            <a:fld id="{624A4DBF-C704-4642-99A6-ABAE1420C987}" type="datetimeFigureOut">
              <a:rPr lang="en-US" smtClean="0"/>
              <a:t>4/18/2019</a:t>
            </a:fld>
            <a:endParaRPr lang="en-US"/>
          </a:p>
        </p:txBody>
      </p:sp>
      <p:sp>
        <p:nvSpPr>
          <p:cNvPr id="6" name="Footer Placeholder 5">
            <a:extLst>
              <a:ext uri="{FF2B5EF4-FFF2-40B4-BE49-F238E27FC236}">
                <a16:creationId xmlns:a16="http://schemas.microsoft.com/office/drawing/2014/main" id="{7C10D002-1FBC-4AE4-9C9A-B71E86E904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896733-EF9B-416E-9141-75808BC45EA9}"/>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281397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CD82D5-179E-470B-A105-4750DB96FE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53AEFC-D923-4759-837D-63E6761428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89B7C-9166-4417-92FE-FA3125D052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A4DBF-C704-4642-99A6-ABAE1420C987}" type="datetimeFigureOut">
              <a:rPr lang="en-US" smtClean="0"/>
              <a:t>4/18/2019</a:t>
            </a:fld>
            <a:endParaRPr lang="en-US"/>
          </a:p>
        </p:txBody>
      </p:sp>
      <p:sp>
        <p:nvSpPr>
          <p:cNvPr id="5" name="Footer Placeholder 4">
            <a:extLst>
              <a:ext uri="{FF2B5EF4-FFF2-40B4-BE49-F238E27FC236}">
                <a16:creationId xmlns:a16="http://schemas.microsoft.com/office/drawing/2014/main" id="{CDA01E3F-5673-4C09-9A24-878E2B190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A97768-EC36-4A56-B9E6-D4782A278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C9077-ACBE-4C01-A6A1-D1428AC4B710}" type="slidenum">
              <a:rPr lang="en-US" smtClean="0"/>
              <a:t>‹#›</a:t>
            </a:fld>
            <a:endParaRPr lang="en-US"/>
          </a:p>
        </p:txBody>
      </p:sp>
    </p:spTree>
    <p:extLst>
      <p:ext uri="{BB962C8B-B14F-4D97-AF65-F5344CB8AC3E}">
        <p14:creationId xmlns:p14="http://schemas.microsoft.com/office/powerpoint/2010/main" val="1910183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nist.gov/srd"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1000">
              <a:schemeClr val="tx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150C53-6BCD-4E55-AFAF-AA74FBB8F184}"/>
              </a:ext>
            </a:extLst>
          </p:cNvPr>
          <p:cNvSpPr/>
          <p:nvPr/>
        </p:nvSpPr>
        <p:spPr>
          <a:xfrm>
            <a:off x="2286998" y="358063"/>
            <a:ext cx="7827009" cy="6678751"/>
          </a:xfrm>
          <a:prstGeom prst="rect">
            <a:avLst/>
          </a:prstGeom>
          <a:noFill/>
          <a:ln>
            <a:noFill/>
          </a:ln>
        </p:spPr>
        <p:txBody>
          <a:bodyPr wrap="square" lIns="91440" tIns="45720" rIns="91440" bIns="45720">
            <a:spAutoFit/>
          </a:bodyPr>
          <a:lstStyle/>
          <a:p>
            <a:pPr algn="ctr"/>
            <a:r>
              <a:rPr lang="en-US" sz="5400" dirty="0">
                <a:ln w="0">
                  <a:solidFill>
                    <a:srgbClr val="FF0000"/>
                  </a:solidFill>
                </a:ln>
                <a:solidFill>
                  <a:schemeClr val="bg1"/>
                </a:solidFill>
                <a:effectLst>
                  <a:outerShdw blurRad="38100" dist="19050" dir="2700000" algn="tl" rotWithShape="0">
                    <a:schemeClr val="dk1">
                      <a:alpha val="40000"/>
                    </a:schemeClr>
                  </a:outerShdw>
                </a:effectLst>
              </a:rPr>
              <a:t>Chemistry</a:t>
            </a:r>
          </a:p>
          <a:p>
            <a:pPr algn="ctr"/>
            <a:r>
              <a:rPr lang="en-US" sz="3200" b="0" cap="none" spc="0" dirty="0">
                <a:ln w="0">
                  <a:solidFill>
                    <a:srgbClr val="FF0000"/>
                  </a:solidFill>
                </a:ln>
                <a:solidFill>
                  <a:schemeClr val="bg1"/>
                </a:solidFill>
                <a:effectLst>
                  <a:outerShdw blurRad="38100" dist="19050" dir="2700000" algn="tl" rotWithShape="0">
                    <a:schemeClr val="dk1">
                      <a:alpha val="40000"/>
                    </a:schemeClr>
                  </a:outerShdw>
                </a:effectLst>
              </a:rPr>
              <a:t>Chapter 13</a:t>
            </a:r>
          </a:p>
          <a:p>
            <a:pPr algn="ctr"/>
            <a:r>
              <a:rPr lang="en-US" sz="3200" dirty="0">
                <a:ln w="0">
                  <a:solidFill>
                    <a:srgbClr val="FF0000"/>
                  </a:solidFill>
                </a:ln>
                <a:solidFill>
                  <a:schemeClr val="bg1"/>
                </a:solidFill>
                <a:effectLst>
                  <a:outerShdw blurRad="38100" dist="19050" dir="2700000" algn="tl" rotWithShape="0">
                    <a:schemeClr val="dk1">
                      <a:alpha val="40000"/>
                    </a:schemeClr>
                  </a:outerShdw>
                </a:effectLst>
              </a:rPr>
              <a:t>Chemical Equilibrium</a:t>
            </a:r>
          </a:p>
          <a:p>
            <a:pPr algn="ctr"/>
            <a:endParaRPr lang="en-US" sz="3200" dirty="0">
              <a:ln w="0">
                <a:solidFill>
                  <a:srgbClr val="FF0000"/>
                </a:solidFill>
              </a:ln>
              <a:solidFill>
                <a:schemeClr val="bg1"/>
              </a:solidFill>
              <a:effectLst>
                <a:outerShdw blurRad="38100" dist="19050" dir="2700000" algn="tl" rotWithShape="0">
                  <a:schemeClr val="dk1">
                    <a:alpha val="40000"/>
                  </a:schemeClr>
                </a:outerShdw>
              </a:effectLst>
            </a:endParaRPr>
          </a:p>
          <a:p>
            <a:pPr algn="ctr"/>
            <a:r>
              <a:rPr lang="en-US" sz="3200" dirty="0">
                <a:ln w="0">
                  <a:solidFill>
                    <a:srgbClr val="FF0000"/>
                  </a:solidFill>
                </a:ln>
                <a:solidFill>
                  <a:schemeClr val="bg1"/>
                </a:solidFill>
                <a:effectLst>
                  <a:outerShdw blurRad="38100" dist="19050" dir="2700000" algn="tl" rotWithShape="0">
                    <a:schemeClr val="dk1">
                      <a:alpha val="40000"/>
                    </a:schemeClr>
                  </a:outerShdw>
                </a:effectLst>
              </a:rPr>
              <a:t>Section 2</a:t>
            </a:r>
          </a:p>
          <a:p>
            <a:pPr algn="ctr"/>
            <a:endParaRPr lang="en-US" sz="3200" dirty="0">
              <a:ln w="0">
                <a:solidFill>
                  <a:srgbClr val="FF0000"/>
                </a:solidFill>
              </a:ln>
              <a:solidFill>
                <a:schemeClr val="bg1"/>
              </a:solidFill>
              <a:effectLst>
                <a:outerShdw blurRad="38100" dist="19050" dir="2700000" algn="tl" rotWithShape="0">
                  <a:schemeClr val="dk1">
                    <a:alpha val="40000"/>
                  </a:schemeClr>
                </a:outerShdw>
              </a:effectLst>
            </a:endParaRPr>
          </a:p>
          <a:p>
            <a:pPr algn="ctr"/>
            <a:r>
              <a:rPr lang="en-US" sz="3200" b="0" cap="none" spc="0" dirty="0">
                <a:ln w="0">
                  <a:solidFill>
                    <a:srgbClr val="FF0000"/>
                  </a:solidFill>
                </a:ln>
                <a:solidFill>
                  <a:schemeClr val="bg1"/>
                </a:solidFill>
                <a:effectLst>
                  <a:outerShdw blurRad="38100" dist="19050" dir="2700000" algn="tl" rotWithShape="0">
                    <a:schemeClr val="dk1">
                      <a:alpha val="40000"/>
                    </a:schemeClr>
                  </a:outerShdw>
                </a:effectLst>
              </a:rPr>
              <a:t>Chapters: </a:t>
            </a:r>
          </a:p>
          <a:p>
            <a:pPr algn="ctr"/>
            <a:r>
              <a:rPr lang="en-US" sz="3200" b="0" cap="none" spc="0" dirty="0">
                <a:ln w="0">
                  <a:solidFill>
                    <a:srgbClr val="FF0000"/>
                  </a:solidFill>
                </a:ln>
                <a:solidFill>
                  <a:schemeClr val="bg1"/>
                </a:solidFill>
                <a:effectLst>
                  <a:outerShdw blurRad="38100" dist="19050" dir="2700000" algn="tl" rotWithShape="0">
                    <a:schemeClr val="dk1">
                      <a:alpha val="40000"/>
                    </a:schemeClr>
                  </a:outerShdw>
                </a:effectLst>
              </a:rPr>
              <a:t>13.5 Applications of the equilibrium constant</a:t>
            </a:r>
          </a:p>
          <a:p>
            <a:pPr algn="ctr"/>
            <a:r>
              <a:rPr lang="en-US" sz="3200" dirty="0">
                <a:ln w="0">
                  <a:solidFill>
                    <a:srgbClr val="FF0000"/>
                  </a:solidFill>
                </a:ln>
                <a:solidFill>
                  <a:schemeClr val="bg1"/>
                </a:solidFill>
                <a:effectLst>
                  <a:outerShdw blurRad="38100" dist="19050" dir="2700000" algn="tl" rotWithShape="0">
                    <a:schemeClr val="dk1">
                      <a:alpha val="40000"/>
                    </a:schemeClr>
                  </a:outerShdw>
                </a:effectLst>
              </a:rPr>
              <a:t>13.6 Solving equilibrium problems</a:t>
            </a:r>
          </a:p>
          <a:p>
            <a:pPr algn="ctr"/>
            <a:r>
              <a:rPr lang="en-US" sz="3200" dirty="0">
                <a:ln w="0">
                  <a:solidFill>
                    <a:srgbClr val="FF0000"/>
                  </a:solidFill>
                </a:ln>
                <a:solidFill>
                  <a:schemeClr val="bg1"/>
                </a:solidFill>
                <a:effectLst>
                  <a:outerShdw blurRad="38100" dist="19050" dir="2700000" algn="tl" rotWithShape="0">
                    <a:schemeClr val="dk1">
                      <a:alpha val="40000"/>
                    </a:schemeClr>
                  </a:outerShdw>
                </a:effectLst>
              </a:rPr>
              <a:t>13.7 La Chatlier’s principle  </a:t>
            </a:r>
          </a:p>
          <a:p>
            <a:pPr algn="ctr"/>
            <a:endParaRPr lang="en-US" sz="3200" b="0" cap="none" spc="0" dirty="0">
              <a:ln w="0">
                <a:solidFill>
                  <a:srgbClr val="00B0F0"/>
                </a:solidFill>
              </a:ln>
              <a:solidFill>
                <a:schemeClr val="bg1"/>
              </a:solidFill>
              <a:effectLst>
                <a:outerShdw blurRad="38100" dist="19050" dir="2700000" algn="tl" rotWithShape="0">
                  <a:schemeClr val="dk1">
                    <a:alpha val="40000"/>
                  </a:schemeClr>
                </a:outerShdw>
              </a:effectLst>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79569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3" name="TextBox 2"/>
          <p:cNvSpPr txBox="1"/>
          <p:nvPr/>
        </p:nvSpPr>
        <p:spPr>
          <a:xfrm>
            <a:off x="2330086" y="1177290"/>
            <a:ext cx="7840980" cy="523220"/>
          </a:xfrm>
          <a:prstGeom prst="rect">
            <a:avLst/>
          </a:prstGeom>
          <a:noFill/>
        </p:spPr>
        <p:txBody>
          <a:bodyPr wrap="square" rtlCol="0">
            <a:spAutoFit/>
          </a:bodyPr>
          <a:lstStyle/>
          <a:p>
            <a:r>
              <a:rPr lang="en-US" sz="2800" b="1" dirty="0"/>
              <a:t>We are going to learn the all powerful rice table.</a:t>
            </a:r>
          </a:p>
        </p:txBody>
      </p:sp>
      <p:sp>
        <p:nvSpPr>
          <p:cNvPr id="4" name="TextBox 3"/>
          <p:cNvSpPr txBox="1"/>
          <p:nvPr/>
        </p:nvSpPr>
        <p:spPr>
          <a:xfrm>
            <a:off x="4983445" y="2094547"/>
            <a:ext cx="3962129" cy="2585323"/>
          </a:xfrm>
          <a:prstGeom prst="rect">
            <a:avLst/>
          </a:prstGeom>
          <a:noFill/>
        </p:spPr>
        <p:txBody>
          <a:bodyPr wrap="square" rtlCol="0">
            <a:spAutoFit/>
          </a:bodyPr>
          <a:lstStyle/>
          <a:p>
            <a:r>
              <a:rPr lang="en-US" sz="2800" b="1" dirty="0"/>
              <a:t>R  - Reaction </a:t>
            </a:r>
          </a:p>
          <a:p>
            <a:endParaRPr lang="en-US" b="1" dirty="0"/>
          </a:p>
          <a:p>
            <a:r>
              <a:rPr lang="en-US" sz="2800" b="1" dirty="0"/>
              <a:t>I   - Initial </a:t>
            </a:r>
          </a:p>
          <a:p>
            <a:endParaRPr lang="en-US" b="1" dirty="0"/>
          </a:p>
          <a:p>
            <a:r>
              <a:rPr lang="en-US" sz="2800" b="1" dirty="0"/>
              <a:t>C  - Change</a:t>
            </a:r>
          </a:p>
          <a:p>
            <a:endParaRPr lang="en-US" b="1" dirty="0"/>
          </a:p>
          <a:p>
            <a:r>
              <a:rPr lang="en-US" sz="2400" b="1" dirty="0"/>
              <a:t>E   -  Equilibrium</a:t>
            </a:r>
          </a:p>
        </p:txBody>
      </p:sp>
      <p:sp>
        <p:nvSpPr>
          <p:cNvPr id="7" name="TextBox 6"/>
          <p:cNvSpPr txBox="1"/>
          <p:nvPr/>
        </p:nvSpPr>
        <p:spPr>
          <a:xfrm>
            <a:off x="2501536" y="4833878"/>
            <a:ext cx="7840980" cy="1815882"/>
          </a:xfrm>
          <a:prstGeom prst="rect">
            <a:avLst/>
          </a:prstGeom>
          <a:noFill/>
        </p:spPr>
        <p:txBody>
          <a:bodyPr wrap="square" rtlCol="0">
            <a:spAutoFit/>
          </a:bodyPr>
          <a:lstStyle/>
          <a:p>
            <a:r>
              <a:rPr lang="en-US" sz="2800" b="1" dirty="0"/>
              <a:t>Knowing how to build these and use them to solve chemical equilibrium problems can carry you a long way in college chemistry and even further into your chemistry career. </a:t>
            </a:r>
          </a:p>
        </p:txBody>
      </p:sp>
    </p:spTree>
    <p:extLst>
      <p:ext uri="{BB962C8B-B14F-4D97-AF65-F5344CB8AC3E}">
        <p14:creationId xmlns:p14="http://schemas.microsoft.com/office/powerpoint/2010/main" val="3459439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5" name="TextBox 4"/>
          <p:cNvSpPr txBox="1"/>
          <p:nvPr/>
        </p:nvSpPr>
        <p:spPr>
          <a:xfrm>
            <a:off x="971550" y="1383030"/>
            <a:ext cx="4423410" cy="461665"/>
          </a:xfrm>
          <a:prstGeom prst="rect">
            <a:avLst/>
          </a:prstGeom>
          <a:noFill/>
        </p:spPr>
        <p:txBody>
          <a:bodyPr wrap="square" rtlCol="0">
            <a:spAutoFit/>
          </a:bodyPr>
          <a:lstStyle/>
          <a:p>
            <a:r>
              <a:rPr lang="en-US" sz="2400" b="1" dirty="0"/>
              <a:t>Let’s say I have a reaction</a:t>
            </a:r>
          </a:p>
        </p:txBody>
      </p:sp>
      <mc:AlternateContent xmlns:mc="http://schemas.openxmlformats.org/markup-compatibility/2006" xmlns:a14="http://schemas.microsoft.com/office/drawing/2010/main">
        <mc:Choice Requires="a14">
          <p:sp>
            <p:nvSpPr>
              <p:cNvPr id="6" name="TextBox 5"/>
              <p:cNvSpPr txBox="1"/>
              <p:nvPr/>
            </p:nvSpPr>
            <p:spPr>
              <a:xfrm>
                <a:off x="3634634" y="2444473"/>
                <a:ext cx="533671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𝑨</m:t>
                      </m:r>
                      <m:d>
                        <m:dPr>
                          <m:ctrlPr>
                            <a:rPr lang="en-US" sz="3200" b="1" i="1" smtClean="0">
                              <a:latin typeface="Cambria Math" panose="02040503050406030204" pitchFamily="18" charset="0"/>
                            </a:rPr>
                          </m:ctrlPr>
                        </m:dPr>
                        <m:e>
                          <m:r>
                            <a:rPr lang="en-US" sz="3200" b="1" i="1" smtClean="0">
                              <a:latin typeface="Cambria Math" panose="02040503050406030204" pitchFamily="18" charset="0"/>
                            </a:rPr>
                            <m:t>𝒈</m:t>
                          </m:r>
                        </m:e>
                      </m:d>
                      <m:r>
                        <a:rPr lang="en-US" sz="3200" b="1" i="1" smtClean="0">
                          <a:latin typeface="Cambria Math" panose="02040503050406030204" pitchFamily="18" charset="0"/>
                        </a:rPr>
                        <m:t>+</m:t>
                      </m:r>
                      <m:r>
                        <a:rPr lang="en-US" sz="3200" b="1" i="1" smtClean="0">
                          <a:latin typeface="Cambria Math" panose="02040503050406030204" pitchFamily="18" charset="0"/>
                        </a:rPr>
                        <m:t>𝑩</m:t>
                      </m:r>
                      <m:d>
                        <m:dPr>
                          <m:ctrlPr>
                            <a:rPr lang="en-US" sz="3200" b="1" i="1" smtClean="0">
                              <a:latin typeface="Cambria Math" panose="02040503050406030204" pitchFamily="18" charset="0"/>
                            </a:rPr>
                          </m:ctrlPr>
                        </m:dPr>
                        <m:e>
                          <m:r>
                            <a:rPr lang="en-US" sz="3200" b="1" i="1" smtClean="0">
                              <a:latin typeface="Cambria Math" panose="02040503050406030204" pitchFamily="18" charset="0"/>
                            </a:rPr>
                            <m:t>𝒈</m:t>
                          </m:r>
                        </m:e>
                      </m:d>
                      <m:r>
                        <a:rPr lang="en-US" sz="3200" b="1" i="1" smtClean="0">
                          <a:latin typeface="Cambria Math" panose="02040503050406030204" pitchFamily="18" charset="0"/>
                        </a:rPr>
                        <m:t> </m:t>
                      </m:r>
                      <m:r>
                        <a:rPr lang="en-US" sz="3200" b="1" i="1" smtClean="0">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𝑪</m:t>
                      </m:r>
                      <m:d>
                        <m:dPr>
                          <m:ctrlPr>
                            <a:rPr lang="en-US" sz="3200" b="1" i="1" smtClean="0">
                              <a:latin typeface="Cambria Math" panose="02040503050406030204" pitchFamily="18" charset="0"/>
                              <a:ea typeface="Cambria Math" panose="02040503050406030204" pitchFamily="18" charset="0"/>
                            </a:rPr>
                          </m:ctrlPr>
                        </m:dPr>
                        <m:e>
                          <m:r>
                            <a:rPr lang="en-US" sz="3200" b="1" i="1" smtClean="0">
                              <a:latin typeface="Cambria Math" panose="02040503050406030204" pitchFamily="18" charset="0"/>
                              <a:ea typeface="Cambria Math" panose="02040503050406030204" pitchFamily="18" charset="0"/>
                            </a:rPr>
                            <m:t>𝒈</m:t>
                          </m:r>
                        </m:e>
                      </m:d>
                      <m:r>
                        <a:rPr lang="en-US" sz="3200" b="1" i="1" smtClean="0">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𝑫</m:t>
                      </m:r>
                      <m:r>
                        <a:rPr lang="en-US" sz="3200" b="1" i="1" smtClean="0">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𝒈</m:t>
                      </m:r>
                      <m:r>
                        <a:rPr lang="en-US" sz="3200" b="1" i="1" smtClean="0">
                          <a:latin typeface="Cambria Math" panose="02040503050406030204" pitchFamily="18" charset="0"/>
                          <a:ea typeface="Cambria Math" panose="02040503050406030204" pitchFamily="18" charset="0"/>
                        </a:rPr>
                        <m:t>)</m:t>
                      </m:r>
                    </m:oMath>
                  </m:oMathPara>
                </a14:m>
                <a:endParaRPr lang="en-US" sz="32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3634634" y="2444473"/>
                <a:ext cx="5336717" cy="492443"/>
              </a:xfrm>
              <a:prstGeom prst="rect">
                <a:avLst/>
              </a:prstGeom>
              <a:blipFill>
                <a:blip r:embed="rId2"/>
                <a:stretch>
                  <a:fillRect/>
                </a:stretch>
              </a:blipFill>
            </p:spPr>
            <p:txBody>
              <a:bodyPr/>
              <a:lstStyle/>
              <a:p>
                <a:r>
                  <a:rPr lang="en-US">
                    <a:noFill/>
                  </a:rPr>
                  <a:t> </a:t>
                </a:r>
              </a:p>
            </p:txBody>
          </p:sp>
        </mc:Fallback>
      </mc:AlternateContent>
      <p:sp>
        <p:nvSpPr>
          <p:cNvPr id="8" name="TextBox 7"/>
          <p:cNvSpPr txBox="1"/>
          <p:nvPr/>
        </p:nvSpPr>
        <p:spPr>
          <a:xfrm>
            <a:off x="2581545" y="3997972"/>
            <a:ext cx="7338060" cy="1569660"/>
          </a:xfrm>
          <a:prstGeom prst="rect">
            <a:avLst/>
          </a:prstGeom>
          <a:noFill/>
        </p:spPr>
        <p:txBody>
          <a:bodyPr wrap="square" rtlCol="0">
            <a:spAutoFit/>
          </a:bodyPr>
          <a:lstStyle/>
          <a:p>
            <a:r>
              <a:rPr lang="en-US" sz="2400" dirty="0"/>
              <a:t>For this scenario let’s say we are given K = 1.2 x 10</a:t>
            </a:r>
            <a:r>
              <a:rPr lang="en-US" sz="2400" baseline="30000" dirty="0"/>
              <a:t>-2 </a:t>
            </a:r>
            <a:r>
              <a:rPr lang="en-US" sz="2400" dirty="0"/>
              <a:t>and our initial concentrations are [A] = .5 M, [B] = .4 M,         [C] = 0M and [D] = 0M and we need to find the equilibrium concentrations.</a:t>
            </a:r>
          </a:p>
        </p:txBody>
      </p:sp>
    </p:spTree>
    <p:extLst>
      <p:ext uri="{BB962C8B-B14F-4D97-AF65-F5344CB8AC3E}">
        <p14:creationId xmlns:p14="http://schemas.microsoft.com/office/powerpoint/2010/main" val="391561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5" name="TextBox 4"/>
          <p:cNvSpPr txBox="1"/>
          <p:nvPr/>
        </p:nvSpPr>
        <p:spPr>
          <a:xfrm>
            <a:off x="4547941" y="921365"/>
            <a:ext cx="44234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Build the RICE TABLE!</a:t>
            </a:r>
          </a:p>
        </p:txBody>
      </p:sp>
      <mc:AlternateContent xmlns:mc="http://schemas.openxmlformats.org/markup-compatibility/2006" xmlns:a14="http://schemas.microsoft.com/office/drawing/2010/main">
        <mc:Choice Requires="a14">
          <p:sp>
            <p:nvSpPr>
              <p:cNvPr id="6" name="TextBox 5"/>
              <p:cNvSpPr txBox="1"/>
              <p:nvPr/>
            </p:nvSpPr>
            <p:spPr>
              <a:xfrm>
                <a:off x="2907332" y="2036667"/>
                <a:ext cx="467480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𝑨</m:t>
                      </m:r>
                      <m:d>
                        <m:d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𝒈</m:t>
                          </m:r>
                        </m:e>
                      </m:d>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𝑩</m:t>
                      </m:r>
                      <m:d>
                        <m:d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𝒈</m:t>
                          </m:r>
                        </m:e>
                      </m:d>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𝑪</m:t>
                      </m:r>
                      <m:d>
                        <m:d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𝒈</m:t>
                          </m:r>
                        </m:e>
                      </m:d>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𝑫</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𝒈</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907332" y="2036667"/>
                <a:ext cx="4674806" cy="430887"/>
              </a:xfrm>
              <a:prstGeom prst="rect">
                <a:avLst/>
              </a:prstGeom>
              <a:blipFill>
                <a:blip r:embed="rId2"/>
                <a:stretch>
                  <a:fillRect/>
                </a:stretch>
              </a:blipFill>
            </p:spPr>
            <p:txBody>
              <a:bodyPr/>
              <a:lstStyle/>
              <a:p>
                <a:r>
                  <a:rPr lang="en-US">
                    <a:noFill/>
                  </a:rPr>
                  <a:t> </a:t>
                </a:r>
              </a:p>
            </p:txBody>
          </p:sp>
        </mc:Fallback>
      </mc:AlternateContent>
      <p:sp>
        <p:nvSpPr>
          <p:cNvPr id="3" name="TextBox 2"/>
          <p:cNvSpPr txBox="1"/>
          <p:nvPr/>
        </p:nvSpPr>
        <p:spPr>
          <a:xfrm>
            <a:off x="1565910" y="1959724"/>
            <a:ext cx="571500" cy="584775"/>
          </a:xfrm>
          <a:prstGeom prst="rect">
            <a:avLst/>
          </a:prstGeom>
          <a:noFill/>
        </p:spPr>
        <p:txBody>
          <a:bodyPr wrap="square" rtlCol="0">
            <a:spAutoFit/>
          </a:bodyPr>
          <a:lstStyle/>
          <a:p>
            <a:r>
              <a:rPr lang="en-US" sz="3200" b="1" dirty="0"/>
              <a:t>R</a:t>
            </a:r>
          </a:p>
        </p:txBody>
      </p:sp>
      <p:sp>
        <p:nvSpPr>
          <p:cNvPr id="7" name="TextBox 6"/>
          <p:cNvSpPr txBox="1"/>
          <p:nvPr/>
        </p:nvSpPr>
        <p:spPr>
          <a:xfrm>
            <a:off x="1565910" y="2797922"/>
            <a:ext cx="571500" cy="584775"/>
          </a:xfrm>
          <a:prstGeom prst="rect">
            <a:avLst/>
          </a:prstGeom>
          <a:noFill/>
        </p:spPr>
        <p:txBody>
          <a:bodyPr wrap="square" rtlCol="0">
            <a:spAutoFit/>
          </a:bodyPr>
          <a:lstStyle/>
          <a:p>
            <a:r>
              <a:rPr lang="en-US" sz="3200" b="1" dirty="0"/>
              <a:t>I</a:t>
            </a:r>
          </a:p>
        </p:txBody>
      </p:sp>
      <p:sp>
        <p:nvSpPr>
          <p:cNvPr id="9" name="TextBox 8"/>
          <p:cNvSpPr txBox="1"/>
          <p:nvPr/>
        </p:nvSpPr>
        <p:spPr>
          <a:xfrm>
            <a:off x="2747312" y="2797923"/>
            <a:ext cx="1070308" cy="584775"/>
          </a:xfrm>
          <a:prstGeom prst="rect">
            <a:avLst/>
          </a:prstGeom>
          <a:noFill/>
        </p:spPr>
        <p:txBody>
          <a:bodyPr wrap="square" rtlCol="0">
            <a:spAutoFit/>
          </a:bodyPr>
          <a:lstStyle/>
          <a:p>
            <a:r>
              <a:rPr lang="en-US" sz="3200" dirty="0"/>
              <a:t>.5 M</a:t>
            </a:r>
          </a:p>
        </p:txBody>
      </p:sp>
      <p:sp>
        <p:nvSpPr>
          <p:cNvPr id="10" name="TextBox 9"/>
          <p:cNvSpPr txBox="1"/>
          <p:nvPr/>
        </p:nvSpPr>
        <p:spPr>
          <a:xfrm>
            <a:off x="4012787" y="2797922"/>
            <a:ext cx="1070308" cy="584775"/>
          </a:xfrm>
          <a:prstGeom prst="rect">
            <a:avLst/>
          </a:prstGeom>
          <a:noFill/>
        </p:spPr>
        <p:txBody>
          <a:bodyPr wrap="square" rtlCol="0">
            <a:spAutoFit/>
          </a:bodyPr>
          <a:lstStyle/>
          <a:p>
            <a:r>
              <a:rPr lang="en-US" sz="3200" dirty="0"/>
              <a:t>.4 M</a:t>
            </a:r>
          </a:p>
        </p:txBody>
      </p:sp>
      <p:sp>
        <p:nvSpPr>
          <p:cNvPr id="11" name="TextBox 10"/>
          <p:cNvSpPr txBox="1"/>
          <p:nvPr/>
        </p:nvSpPr>
        <p:spPr>
          <a:xfrm>
            <a:off x="5422487" y="2828803"/>
            <a:ext cx="1070308" cy="584775"/>
          </a:xfrm>
          <a:prstGeom prst="rect">
            <a:avLst/>
          </a:prstGeom>
          <a:noFill/>
        </p:spPr>
        <p:txBody>
          <a:bodyPr wrap="square" rtlCol="0">
            <a:spAutoFit/>
          </a:bodyPr>
          <a:lstStyle/>
          <a:p>
            <a:r>
              <a:rPr lang="en-US" sz="3200" dirty="0"/>
              <a:t>0 M</a:t>
            </a:r>
          </a:p>
        </p:txBody>
      </p:sp>
      <p:sp>
        <p:nvSpPr>
          <p:cNvPr id="12" name="TextBox 11"/>
          <p:cNvSpPr txBox="1"/>
          <p:nvPr/>
        </p:nvSpPr>
        <p:spPr>
          <a:xfrm>
            <a:off x="6687962" y="2828803"/>
            <a:ext cx="1070308" cy="584775"/>
          </a:xfrm>
          <a:prstGeom prst="rect">
            <a:avLst/>
          </a:prstGeom>
          <a:noFill/>
        </p:spPr>
        <p:txBody>
          <a:bodyPr wrap="square" rtlCol="0">
            <a:spAutoFit/>
          </a:bodyPr>
          <a:lstStyle/>
          <a:p>
            <a:r>
              <a:rPr lang="en-US" sz="3200" dirty="0"/>
              <a:t>0 M</a:t>
            </a:r>
          </a:p>
        </p:txBody>
      </p:sp>
      <p:sp>
        <p:nvSpPr>
          <p:cNvPr id="13" name="TextBox 12"/>
          <p:cNvSpPr txBox="1"/>
          <p:nvPr/>
        </p:nvSpPr>
        <p:spPr>
          <a:xfrm>
            <a:off x="1565910" y="3727562"/>
            <a:ext cx="571500" cy="584775"/>
          </a:xfrm>
          <a:prstGeom prst="rect">
            <a:avLst/>
          </a:prstGeom>
          <a:noFill/>
        </p:spPr>
        <p:txBody>
          <a:bodyPr wrap="square" rtlCol="0">
            <a:spAutoFit/>
          </a:bodyPr>
          <a:lstStyle/>
          <a:p>
            <a:r>
              <a:rPr lang="en-US" sz="3200" b="1" dirty="0"/>
              <a:t>C</a:t>
            </a:r>
          </a:p>
        </p:txBody>
      </p:sp>
      <p:sp>
        <p:nvSpPr>
          <p:cNvPr id="14" name="TextBox 13"/>
          <p:cNvSpPr txBox="1"/>
          <p:nvPr/>
        </p:nvSpPr>
        <p:spPr>
          <a:xfrm>
            <a:off x="2907332" y="3713067"/>
            <a:ext cx="1070308" cy="584775"/>
          </a:xfrm>
          <a:prstGeom prst="rect">
            <a:avLst/>
          </a:prstGeom>
          <a:noFill/>
        </p:spPr>
        <p:txBody>
          <a:bodyPr wrap="square" rtlCol="0">
            <a:spAutoFit/>
          </a:bodyPr>
          <a:lstStyle/>
          <a:p>
            <a:r>
              <a:rPr lang="en-US" sz="3200" dirty="0"/>
              <a:t>-x</a:t>
            </a:r>
          </a:p>
        </p:txBody>
      </p:sp>
      <p:sp>
        <p:nvSpPr>
          <p:cNvPr id="15" name="TextBox 14"/>
          <p:cNvSpPr txBox="1"/>
          <p:nvPr/>
        </p:nvSpPr>
        <p:spPr>
          <a:xfrm>
            <a:off x="4268942" y="3727562"/>
            <a:ext cx="1070308" cy="584775"/>
          </a:xfrm>
          <a:prstGeom prst="rect">
            <a:avLst/>
          </a:prstGeom>
          <a:noFill/>
        </p:spPr>
        <p:txBody>
          <a:bodyPr wrap="square" rtlCol="0">
            <a:spAutoFit/>
          </a:bodyPr>
          <a:lstStyle/>
          <a:p>
            <a:r>
              <a:rPr lang="en-US" sz="3200" dirty="0"/>
              <a:t>-x</a:t>
            </a:r>
          </a:p>
        </p:txBody>
      </p:sp>
      <p:sp>
        <p:nvSpPr>
          <p:cNvPr id="16" name="TextBox 15"/>
          <p:cNvSpPr txBox="1"/>
          <p:nvPr/>
        </p:nvSpPr>
        <p:spPr>
          <a:xfrm>
            <a:off x="5630553" y="3727562"/>
            <a:ext cx="1070308" cy="584775"/>
          </a:xfrm>
          <a:prstGeom prst="rect">
            <a:avLst/>
          </a:prstGeom>
          <a:noFill/>
        </p:spPr>
        <p:txBody>
          <a:bodyPr wrap="square" rtlCol="0">
            <a:spAutoFit/>
          </a:bodyPr>
          <a:lstStyle/>
          <a:p>
            <a:r>
              <a:rPr lang="en-US" sz="3200" dirty="0"/>
              <a:t>+x</a:t>
            </a:r>
          </a:p>
        </p:txBody>
      </p:sp>
      <p:sp>
        <p:nvSpPr>
          <p:cNvPr id="17" name="TextBox 16"/>
          <p:cNvSpPr txBox="1"/>
          <p:nvPr/>
        </p:nvSpPr>
        <p:spPr>
          <a:xfrm>
            <a:off x="6923338" y="3728944"/>
            <a:ext cx="1070308" cy="584775"/>
          </a:xfrm>
          <a:prstGeom prst="rect">
            <a:avLst/>
          </a:prstGeom>
          <a:noFill/>
        </p:spPr>
        <p:txBody>
          <a:bodyPr wrap="square" rtlCol="0">
            <a:spAutoFit/>
          </a:bodyPr>
          <a:lstStyle/>
          <a:p>
            <a:r>
              <a:rPr lang="en-US" sz="3200" dirty="0"/>
              <a:t>+x</a:t>
            </a:r>
          </a:p>
        </p:txBody>
      </p:sp>
      <p:sp>
        <p:nvSpPr>
          <p:cNvPr id="18" name="TextBox 17"/>
          <p:cNvSpPr txBox="1"/>
          <p:nvPr/>
        </p:nvSpPr>
        <p:spPr>
          <a:xfrm>
            <a:off x="1565910" y="4657202"/>
            <a:ext cx="571500" cy="584775"/>
          </a:xfrm>
          <a:prstGeom prst="rect">
            <a:avLst/>
          </a:prstGeom>
          <a:noFill/>
        </p:spPr>
        <p:txBody>
          <a:bodyPr wrap="square" rtlCol="0">
            <a:spAutoFit/>
          </a:bodyPr>
          <a:lstStyle/>
          <a:p>
            <a:r>
              <a:rPr lang="en-US" sz="3200" b="1" dirty="0"/>
              <a:t>E</a:t>
            </a:r>
          </a:p>
        </p:txBody>
      </p:sp>
      <p:sp>
        <p:nvSpPr>
          <p:cNvPr id="19" name="TextBox 18"/>
          <p:cNvSpPr txBox="1"/>
          <p:nvPr/>
        </p:nvSpPr>
        <p:spPr>
          <a:xfrm>
            <a:off x="2495243" y="4657202"/>
            <a:ext cx="1800629" cy="584775"/>
          </a:xfrm>
          <a:prstGeom prst="rect">
            <a:avLst/>
          </a:prstGeom>
          <a:noFill/>
        </p:spPr>
        <p:txBody>
          <a:bodyPr wrap="square" rtlCol="0">
            <a:spAutoFit/>
          </a:bodyPr>
          <a:lstStyle/>
          <a:p>
            <a:r>
              <a:rPr lang="en-US" sz="3200" dirty="0"/>
              <a:t>.5 M -x</a:t>
            </a:r>
          </a:p>
        </p:txBody>
      </p:sp>
      <p:sp>
        <p:nvSpPr>
          <p:cNvPr id="20" name="TextBox 19"/>
          <p:cNvSpPr txBox="1"/>
          <p:nvPr/>
        </p:nvSpPr>
        <p:spPr>
          <a:xfrm>
            <a:off x="4052255" y="4667304"/>
            <a:ext cx="1563613" cy="584775"/>
          </a:xfrm>
          <a:prstGeom prst="rect">
            <a:avLst/>
          </a:prstGeom>
          <a:noFill/>
        </p:spPr>
        <p:txBody>
          <a:bodyPr wrap="square" rtlCol="0">
            <a:spAutoFit/>
          </a:bodyPr>
          <a:lstStyle/>
          <a:p>
            <a:r>
              <a:rPr lang="en-US" sz="3200" dirty="0"/>
              <a:t>.4M-x</a:t>
            </a:r>
          </a:p>
        </p:txBody>
      </p:sp>
      <p:sp>
        <p:nvSpPr>
          <p:cNvPr id="21" name="TextBox 20"/>
          <p:cNvSpPr txBox="1"/>
          <p:nvPr/>
        </p:nvSpPr>
        <p:spPr>
          <a:xfrm>
            <a:off x="5787631" y="4684443"/>
            <a:ext cx="1410327" cy="584775"/>
          </a:xfrm>
          <a:prstGeom prst="rect">
            <a:avLst/>
          </a:prstGeom>
          <a:noFill/>
        </p:spPr>
        <p:txBody>
          <a:bodyPr wrap="square" rtlCol="0">
            <a:spAutoFit/>
          </a:bodyPr>
          <a:lstStyle/>
          <a:p>
            <a:r>
              <a:rPr lang="en-US" sz="3200" dirty="0"/>
              <a:t>x</a:t>
            </a:r>
          </a:p>
        </p:txBody>
      </p:sp>
      <p:sp>
        <p:nvSpPr>
          <p:cNvPr id="22" name="TextBox 21"/>
          <p:cNvSpPr txBox="1"/>
          <p:nvPr/>
        </p:nvSpPr>
        <p:spPr>
          <a:xfrm>
            <a:off x="7151836" y="4684443"/>
            <a:ext cx="828120" cy="584775"/>
          </a:xfrm>
          <a:prstGeom prst="rect">
            <a:avLst/>
          </a:prstGeom>
          <a:noFill/>
        </p:spPr>
        <p:txBody>
          <a:bodyPr wrap="square" rtlCol="0">
            <a:spAutoFit/>
          </a:bodyPr>
          <a:lstStyle/>
          <a:p>
            <a:r>
              <a:rPr lang="en-US" sz="3200" dirty="0"/>
              <a:t>x</a:t>
            </a:r>
          </a:p>
        </p:txBody>
      </p:sp>
      <mc:AlternateContent xmlns:mc="http://schemas.openxmlformats.org/markup-compatibility/2006" xmlns:a14="http://schemas.microsoft.com/office/drawing/2010/main">
        <mc:Choice Requires="a14">
          <p:sp>
            <p:nvSpPr>
              <p:cNvPr id="4" name="TextBox 3"/>
              <p:cNvSpPr txBox="1"/>
              <p:nvPr/>
            </p:nvSpPr>
            <p:spPr>
              <a:xfrm>
                <a:off x="3117273" y="5376481"/>
                <a:ext cx="4464865" cy="10273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𝐾</m:t>
                      </m:r>
                      <m:r>
                        <a:rPr lang="en-US" sz="3200" b="0" i="1" smtClean="0">
                          <a:latin typeface="Cambria Math" panose="02040503050406030204" pitchFamily="18" charset="0"/>
                        </a:rPr>
                        <m:t>= </m:t>
                      </m:r>
                      <m:f>
                        <m:fPr>
                          <m:ctrlPr>
                            <a:rPr lang="en-US" sz="3200" b="0" i="1" smtClean="0">
                              <a:latin typeface="Cambria Math" panose="02040503050406030204" pitchFamily="18" charset="0"/>
                            </a:rPr>
                          </m:ctrlPr>
                        </m:fPr>
                        <m:num>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𝑥</m:t>
                              </m:r>
                            </m:e>
                          </m:d>
                          <m:r>
                            <a:rPr lang="en-US" sz="3200" b="0" i="1" smtClean="0">
                              <a:latin typeface="Cambria Math" panose="02040503050406030204" pitchFamily="18" charset="0"/>
                            </a:rPr>
                            <m:t> </m:t>
                          </m:r>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𝑥</m:t>
                              </m:r>
                            </m:e>
                          </m:d>
                        </m:num>
                        <m:den>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.5 −</m:t>
                              </m:r>
                              <m:r>
                                <a:rPr lang="en-US" sz="3200" b="0" i="1" smtClean="0">
                                  <a:latin typeface="Cambria Math" panose="02040503050406030204" pitchFamily="18" charset="0"/>
                                </a:rPr>
                                <m:t>𝑥</m:t>
                              </m:r>
                            </m:e>
                          </m:d>
                          <m:r>
                            <a:rPr lang="en-US" sz="3200" b="0" i="1" smtClean="0">
                              <a:latin typeface="Cambria Math" panose="02040503050406030204" pitchFamily="18" charset="0"/>
                            </a:rPr>
                            <m:t> </m:t>
                          </m:r>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.4 −</m:t>
                              </m:r>
                              <m:r>
                                <a:rPr lang="en-US" sz="3200" b="0" i="1" smtClean="0">
                                  <a:latin typeface="Cambria Math" panose="02040503050406030204" pitchFamily="18" charset="0"/>
                                </a:rPr>
                                <m:t>𝑥</m:t>
                              </m:r>
                            </m:e>
                          </m:d>
                        </m:den>
                      </m:f>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3117273" y="5376481"/>
                <a:ext cx="4464865" cy="102733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445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5" name="TextBox 4"/>
          <p:cNvSpPr txBox="1"/>
          <p:nvPr/>
        </p:nvSpPr>
        <p:spPr>
          <a:xfrm>
            <a:off x="4353631" y="989945"/>
            <a:ext cx="44234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And now comes the algebra</a:t>
            </a:r>
          </a:p>
        </p:txBody>
      </p:sp>
      <mc:AlternateContent xmlns:mc="http://schemas.openxmlformats.org/markup-compatibility/2006" xmlns:a14="http://schemas.microsoft.com/office/drawing/2010/main">
        <mc:Choice Requires="a14">
          <p:sp>
            <p:nvSpPr>
              <p:cNvPr id="4" name="TextBox 3"/>
              <p:cNvSpPr txBox="1"/>
              <p:nvPr/>
            </p:nvSpPr>
            <p:spPr>
              <a:xfrm>
                <a:off x="2695254" y="1521143"/>
                <a:ext cx="4464865" cy="7705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d>
                            <m:dPr>
                              <m:begChr m:val="["/>
                              <m:end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d>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d>
                            <m:dPr>
                              <m:begChr m:val="["/>
                              <m:end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d>
                        </m:num>
                        <m:den>
                          <m:d>
                            <m:dPr>
                              <m:begChr m:val="["/>
                              <m:end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.5 −</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d>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d>
                            <m:dPr>
                              <m:begChr m:val="["/>
                              <m:end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.4 −</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d>
                        </m:den>
                      </m:f>
                    </m:oMath>
                  </m:oMathPara>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695254" y="1521143"/>
                <a:ext cx="4464865" cy="7705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504270" y="1710546"/>
                <a:ext cx="4464865"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 ∗ </m:t>
                      </m:r>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504270" y="1710546"/>
                <a:ext cx="4464865" cy="369332"/>
              </a:xfrm>
              <a:prstGeom prst="rect">
                <a:avLst/>
              </a:prstGeom>
              <a:blipFill>
                <a:blip r:embed="rId3"/>
                <a:stretch>
                  <a:fillRect t="-1667"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963734" y="2734837"/>
                <a:ext cx="8779421" cy="589457"/>
              </a:xfrm>
              <a:prstGeom prst="rect">
                <a:avLst/>
              </a:prstGeom>
              <a:noFill/>
            </p:spPr>
            <p:txBody>
              <a:bodyPr wrap="square" lIns="0" tIns="0" rIns="0" bIns="0" rtlCol="0">
                <a:spAutoFit/>
              </a:bodyPr>
              <a:lstStyle/>
              <a:p>
                <a:pPr lvl="0"/>
                <a14:m>
                  <m:oMath xmlns:m="http://schemas.openxmlformats.org/officeDocument/2006/math">
                    <m:r>
                      <a:rPr lang="en-US" sz="2400" i="1" smtClean="0">
                        <a:solidFill>
                          <a:prstClr val="black"/>
                        </a:solidFill>
                        <a:latin typeface="Cambria Math" panose="02040503050406030204" pitchFamily="18" charset="0"/>
                      </a:rPr>
                      <m:t>1.2 </m:t>
                    </m:r>
                    <m:r>
                      <a:rPr lang="en-US" sz="2400" b="0" i="1" smtClean="0">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 </m:t>
                    </m:r>
                    <m:sSup>
                      <m:sSupPr>
                        <m:ctrlPr>
                          <a:rPr lang="en-US" sz="2400" i="1">
                            <a:solidFill>
                              <a:prstClr val="black"/>
                            </a:solidFill>
                            <a:latin typeface="Cambria Math" panose="02040503050406030204" pitchFamily="18" charset="0"/>
                          </a:rPr>
                        </m:ctrlPr>
                      </m:sSupPr>
                      <m:e>
                        <m:r>
                          <a:rPr lang="en-US" sz="2400" i="1">
                            <a:solidFill>
                              <a:prstClr val="black"/>
                            </a:solidFill>
                            <a:latin typeface="Cambria Math" panose="02040503050406030204" pitchFamily="18" charset="0"/>
                          </a:rPr>
                          <m:t>10</m:t>
                        </m:r>
                      </m:e>
                      <m:sup>
                        <m:r>
                          <a:rPr lang="en-US" sz="2400" i="1">
                            <a:solidFill>
                              <a:prstClr val="black"/>
                            </a:solidFill>
                            <a:latin typeface="Cambria Math" panose="02040503050406030204" pitchFamily="18" charset="0"/>
                          </a:rPr>
                          <m:t>−2</m:t>
                        </m:r>
                      </m:sup>
                    </m:s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 </m:t>
                    </m:r>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ctrlPr>
                      </m:fPr>
                      <m:num>
                        <m:d>
                          <m:dPr>
                            <m:begChr m:val="["/>
                            <m:end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ctrlPr>
                          </m:d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𝑥</m:t>
                            </m:r>
                          </m:e>
                        </m:d>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 </m:t>
                        </m:r>
                        <m:d>
                          <m:dPr>
                            <m:begChr m:val="["/>
                            <m:end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ctrlPr>
                          </m:d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𝑥</m:t>
                            </m:r>
                          </m:e>
                        </m:d>
                      </m:num>
                      <m:den>
                        <m:d>
                          <m:dPr>
                            <m:begChr m:val="["/>
                            <m:end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ctrlPr>
                          </m:d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.5 −</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𝑥</m:t>
                            </m:r>
                          </m:e>
                        </m:d>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 </m:t>
                        </m:r>
                        <m:d>
                          <m:dPr>
                            <m:begChr m:val="["/>
                            <m:end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ctrlPr>
                          </m:d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.4 −</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𝑥</m:t>
                            </m:r>
                          </m:e>
                        </m:d>
                      </m:den>
                    </m:f>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   </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1.2 ∗</m:t>
                    </m:r>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10</m:t>
                        </m:r>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m:t>
                        </m:r>
                      </m:sup>
                    </m:s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.5−</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𝑥</m:t>
                        </m:r>
                      </m:e>
                    </m:d>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.4−</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𝑥</m:t>
                        </m:r>
                      </m:e>
                    </m:d>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𝑥</m:t>
                        </m:r>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m:t>
                        </m:r>
                      </m:sup>
                    </m:sSup>
                  </m:oMath>
                </a14:m>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24" name="TextBox 23"/>
              <p:cNvSpPr txBox="1">
                <a:spLocks noRot="1" noChangeAspect="1" noMove="1" noResize="1" noEditPoints="1" noAdjustHandles="1" noChangeArrowheads="1" noChangeShapeType="1" noTextEdit="1"/>
              </p:cNvSpPr>
              <p:nvPr/>
            </p:nvSpPr>
            <p:spPr>
              <a:xfrm>
                <a:off x="1963734" y="2734837"/>
                <a:ext cx="8779421" cy="58945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1326875" y="3919443"/>
                <a:ext cx="9728625" cy="460575"/>
              </a:xfrm>
              <a:prstGeom prst="rect">
                <a:avLst/>
              </a:prstGeom>
            </p:spPr>
            <p:txBody>
              <a:bodyPr wrap="none">
                <a:spAutoFit/>
              </a:bodyPr>
              <a:lstStyle/>
              <a:p>
                <a14:m>
                  <m:oMath xmlns:m="http://schemas.openxmlformats.org/officeDocument/2006/math">
                    <m:r>
                      <a:rPr lang="en-US" sz="2400" i="1" smtClean="0">
                        <a:solidFill>
                          <a:prstClr val="black"/>
                        </a:solidFill>
                        <a:latin typeface="Cambria Math" panose="02040503050406030204" pitchFamily="18" charset="0"/>
                        <a:ea typeface="Cambria Math" panose="02040503050406030204" pitchFamily="18" charset="0"/>
                      </a:rPr>
                      <m:t>1.2 ∗</m:t>
                    </m:r>
                    <m:sSup>
                      <m:sSupPr>
                        <m:ctrlPr>
                          <a:rPr lang="en-US" sz="2400" i="1">
                            <a:solidFill>
                              <a:prstClr val="black"/>
                            </a:solidFill>
                            <a:latin typeface="Cambria Math" panose="02040503050406030204" pitchFamily="18" charset="0"/>
                            <a:ea typeface="Cambria Math" panose="02040503050406030204" pitchFamily="18" charset="0"/>
                          </a:rPr>
                        </m:ctrlPr>
                      </m:sSupPr>
                      <m:e>
                        <m:r>
                          <a:rPr lang="en-US" sz="2400" i="1">
                            <a:solidFill>
                              <a:prstClr val="black"/>
                            </a:solidFill>
                            <a:latin typeface="Cambria Math" panose="02040503050406030204" pitchFamily="18" charset="0"/>
                            <a:ea typeface="Cambria Math" panose="02040503050406030204" pitchFamily="18" charset="0"/>
                          </a:rPr>
                          <m:t>10</m:t>
                        </m:r>
                      </m:e>
                      <m:sup>
                        <m:r>
                          <a:rPr lang="en-US" sz="2400" i="1">
                            <a:solidFill>
                              <a:prstClr val="black"/>
                            </a:solidFill>
                            <a:latin typeface="Cambria Math" panose="02040503050406030204" pitchFamily="18" charset="0"/>
                            <a:ea typeface="Cambria Math" panose="02040503050406030204" pitchFamily="18" charset="0"/>
                          </a:rPr>
                          <m:t>−2</m:t>
                        </m:r>
                      </m:sup>
                    </m:sSup>
                    <m:r>
                      <a:rPr lang="en-US" sz="2400" i="1">
                        <a:solidFill>
                          <a:prstClr val="black"/>
                        </a:solidFill>
                        <a:latin typeface="Cambria Math" panose="02040503050406030204" pitchFamily="18" charset="0"/>
                        <a:ea typeface="Cambria Math" panose="02040503050406030204" pitchFamily="18" charset="0"/>
                      </a:rPr>
                      <m:t> </m:t>
                    </m:r>
                    <m:d>
                      <m:dPr>
                        <m:ctrlPr>
                          <a:rPr lang="en-US" sz="2400" i="1">
                            <a:solidFill>
                              <a:prstClr val="black"/>
                            </a:solidFill>
                            <a:latin typeface="Cambria Math" panose="02040503050406030204" pitchFamily="18" charset="0"/>
                            <a:ea typeface="Cambria Math" panose="02040503050406030204" pitchFamily="18" charset="0"/>
                          </a:rPr>
                        </m:ctrlPr>
                      </m:dPr>
                      <m:e>
                        <m:r>
                          <a:rPr lang="en-US" sz="2400" i="1">
                            <a:solidFill>
                              <a:prstClr val="black"/>
                            </a:solidFill>
                            <a:latin typeface="Cambria Math" panose="02040503050406030204" pitchFamily="18" charset="0"/>
                            <a:ea typeface="Cambria Math" panose="02040503050406030204" pitchFamily="18" charset="0"/>
                          </a:rPr>
                          <m:t>.5−</m:t>
                        </m:r>
                        <m:r>
                          <a:rPr lang="en-US" sz="2400" i="1">
                            <a:solidFill>
                              <a:prstClr val="black"/>
                            </a:solidFill>
                            <a:latin typeface="Cambria Math" panose="02040503050406030204" pitchFamily="18" charset="0"/>
                            <a:ea typeface="Cambria Math" panose="02040503050406030204" pitchFamily="18" charset="0"/>
                          </a:rPr>
                          <m:t>𝑥</m:t>
                        </m:r>
                      </m:e>
                    </m:d>
                    <m:d>
                      <m:dPr>
                        <m:ctrlPr>
                          <a:rPr lang="en-US" sz="2400" i="1">
                            <a:solidFill>
                              <a:prstClr val="black"/>
                            </a:solidFill>
                            <a:latin typeface="Cambria Math" panose="02040503050406030204" pitchFamily="18" charset="0"/>
                            <a:ea typeface="Cambria Math" panose="02040503050406030204" pitchFamily="18" charset="0"/>
                          </a:rPr>
                        </m:ctrlPr>
                      </m:dPr>
                      <m:e>
                        <m:r>
                          <a:rPr lang="en-US" sz="2400" i="1">
                            <a:solidFill>
                              <a:prstClr val="black"/>
                            </a:solidFill>
                            <a:latin typeface="Cambria Math" panose="02040503050406030204" pitchFamily="18" charset="0"/>
                            <a:ea typeface="Cambria Math" panose="02040503050406030204" pitchFamily="18" charset="0"/>
                          </a:rPr>
                          <m:t>.4−</m:t>
                        </m:r>
                        <m:r>
                          <a:rPr lang="en-US" sz="2400" i="1">
                            <a:solidFill>
                              <a:prstClr val="black"/>
                            </a:solidFill>
                            <a:latin typeface="Cambria Math" panose="02040503050406030204" pitchFamily="18" charset="0"/>
                            <a:ea typeface="Cambria Math" panose="02040503050406030204" pitchFamily="18" charset="0"/>
                          </a:rPr>
                          <m:t>𝑥</m:t>
                        </m:r>
                      </m:e>
                    </m:d>
                    <m:r>
                      <a:rPr lang="en-US" sz="2400" i="1">
                        <a:solidFill>
                          <a:prstClr val="black"/>
                        </a:solidFill>
                        <a:latin typeface="Cambria Math" panose="02040503050406030204" pitchFamily="18" charset="0"/>
                        <a:ea typeface="Cambria Math" panose="02040503050406030204" pitchFamily="18" charset="0"/>
                      </a:rPr>
                      <m:t>= </m:t>
                    </m:r>
                    <m:sSup>
                      <m:sSupPr>
                        <m:ctrlPr>
                          <a:rPr lang="en-US" sz="2400" i="1">
                            <a:solidFill>
                              <a:prstClr val="black"/>
                            </a:solidFill>
                            <a:latin typeface="Cambria Math" panose="02040503050406030204" pitchFamily="18" charset="0"/>
                            <a:ea typeface="Cambria Math" panose="02040503050406030204" pitchFamily="18" charset="0"/>
                          </a:rPr>
                        </m:ctrlPr>
                      </m:sSupPr>
                      <m:e>
                        <m:r>
                          <a:rPr lang="en-US" sz="2400" i="1">
                            <a:solidFill>
                              <a:prstClr val="black"/>
                            </a:solidFill>
                            <a:latin typeface="Cambria Math" panose="02040503050406030204" pitchFamily="18" charset="0"/>
                            <a:ea typeface="Cambria Math" panose="02040503050406030204" pitchFamily="18" charset="0"/>
                          </a:rPr>
                          <m:t>𝑥</m:t>
                        </m:r>
                      </m:e>
                      <m:sup>
                        <m:r>
                          <a:rPr lang="en-US" sz="2400" i="1">
                            <a:solidFill>
                              <a:prstClr val="black"/>
                            </a:solidFill>
                            <a:latin typeface="Cambria Math" panose="02040503050406030204" pitchFamily="18" charset="0"/>
                            <a:ea typeface="Cambria Math" panose="02040503050406030204" pitchFamily="18" charset="0"/>
                          </a:rPr>
                          <m:t>2</m:t>
                        </m:r>
                      </m:sup>
                    </m:sSup>
                    <m:r>
                      <a:rPr lang="en-US" sz="2400" b="0" i="1">
                        <a:solidFill>
                          <a:prstClr val="black"/>
                        </a:solidFill>
                        <a:latin typeface="Cambria Math" panose="02040503050406030204" pitchFamily="18" charset="0"/>
                        <a:ea typeface="Cambria Math" panose="02040503050406030204" pitchFamily="18" charset="0"/>
                      </a:rPr>
                      <m:t> </m:t>
                    </m:r>
                    <m:r>
                      <a:rPr lang="en-US" sz="2400" b="0" i="1" smtClean="0">
                        <a:solidFill>
                          <a:prstClr val="black"/>
                        </a:solidFill>
                        <a:latin typeface="Cambria Math" panose="02040503050406030204" pitchFamily="18" charset="0"/>
                        <a:ea typeface="Cambria Math" panose="02040503050406030204" pitchFamily="18" charset="0"/>
                      </a:rPr>
                      <m:t>→1.2 ∗</m:t>
                    </m:r>
                    <m:sSup>
                      <m:sSupPr>
                        <m:ctrlPr>
                          <a:rPr lang="en-US" sz="2400" b="0" i="1" smtClean="0">
                            <a:solidFill>
                              <a:prstClr val="black"/>
                            </a:solidFill>
                            <a:latin typeface="Cambria Math" panose="02040503050406030204" pitchFamily="18" charset="0"/>
                            <a:ea typeface="Cambria Math" panose="02040503050406030204" pitchFamily="18" charset="0"/>
                          </a:rPr>
                        </m:ctrlPr>
                      </m:sSupPr>
                      <m:e>
                        <m:r>
                          <a:rPr lang="en-US" sz="2400" b="0" i="1" smtClean="0">
                            <a:solidFill>
                              <a:prstClr val="black"/>
                            </a:solidFill>
                            <a:latin typeface="Cambria Math" panose="02040503050406030204" pitchFamily="18" charset="0"/>
                            <a:ea typeface="Cambria Math" panose="02040503050406030204" pitchFamily="18" charset="0"/>
                          </a:rPr>
                          <m:t>10</m:t>
                        </m:r>
                      </m:e>
                      <m:sup>
                        <m:r>
                          <a:rPr lang="en-US" sz="2400" b="0" i="1" smtClean="0">
                            <a:solidFill>
                              <a:prstClr val="black"/>
                            </a:solidFill>
                            <a:latin typeface="Cambria Math" panose="02040503050406030204" pitchFamily="18" charset="0"/>
                            <a:ea typeface="Cambria Math" panose="02040503050406030204" pitchFamily="18" charset="0"/>
                          </a:rPr>
                          <m:t>−2</m:t>
                        </m:r>
                      </m:sup>
                    </m:sSup>
                    <m:r>
                      <a:rPr lang="en-US" sz="2400" b="0" i="1" smtClean="0">
                        <a:solidFill>
                          <a:prstClr val="black"/>
                        </a:solidFill>
                        <a:latin typeface="Cambria Math" panose="02040503050406030204" pitchFamily="18" charset="0"/>
                        <a:ea typeface="Cambria Math" panose="02040503050406030204" pitchFamily="18" charset="0"/>
                      </a:rPr>
                      <m:t> </m:t>
                    </m:r>
                    <m:d>
                      <m:dPr>
                        <m:ctrlPr>
                          <a:rPr lang="en-US" sz="2400" b="0" i="1" smtClean="0">
                            <a:solidFill>
                              <a:prstClr val="black"/>
                            </a:solidFill>
                            <a:latin typeface="Cambria Math" panose="02040503050406030204" pitchFamily="18" charset="0"/>
                            <a:ea typeface="Cambria Math" panose="02040503050406030204" pitchFamily="18" charset="0"/>
                          </a:rPr>
                        </m:ctrlPr>
                      </m:dPr>
                      <m:e>
                        <m:r>
                          <a:rPr lang="en-US" sz="2400" b="0" i="1" smtClean="0">
                            <a:solidFill>
                              <a:prstClr val="black"/>
                            </a:solidFill>
                            <a:latin typeface="Cambria Math" panose="02040503050406030204" pitchFamily="18" charset="0"/>
                            <a:ea typeface="Cambria Math" panose="02040503050406030204" pitchFamily="18" charset="0"/>
                          </a:rPr>
                          <m:t>.20 − .9</m:t>
                        </m:r>
                        <m:r>
                          <a:rPr lang="en-US" sz="2400" b="0" i="1" smtClean="0">
                            <a:solidFill>
                              <a:prstClr val="black"/>
                            </a:solidFill>
                            <a:latin typeface="Cambria Math" panose="02040503050406030204" pitchFamily="18" charset="0"/>
                            <a:ea typeface="Cambria Math" panose="02040503050406030204" pitchFamily="18" charset="0"/>
                          </a:rPr>
                          <m:t>𝑥</m:t>
                        </m:r>
                        <m:r>
                          <a:rPr lang="en-US" sz="2400" b="0" i="1" smtClean="0">
                            <a:solidFill>
                              <a:prstClr val="black"/>
                            </a:solidFill>
                            <a:latin typeface="Cambria Math" panose="02040503050406030204" pitchFamily="18" charset="0"/>
                            <a:ea typeface="Cambria Math" panose="02040503050406030204" pitchFamily="18" charset="0"/>
                          </a:rPr>
                          <m:t>+</m:t>
                        </m:r>
                        <m:sSup>
                          <m:sSupPr>
                            <m:ctrlPr>
                              <a:rPr lang="en-US" sz="2400" b="0" i="1" smtClean="0">
                                <a:solidFill>
                                  <a:prstClr val="black"/>
                                </a:solidFill>
                                <a:latin typeface="Cambria Math" panose="02040503050406030204" pitchFamily="18" charset="0"/>
                                <a:ea typeface="Cambria Math" panose="02040503050406030204" pitchFamily="18" charset="0"/>
                              </a:rPr>
                            </m:ctrlPr>
                          </m:sSupPr>
                          <m:e>
                            <m:r>
                              <a:rPr lang="en-US" sz="2400" b="0" i="1" smtClean="0">
                                <a:solidFill>
                                  <a:prstClr val="black"/>
                                </a:solidFill>
                                <a:latin typeface="Cambria Math" panose="02040503050406030204" pitchFamily="18" charset="0"/>
                                <a:ea typeface="Cambria Math" panose="02040503050406030204" pitchFamily="18" charset="0"/>
                              </a:rPr>
                              <m:t>𝑥</m:t>
                            </m:r>
                          </m:e>
                          <m:sup>
                            <m:r>
                              <a:rPr lang="en-US" sz="2400" b="0" i="1" smtClean="0">
                                <a:solidFill>
                                  <a:prstClr val="black"/>
                                </a:solidFill>
                                <a:latin typeface="Cambria Math" panose="02040503050406030204" pitchFamily="18" charset="0"/>
                                <a:ea typeface="Cambria Math" panose="02040503050406030204" pitchFamily="18" charset="0"/>
                              </a:rPr>
                              <m:t>2</m:t>
                            </m:r>
                          </m:sup>
                        </m:sSup>
                      </m:e>
                    </m:d>
                    <m:r>
                      <a:rPr lang="en-US" sz="2400" b="0" i="1" smtClean="0">
                        <a:solidFill>
                          <a:prstClr val="black"/>
                        </a:solidFill>
                        <a:latin typeface="Cambria Math" panose="02040503050406030204" pitchFamily="18" charset="0"/>
                        <a:ea typeface="Cambria Math" panose="02040503050406030204" pitchFamily="18" charset="0"/>
                      </a:rPr>
                      <m:t>= </m:t>
                    </m:r>
                    <m:sSup>
                      <m:sSupPr>
                        <m:ctrlPr>
                          <a:rPr lang="en-US" sz="2400" b="0" i="1" smtClean="0">
                            <a:solidFill>
                              <a:prstClr val="black"/>
                            </a:solidFill>
                            <a:latin typeface="Cambria Math" panose="02040503050406030204" pitchFamily="18" charset="0"/>
                            <a:ea typeface="Cambria Math" panose="02040503050406030204" pitchFamily="18" charset="0"/>
                          </a:rPr>
                        </m:ctrlPr>
                      </m:sSupPr>
                      <m:e>
                        <m:r>
                          <a:rPr lang="en-US" sz="2400" b="0" i="1" smtClean="0">
                            <a:solidFill>
                              <a:prstClr val="black"/>
                            </a:solidFill>
                            <a:latin typeface="Cambria Math" panose="02040503050406030204" pitchFamily="18" charset="0"/>
                            <a:ea typeface="Cambria Math" panose="02040503050406030204" pitchFamily="18" charset="0"/>
                          </a:rPr>
                          <m:t>𝑥</m:t>
                        </m:r>
                      </m:e>
                      <m:sup>
                        <m:r>
                          <a:rPr lang="en-US" sz="2400" b="0" i="1" smtClean="0">
                            <a:solidFill>
                              <a:prstClr val="black"/>
                            </a:solidFill>
                            <a:latin typeface="Cambria Math" panose="02040503050406030204" pitchFamily="18" charset="0"/>
                            <a:ea typeface="Cambria Math" panose="02040503050406030204" pitchFamily="18" charset="0"/>
                          </a:rPr>
                          <m:t>2</m:t>
                        </m:r>
                      </m:sup>
                    </m:sSup>
                  </m:oMath>
                </a14:m>
                <a:r>
                  <a:rPr lang="en-US" dirty="0"/>
                  <a:t> </a:t>
                </a:r>
              </a:p>
            </p:txBody>
          </p:sp>
        </mc:Choice>
        <mc:Fallback>
          <p:sp>
            <p:nvSpPr>
              <p:cNvPr id="8" name="Rectangle 7"/>
              <p:cNvSpPr>
                <a:spLocks noRot="1" noChangeAspect="1" noMove="1" noResize="1" noEditPoints="1" noAdjustHandles="1" noChangeArrowheads="1" noChangeShapeType="1" noTextEdit="1"/>
              </p:cNvSpPr>
              <p:nvPr/>
            </p:nvSpPr>
            <p:spPr>
              <a:xfrm>
                <a:off x="1326875" y="3919443"/>
                <a:ext cx="9728625" cy="460575"/>
              </a:xfrm>
              <a:prstGeom prst="rect">
                <a:avLst/>
              </a:prstGeom>
              <a:blipFill>
                <a:blip r:embed="rId5"/>
                <a:stretch>
                  <a:fillRect l="-188"/>
                </a:stretch>
              </a:blipFill>
            </p:spPr>
            <p:txBody>
              <a:bodyPr/>
              <a:lstStyle/>
              <a:p>
                <a:r>
                  <a:rPr lang="en-US">
                    <a:noFill/>
                  </a:rPr>
                  <a:t> </a:t>
                </a:r>
              </a:p>
            </p:txBody>
          </p:sp>
        </mc:Fallback>
      </mc:AlternateContent>
      <p:sp>
        <p:nvSpPr>
          <p:cNvPr id="25" name="TextBox 24"/>
          <p:cNvSpPr txBox="1"/>
          <p:nvPr/>
        </p:nvSpPr>
        <p:spPr>
          <a:xfrm>
            <a:off x="1208495" y="2767955"/>
            <a:ext cx="605790" cy="523220"/>
          </a:xfrm>
          <a:prstGeom prst="rect">
            <a:avLst/>
          </a:prstGeom>
          <a:noFill/>
        </p:spPr>
        <p:txBody>
          <a:bodyPr wrap="square" rtlCol="0">
            <a:spAutoFit/>
          </a:bodyPr>
          <a:lstStyle/>
          <a:p>
            <a:r>
              <a:rPr lang="en-US" sz="2800" b="1" dirty="0">
                <a:solidFill>
                  <a:srgbClr val="FF0000"/>
                </a:solidFill>
              </a:rPr>
              <a:t>1</a:t>
            </a:r>
          </a:p>
        </p:txBody>
      </p:sp>
      <p:sp>
        <p:nvSpPr>
          <p:cNvPr id="26" name="TextBox 25"/>
          <p:cNvSpPr txBox="1"/>
          <p:nvPr/>
        </p:nvSpPr>
        <p:spPr>
          <a:xfrm>
            <a:off x="905600" y="3888120"/>
            <a:ext cx="605790" cy="523220"/>
          </a:xfrm>
          <a:prstGeom prst="rect">
            <a:avLst/>
          </a:prstGeom>
          <a:noFill/>
        </p:spPr>
        <p:txBody>
          <a:bodyPr wrap="square" rtlCol="0">
            <a:spAutoFit/>
          </a:bodyPr>
          <a:lstStyle/>
          <a:p>
            <a:r>
              <a:rPr lang="en-US" sz="2800" b="1" dirty="0">
                <a:solidFill>
                  <a:srgbClr val="00B0F0"/>
                </a:solidFill>
              </a:rPr>
              <a:t>2</a:t>
            </a:r>
          </a:p>
        </p:txBody>
      </p:sp>
      <p:sp>
        <p:nvSpPr>
          <p:cNvPr id="27" name="TextBox 26"/>
          <p:cNvSpPr txBox="1"/>
          <p:nvPr/>
        </p:nvSpPr>
        <p:spPr>
          <a:xfrm>
            <a:off x="429426" y="4809320"/>
            <a:ext cx="605790" cy="523220"/>
          </a:xfrm>
          <a:prstGeom prst="rect">
            <a:avLst/>
          </a:prstGeom>
          <a:noFill/>
        </p:spPr>
        <p:txBody>
          <a:bodyPr wrap="square" rtlCol="0">
            <a:spAutoFit/>
          </a:bodyPr>
          <a:lstStyle/>
          <a:p>
            <a:r>
              <a:rPr lang="en-US" sz="2800" b="1" dirty="0">
                <a:solidFill>
                  <a:srgbClr val="00B050"/>
                </a:solidFill>
              </a:rPr>
              <a:t>3</a:t>
            </a:r>
          </a:p>
        </p:txBody>
      </p:sp>
      <mc:AlternateContent xmlns:mc="http://schemas.openxmlformats.org/markup-compatibility/2006">
        <mc:Choice xmlns:a14="http://schemas.microsoft.com/office/drawing/2010/main" Requires="a14">
          <p:sp>
            <p:nvSpPr>
              <p:cNvPr id="28" name="Rectangle 27"/>
              <p:cNvSpPr/>
              <p:nvPr/>
            </p:nvSpPr>
            <p:spPr>
              <a:xfrm>
                <a:off x="732321" y="4809320"/>
                <a:ext cx="11242245" cy="460575"/>
              </a:xfrm>
              <a:prstGeom prst="rect">
                <a:avLst/>
              </a:prstGeom>
            </p:spPr>
            <p:txBody>
              <a:bodyPr wrap="none">
                <a:spAutoFit/>
              </a:bodyPr>
              <a:lstStyle/>
              <a:p>
                <a14:m>
                  <m:oMath xmlns:m="http://schemas.openxmlformats.org/officeDocument/2006/math">
                    <m:r>
                      <a:rPr lang="en-US" sz="2400" i="1" smtClean="0">
                        <a:solidFill>
                          <a:prstClr val="black"/>
                        </a:solidFill>
                        <a:latin typeface="Cambria Math" panose="02040503050406030204" pitchFamily="18" charset="0"/>
                        <a:ea typeface="Cambria Math" panose="02040503050406030204" pitchFamily="18" charset="0"/>
                      </a:rPr>
                      <m:t>1.2 ∗</m:t>
                    </m:r>
                    <m:sSup>
                      <m:sSupPr>
                        <m:ctrlPr>
                          <a:rPr lang="en-US" sz="2400" i="1">
                            <a:solidFill>
                              <a:prstClr val="black"/>
                            </a:solidFill>
                            <a:latin typeface="Cambria Math" panose="02040503050406030204" pitchFamily="18" charset="0"/>
                            <a:ea typeface="Cambria Math" panose="02040503050406030204" pitchFamily="18" charset="0"/>
                          </a:rPr>
                        </m:ctrlPr>
                      </m:sSupPr>
                      <m:e>
                        <m:r>
                          <a:rPr lang="en-US" sz="2400" i="1">
                            <a:solidFill>
                              <a:prstClr val="black"/>
                            </a:solidFill>
                            <a:latin typeface="Cambria Math" panose="02040503050406030204" pitchFamily="18" charset="0"/>
                            <a:ea typeface="Cambria Math" panose="02040503050406030204" pitchFamily="18" charset="0"/>
                          </a:rPr>
                          <m:t>10</m:t>
                        </m:r>
                      </m:e>
                      <m:sup>
                        <m:r>
                          <a:rPr lang="en-US" sz="2400" i="1">
                            <a:solidFill>
                              <a:prstClr val="black"/>
                            </a:solidFill>
                            <a:latin typeface="Cambria Math" panose="02040503050406030204" pitchFamily="18" charset="0"/>
                            <a:ea typeface="Cambria Math" panose="02040503050406030204" pitchFamily="18" charset="0"/>
                          </a:rPr>
                          <m:t>−2</m:t>
                        </m:r>
                      </m:sup>
                    </m:sSup>
                    <m:r>
                      <a:rPr lang="en-US" sz="2400" i="1">
                        <a:solidFill>
                          <a:prstClr val="black"/>
                        </a:solidFill>
                        <a:latin typeface="Cambria Math" panose="02040503050406030204" pitchFamily="18" charset="0"/>
                        <a:ea typeface="Cambria Math" panose="02040503050406030204" pitchFamily="18" charset="0"/>
                      </a:rPr>
                      <m:t> </m:t>
                    </m:r>
                    <m:d>
                      <m:dPr>
                        <m:ctrlPr>
                          <a:rPr lang="en-US" sz="2400" i="1">
                            <a:solidFill>
                              <a:prstClr val="black"/>
                            </a:solidFill>
                            <a:latin typeface="Cambria Math" panose="02040503050406030204" pitchFamily="18" charset="0"/>
                            <a:ea typeface="Cambria Math" panose="02040503050406030204" pitchFamily="18" charset="0"/>
                          </a:rPr>
                        </m:ctrlPr>
                      </m:dPr>
                      <m:e>
                        <m:r>
                          <a:rPr lang="en-US" sz="2400" i="1">
                            <a:solidFill>
                              <a:prstClr val="black"/>
                            </a:solidFill>
                            <a:latin typeface="Cambria Math" panose="02040503050406030204" pitchFamily="18" charset="0"/>
                            <a:ea typeface="Cambria Math" panose="02040503050406030204" pitchFamily="18" charset="0"/>
                          </a:rPr>
                          <m:t>.20 − .9</m:t>
                        </m:r>
                        <m:r>
                          <a:rPr lang="en-US" sz="2400" i="1">
                            <a:solidFill>
                              <a:prstClr val="black"/>
                            </a:solidFill>
                            <a:latin typeface="Cambria Math" panose="02040503050406030204" pitchFamily="18" charset="0"/>
                            <a:ea typeface="Cambria Math" panose="02040503050406030204" pitchFamily="18" charset="0"/>
                          </a:rPr>
                          <m:t>𝑥</m:t>
                        </m:r>
                        <m:r>
                          <a:rPr lang="en-US" sz="2400" i="1">
                            <a:solidFill>
                              <a:prstClr val="black"/>
                            </a:solidFill>
                            <a:latin typeface="Cambria Math" panose="02040503050406030204" pitchFamily="18" charset="0"/>
                            <a:ea typeface="Cambria Math" panose="02040503050406030204" pitchFamily="18" charset="0"/>
                          </a:rPr>
                          <m:t>+</m:t>
                        </m:r>
                        <m:sSup>
                          <m:sSupPr>
                            <m:ctrlPr>
                              <a:rPr lang="en-US" sz="2400" i="1">
                                <a:solidFill>
                                  <a:prstClr val="black"/>
                                </a:solidFill>
                                <a:latin typeface="Cambria Math" panose="02040503050406030204" pitchFamily="18" charset="0"/>
                                <a:ea typeface="Cambria Math" panose="02040503050406030204" pitchFamily="18" charset="0"/>
                              </a:rPr>
                            </m:ctrlPr>
                          </m:sSupPr>
                          <m:e>
                            <m:r>
                              <a:rPr lang="en-US" sz="2400" i="1">
                                <a:solidFill>
                                  <a:prstClr val="black"/>
                                </a:solidFill>
                                <a:latin typeface="Cambria Math" panose="02040503050406030204" pitchFamily="18" charset="0"/>
                                <a:ea typeface="Cambria Math" panose="02040503050406030204" pitchFamily="18" charset="0"/>
                              </a:rPr>
                              <m:t>𝑥</m:t>
                            </m:r>
                          </m:e>
                          <m:sup>
                            <m:r>
                              <a:rPr lang="en-US" sz="2400" i="1">
                                <a:solidFill>
                                  <a:prstClr val="black"/>
                                </a:solidFill>
                                <a:latin typeface="Cambria Math" panose="02040503050406030204" pitchFamily="18" charset="0"/>
                                <a:ea typeface="Cambria Math" panose="02040503050406030204" pitchFamily="18" charset="0"/>
                              </a:rPr>
                              <m:t>2</m:t>
                            </m:r>
                          </m:sup>
                        </m:sSup>
                      </m:e>
                    </m:d>
                    <m:r>
                      <a:rPr lang="en-US" sz="2400" i="1">
                        <a:solidFill>
                          <a:prstClr val="black"/>
                        </a:solidFill>
                        <a:latin typeface="Cambria Math" panose="02040503050406030204" pitchFamily="18" charset="0"/>
                        <a:ea typeface="Cambria Math" panose="02040503050406030204" pitchFamily="18" charset="0"/>
                      </a:rPr>
                      <m:t>= </m:t>
                    </m:r>
                    <m:sSup>
                      <m:sSupPr>
                        <m:ctrlPr>
                          <a:rPr lang="en-US" sz="2400" i="1">
                            <a:solidFill>
                              <a:prstClr val="black"/>
                            </a:solidFill>
                            <a:latin typeface="Cambria Math" panose="02040503050406030204" pitchFamily="18" charset="0"/>
                            <a:ea typeface="Cambria Math" panose="02040503050406030204" pitchFamily="18" charset="0"/>
                          </a:rPr>
                        </m:ctrlPr>
                      </m:sSupPr>
                      <m:e>
                        <m:r>
                          <a:rPr lang="en-US" sz="2400" i="1">
                            <a:solidFill>
                              <a:prstClr val="black"/>
                            </a:solidFill>
                            <a:latin typeface="Cambria Math" panose="02040503050406030204" pitchFamily="18" charset="0"/>
                            <a:ea typeface="Cambria Math" panose="02040503050406030204" pitchFamily="18" charset="0"/>
                          </a:rPr>
                          <m:t>𝑥</m:t>
                        </m:r>
                      </m:e>
                      <m:sup>
                        <m:r>
                          <a:rPr lang="en-US" sz="2400" i="1">
                            <a:solidFill>
                              <a:prstClr val="black"/>
                            </a:solidFill>
                            <a:latin typeface="Cambria Math" panose="02040503050406030204" pitchFamily="18" charset="0"/>
                            <a:ea typeface="Cambria Math" panose="02040503050406030204" pitchFamily="18" charset="0"/>
                          </a:rPr>
                          <m:t>2</m:t>
                        </m:r>
                      </m:sup>
                    </m:sSup>
                    <m:r>
                      <a:rPr lang="en-US" sz="2400" i="1">
                        <a:solidFill>
                          <a:prstClr val="black"/>
                        </a:solidFill>
                        <a:latin typeface="Cambria Math" panose="02040503050406030204" pitchFamily="18" charset="0"/>
                        <a:ea typeface="Cambria Math" panose="02040503050406030204" pitchFamily="18" charset="0"/>
                      </a:rPr>
                      <m:t>→</m:t>
                    </m:r>
                    <m:r>
                      <a:rPr lang="en-US" sz="2400" b="0" i="1" smtClean="0">
                        <a:solidFill>
                          <a:prstClr val="black"/>
                        </a:solidFill>
                        <a:latin typeface="Cambria Math" panose="02040503050406030204" pitchFamily="18" charset="0"/>
                        <a:ea typeface="Cambria Math" panose="02040503050406030204" pitchFamily="18" charset="0"/>
                      </a:rPr>
                      <m:t>  2.4 ∗ </m:t>
                    </m:r>
                    <m:sSup>
                      <m:sSupPr>
                        <m:ctrlPr>
                          <a:rPr lang="en-US" sz="2400" b="0" i="1" smtClean="0">
                            <a:solidFill>
                              <a:prstClr val="black"/>
                            </a:solidFill>
                            <a:latin typeface="Cambria Math" panose="02040503050406030204" pitchFamily="18" charset="0"/>
                            <a:ea typeface="Cambria Math" panose="02040503050406030204" pitchFamily="18" charset="0"/>
                          </a:rPr>
                        </m:ctrlPr>
                      </m:sSupPr>
                      <m:e>
                        <m:r>
                          <a:rPr lang="en-US" sz="2400" b="0" i="1" smtClean="0">
                            <a:solidFill>
                              <a:prstClr val="black"/>
                            </a:solidFill>
                            <a:latin typeface="Cambria Math" panose="02040503050406030204" pitchFamily="18" charset="0"/>
                            <a:ea typeface="Cambria Math" panose="02040503050406030204" pitchFamily="18" charset="0"/>
                          </a:rPr>
                          <m:t>10</m:t>
                        </m:r>
                      </m:e>
                      <m:sup>
                        <m:r>
                          <a:rPr lang="en-US" sz="2400" b="0" i="1" smtClean="0">
                            <a:solidFill>
                              <a:prstClr val="black"/>
                            </a:solidFill>
                            <a:latin typeface="Cambria Math" panose="02040503050406030204" pitchFamily="18" charset="0"/>
                            <a:ea typeface="Cambria Math" panose="02040503050406030204" pitchFamily="18" charset="0"/>
                          </a:rPr>
                          <m:t>−</m:t>
                        </m:r>
                        <m:r>
                          <a:rPr lang="en-US" sz="2400" b="0" i="1" smtClean="0">
                            <a:solidFill>
                              <a:prstClr val="black"/>
                            </a:solidFill>
                            <a:latin typeface="Cambria Math" panose="02040503050406030204" pitchFamily="18" charset="0"/>
                            <a:ea typeface="Cambria Math" panose="02040503050406030204" pitchFamily="18" charset="0"/>
                          </a:rPr>
                          <m:t>3</m:t>
                        </m:r>
                      </m:sup>
                    </m:sSup>
                    <m:r>
                      <a:rPr lang="en-US" sz="2400" b="0" i="1" smtClean="0">
                        <a:solidFill>
                          <a:prstClr val="black"/>
                        </a:solidFill>
                        <a:latin typeface="Cambria Math" panose="02040503050406030204" pitchFamily="18" charset="0"/>
                        <a:ea typeface="Cambria Math" panose="02040503050406030204" pitchFamily="18" charset="0"/>
                      </a:rPr>
                      <m:t> −.</m:t>
                    </m:r>
                    <m:r>
                      <a:rPr lang="en-US" sz="2400" b="0" i="1" smtClean="0">
                        <a:solidFill>
                          <a:prstClr val="black"/>
                        </a:solidFill>
                        <a:latin typeface="Cambria Math" panose="02040503050406030204" pitchFamily="18" charset="0"/>
                        <a:ea typeface="Cambria Math" panose="02040503050406030204" pitchFamily="18" charset="0"/>
                      </a:rPr>
                      <m:t>0108</m:t>
                    </m:r>
                    <m:r>
                      <a:rPr lang="en-US" sz="2400" b="0" i="1" smtClean="0">
                        <a:solidFill>
                          <a:prstClr val="black"/>
                        </a:solidFill>
                        <a:latin typeface="Cambria Math" panose="02040503050406030204" pitchFamily="18" charset="0"/>
                        <a:ea typeface="Cambria Math" panose="02040503050406030204" pitchFamily="18" charset="0"/>
                      </a:rPr>
                      <m:t>𝑥</m:t>
                    </m:r>
                    <m:r>
                      <a:rPr lang="en-US" sz="2400" b="0" i="1" smtClean="0">
                        <a:solidFill>
                          <a:prstClr val="black"/>
                        </a:solidFill>
                        <a:latin typeface="Cambria Math" panose="02040503050406030204" pitchFamily="18" charset="0"/>
                        <a:ea typeface="Cambria Math" panose="02040503050406030204" pitchFamily="18" charset="0"/>
                      </a:rPr>
                      <m:t>+1.2 ∗ </m:t>
                    </m:r>
                    <m:sSup>
                      <m:sSupPr>
                        <m:ctrlPr>
                          <a:rPr lang="en-US" sz="2400" b="0" i="1" smtClean="0">
                            <a:solidFill>
                              <a:prstClr val="black"/>
                            </a:solidFill>
                            <a:latin typeface="Cambria Math" panose="02040503050406030204" pitchFamily="18" charset="0"/>
                            <a:ea typeface="Cambria Math" panose="02040503050406030204" pitchFamily="18" charset="0"/>
                          </a:rPr>
                        </m:ctrlPr>
                      </m:sSupPr>
                      <m:e>
                        <m:r>
                          <a:rPr lang="en-US" sz="2400" b="0" i="1" smtClean="0">
                            <a:solidFill>
                              <a:prstClr val="black"/>
                            </a:solidFill>
                            <a:latin typeface="Cambria Math" panose="02040503050406030204" pitchFamily="18" charset="0"/>
                            <a:ea typeface="Cambria Math" panose="02040503050406030204" pitchFamily="18" charset="0"/>
                          </a:rPr>
                          <m:t>10</m:t>
                        </m:r>
                      </m:e>
                      <m:sup>
                        <m:r>
                          <a:rPr lang="en-US" sz="2400" b="0" i="1" smtClean="0">
                            <a:solidFill>
                              <a:prstClr val="black"/>
                            </a:solidFill>
                            <a:latin typeface="Cambria Math" panose="02040503050406030204" pitchFamily="18" charset="0"/>
                            <a:ea typeface="Cambria Math" panose="02040503050406030204" pitchFamily="18" charset="0"/>
                          </a:rPr>
                          <m:t>−2</m:t>
                        </m:r>
                      </m:sup>
                    </m:sSup>
                    <m:sSup>
                      <m:sSupPr>
                        <m:ctrlPr>
                          <a:rPr lang="en-US" sz="2400" b="0" i="1" smtClean="0">
                            <a:solidFill>
                              <a:prstClr val="black"/>
                            </a:solidFill>
                            <a:latin typeface="Cambria Math" panose="02040503050406030204" pitchFamily="18" charset="0"/>
                            <a:ea typeface="Cambria Math" panose="02040503050406030204" pitchFamily="18" charset="0"/>
                          </a:rPr>
                        </m:ctrlPr>
                      </m:sSupPr>
                      <m:e>
                        <m:r>
                          <a:rPr lang="en-US" sz="2400" b="0" i="1" smtClean="0">
                            <a:solidFill>
                              <a:prstClr val="black"/>
                            </a:solidFill>
                            <a:latin typeface="Cambria Math" panose="02040503050406030204" pitchFamily="18" charset="0"/>
                            <a:ea typeface="Cambria Math" panose="02040503050406030204" pitchFamily="18" charset="0"/>
                          </a:rPr>
                          <m:t>𝑥</m:t>
                        </m:r>
                      </m:e>
                      <m:sup>
                        <m:r>
                          <a:rPr lang="en-US" sz="2400" b="0" i="1" smtClean="0">
                            <a:solidFill>
                              <a:prstClr val="black"/>
                            </a:solidFill>
                            <a:latin typeface="Cambria Math" panose="02040503050406030204" pitchFamily="18" charset="0"/>
                            <a:ea typeface="Cambria Math" panose="02040503050406030204" pitchFamily="18" charset="0"/>
                          </a:rPr>
                          <m:t>2</m:t>
                        </m:r>
                      </m:sup>
                    </m:sSup>
                    <m:r>
                      <a:rPr lang="en-US" sz="2400" b="0" i="1" smtClean="0">
                        <a:solidFill>
                          <a:prstClr val="black"/>
                        </a:solidFill>
                        <a:latin typeface="Cambria Math" panose="02040503050406030204" pitchFamily="18" charset="0"/>
                        <a:ea typeface="Cambria Math" panose="02040503050406030204" pitchFamily="18" charset="0"/>
                      </a:rPr>
                      <m:t>= </m:t>
                    </m:r>
                    <m:sSup>
                      <m:sSupPr>
                        <m:ctrlPr>
                          <a:rPr lang="en-US" sz="2400" b="0" i="1" smtClean="0">
                            <a:solidFill>
                              <a:prstClr val="black"/>
                            </a:solidFill>
                            <a:latin typeface="Cambria Math" panose="02040503050406030204" pitchFamily="18" charset="0"/>
                            <a:ea typeface="Cambria Math" panose="02040503050406030204" pitchFamily="18" charset="0"/>
                          </a:rPr>
                        </m:ctrlPr>
                      </m:sSupPr>
                      <m:e>
                        <m:r>
                          <a:rPr lang="en-US" sz="2400" b="0" i="1" smtClean="0">
                            <a:solidFill>
                              <a:prstClr val="black"/>
                            </a:solidFill>
                            <a:latin typeface="Cambria Math" panose="02040503050406030204" pitchFamily="18" charset="0"/>
                            <a:ea typeface="Cambria Math" panose="02040503050406030204" pitchFamily="18" charset="0"/>
                          </a:rPr>
                          <m:t>𝑥</m:t>
                        </m:r>
                      </m:e>
                      <m:sup>
                        <m:r>
                          <a:rPr lang="en-US" sz="2400" b="0" i="1" smtClean="0">
                            <a:solidFill>
                              <a:prstClr val="black"/>
                            </a:solidFill>
                            <a:latin typeface="Cambria Math" panose="02040503050406030204" pitchFamily="18" charset="0"/>
                            <a:ea typeface="Cambria Math" panose="02040503050406030204" pitchFamily="18" charset="0"/>
                          </a:rPr>
                          <m:t>2</m:t>
                        </m:r>
                      </m:sup>
                    </m:sSup>
                  </m:oMath>
                </a14:m>
                <a:r>
                  <a:rPr lang="en-US" dirty="0"/>
                  <a:t> </a:t>
                </a:r>
              </a:p>
            </p:txBody>
          </p:sp>
        </mc:Choice>
        <mc:Fallback>
          <p:sp>
            <p:nvSpPr>
              <p:cNvPr id="28" name="Rectangle 27"/>
              <p:cNvSpPr>
                <a:spLocks noRot="1" noChangeAspect="1" noMove="1" noResize="1" noEditPoints="1" noAdjustHandles="1" noChangeArrowheads="1" noChangeShapeType="1" noTextEdit="1"/>
              </p:cNvSpPr>
              <p:nvPr/>
            </p:nvSpPr>
            <p:spPr>
              <a:xfrm>
                <a:off x="732321" y="4809320"/>
                <a:ext cx="11242245" cy="460575"/>
              </a:xfrm>
              <a:prstGeom prst="rect">
                <a:avLst/>
              </a:prstGeom>
              <a:blipFill>
                <a:blip r:embed="rId6"/>
                <a:stretch>
                  <a:fillRect l="-108"/>
                </a:stretch>
              </a:blipFill>
            </p:spPr>
            <p:txBody>
              <a:bodyPr/>
              <a:lstStyle/>
              <a:p>
                <a:r>
                  <a:rPr lang="en-US">
                    <a:noFill/>
                  </a:rPr>
                  <a:t> </a:t>
                </a:r>
              </a:p>
            </p:txBody>
          </p:sp>
        </mc:Fallback>
      </mc:AlternateContent>
      <p:sp>
        <p:nvSpPr>
          <p:cNvPr id="29" name="TextBox 28"/>
          <p:cNvSpPr txBox="1"/>
          <p:nvPr/>
        </p:nvSpPr>
        <p:spPr>
          <a:xfrm>
            <a:off x="429426" y="5667875"/>
            <a:ext cx="605790" cy="523220"/>
          </a:xfrm>
          <a:prstGeom prst="rect">
            <a:avLst/>
          </a:prstGeom>
          <a:noFill/>
        </p:spPr>
        <p:txBody>
          <a:bodyPr wrap="square" rtlCol="0">
            <a:spAutoFit/>
          </a:bodyPr>
          <a:lstStyle/>
          <a:p>
            <a:r>
              <a:rPr lang="en-US" sz="2800" b="1" dirty="0">
                <a:solidFill>
                  <a:srgbClr val="7030A0"/>
                </a:solidFill>
              </a:rPr>
              <a:t>4</a:t>
            </a:r>
          </a:p>
        </p:txBody>
      </p:sp>
      <mc:AlternateContent xmlns:mc="http://schemas.openxmlformats.org/markup-compatibility/2006">
        <mc:Choice xmlns:a14="http://schemas.microsoft.com/office/drawing/2010/main" Requires="a14">
          <p:sp>
            <p:nvSpPr>
              <p:cNvPr id="32" name="Rectangle 31"/>
              <p:cNvSpPr/>
              <p:nvPr/>
            </p:nvSpPr>
            <p:spPr>
              <a:xfrm>
                <a:off x="905600" y="5744819"/>
                <a:ext cx="11128239" cy="470000"/>
              </a:xfrm>
              <a:prstGeom prst="rect">
                <a:avLst/>
              </a:prstGeom>
            </p:spPr>
            <p:txBody>
              <a:bodyPr wrap="none">
                <a:spAutoFit/>
              </a:bodyPr>
              <a:lstStyle/>
              <a:p>
                <a14:m>
                  <m:oMath xmlns:m="http://schemas.openxmlformats.org/officeDocument/2006/math">
                    <m:r>
                      <a:rPr lang="en-US" sz="2400" i="1" smtClean="0">
                        <a:solidFill>
                          <a:prstClr val="black"/>
                        </a:solidFill>
                        <a:latin typeface="Cambria Math" panose="02040503050406030204" pitchFamily="18" charset="0"/>
                        <a:ea typeface="Cambria Math" panose="02040503050406030204" pitchFamily="18" charset="0"/>
                      </a:rPr>
                      <m:t>2.4 ∗ </m:t>
                    </m:r>
                    <m:sSup>
                      <m:sSupPr>
                        <m:ctrlPr>
                          <a:rPr lang="en-US" sz="2400" i="1">
                            <a:solidFill>
                              <a:prstClr val="black"/>
                            </a:solidFill>
                            <a:latin typeface="Cambria Math" panose="02040503050406030204" pitchFamily="18" charset="0"/>
                            <a:ea typeface="Cambria Math" panose="02040503050406030204" pitchFamily="18" charset="0"/>
                          </a:rPr>
                        </m:ctrlPr>
                      </m:sSupPr>
                      <m:e>
                        <m:r>
                          <a:rPr lang="en-US" sz="2400" i="1">
                            <a:solidFill>
                              <a:prstClr val="black"/>
                            </a:solidFill>
                            <a:latin typeface="Cambria Math" panose="02040503050406030204" pitchFamily="18" charset="0"/>
                            <a:ea typeface="Cambria Math" panose="02040503050406030204" pitchFamily="18" charset="0"/>
                          </a:rPr>
                          <m:t>10</m:t>
                        </m:r>
                      </m:e>
                      <m:sup>
                        <m:r>
                          <a:rPr lang="en-US" sz="2400" i="1">
                            <a:solidFill>
                              <a:prstClr val="black"/>
                            </a:solidFill>
                            <a:latin typeface="Cambria Math" panose="02040503050406030204" pitchFamily="18" charset="0"/>
                            <a:ea typeface="Cambria Math" panose="02040503050406030204" pitchFamily="18" charset="0"/>
                          </a:rPr>
                          <m:t>−</m:t>
                        </m:r>
                        <m:r>
                          <a:rPr lang="en-US" sz="2400" b="0" i="1" smtClean="0">
                            <a:solidFill>
                              <a:prstClr val="black"/>
                            </a:solidFill>
                            <a:latin typeface="Cambria Math" panose="02040503050406030204" pitchFamily="18" charset="0"/>
                            <a:ea typeface="Cambria Math" panose="02040503050406030204" pitchFamily="18" charset="0"/>
                          </a:rPr>
                          <m:t>3</m:t>
                        </m:r>
                      </m:sup>
                    </m:sSup>
                    <m:r>
                      <a:rPr lang="en-US" sz="2400" i="1">
                        <a:solidFill>
                          <a:prstClr val="black"/>
                        </a:solidFill>
                        <a:latin typeface="Cambria Math" panose="02040503050406030204" pitchFamily="18" charset="0"/>
                        <a:ea typeface="Cambria Math" panose="02040503050406030204" pitchFamily="18" charset="0"/>
                      </a:rPr>
                      <m:t> −.0108</m:t>
                    </m:r>
                    <m:r>
                      <a:rPr lang="en-US" sz="2400" i="1">
                        <a:solidFill>
                          <a:prstClr val="black"/>
                        </a:solidFill>
                        <a:latin typeface="Cambria Math" panose="02040503050406030204" pitchFamily="18" charset="0"/>
                        <a:ea typeface="Cambria Math" panose="02040503050406030204" pitchFamily="18" charset="0"/>
                      </a:rPr>
                      <m:t>𝑥</m:t>
                    </m:r>
                    <m:r>
                      <a:rPr lang="en-US" sz="2400" i="1">
                        <a:solidFill>
                          <a:prstClr val="black"/>
                        </a:solidFill>
                        <a:latin typeface="Cambria Math" panose="02040503050406030204" pitchFamily="18" charset="0"/>
                        <a:ea typeface="Cambria Math" panose="02040503050406030204" pitchFamily="18" charset="0"/>
                      </a:rPr>
                      <m:t>+1.2 ∗ </m:t>
                    </m:r>
                    <m:sSup>
                      <m:sSupPr>
                        <m:ctrlPr>
                          <a:rPr lang="en-US" sz="2400" i="1">
                            <a:solidFill>
                              <a:prstClr val="black"/>
                            </a:solidFill>
                            <a:latin typeface="Cambria Math" panose="02040503050406030204" pitchFamily="18" charset="0"/>
                            <a:ea typeface="Cambria Math" panose="02040503050406030204" pitchFamily="18" charset="0"/>
                          </a:rPr>
                        </m:ctrlPr>
                      </m:sSupPr>
                      <m:e>
                        <m:r>
                          <a:rPr lang="en-US" sz="2400" i="1">
                            <a:solidFill>
                              <a:prstClr val="black"/>
                            </a:solidFill>
                            <a:latin typeface="Cambria Math" panose="02040503050406030204" pitchFamily="18" charset="0"/>
                            <a:ea typeface="Cambria Math" panose="02040503050406030204" pitchFamily="18" charset="0"/>
                          </a:rPr>
                          <m:t>10</m:t>
                        </m:r>
                      </m:e>
                      <m:sup>
                        <m:r>
                          <a:rPr lang="en-US" sz="2400" i="1">
                            <a:solidFill>
                              <a:prstClr val="black"/>
                            </a:solidFill>
                            <a:latin typeface="Cambria Math" panose="02040503050406030204" pitchFamily="18" charset="0"/>
                            <a:ea typeface="Cambria Math" panose="02040503050406030204" pitchFamily="18" charset="0"/>
                          </a:rPr>
                          <m:t>−2</m:t>
                        </m:r>
                      </m:sup>
                    </m:sSup>
                    <m:sSup>
                      <m:sSupPr>
                        <m:ctrlPr>
                          <a:rPr lang="en-US" sz="2400" i="1">
                            <a:solidFill>
                              <a:prstClr val="black"/>
                            </a:solidFill>
                            <a:latin typeface="Cambria Math" panose="02040503050406030204" pitchFamily="18" charset="0"/>
                            <a:ea typeface="Cambria Math" panose="02040503050406030204" pitchFamily="18" charset="0"/>
                          </a:rPr>
                        </m:ctrlPr>
                      </m:sSupPr>
                      <m:e>
                        <m:r>
                          <a:rPr lang="en-US" sz="2400" i="1">
                            <a:solidFill>
                              <a:prstClr val="black"/>
                            </a:solidFill>
                            <a:latin typeface="Cambria Math" panose="02040503050406030204" pitchFamily="18" charset="0"/>
                            <a:ea typeface="Cambria Math" panose="02040503050406030204" pitchFamily="18" charset="0"/>
                          </a:rPr>
                          <m:t>𝑥</m:t>
                        </m:r>
                      </m:e>
                      <m:sup>
                        <m:r>
                          <a:rPr lang="en-US" sz="2400" i="1">
                            <a:solidFill>
                              <a:prstClr val="black"/>
                            </a:solidFill>
                            <a:latin typeface="Cambria Math" panose="02040503050406030204" pitchFamily="18" charset="0"/>
                            <a:ea typeface="Cambria Math" panose="02040503050406030204" pitchFamily="18" charset="0"/>
                          </a:rPr>
                          <m:t>2</m:t>
                        </m:r>
                      </m:sup>
                    </m:sSup>
                    <m:r>
                      <a:rPr lang="en-US" sz="2400" i="1">
                        <a:solidFill>
                          <a:prstClr val="black"/>
                        </a:solidFill>
                        <a:latin typeface="Cambria Math" panose="02040503050406030204" pitchFamily="18" charset="0"/>
                        <a:ea typeface="Cambria Math" panose="02040503050406030204" pitchFamily="18" charset="0"/>
                      </a:rPr>
                      <m:t>= </m:t>
                    </m:r>
                    <m:sSup>
                      <m:sSupPr>
                        <m:ctrlPr>
                          <a:rPr lang="en-US" sz="2400" i="1">
                            <a:solidFill>
                              <a:prstClr val="black"/>
                            </a:solidFill>
                            <a:latin typeface="Cambria Math" panose="02040503050406030204" pitchFamily="18" charset="0"/>
                            <a:ea typeface="Cambria Math" panose="02040503050406030204" pitchFamily="18" charset="0"/>
                          </a:rPr>
                        </m:ctrlPr>
                      </m:sSupPr>
                      <m:e>
                        <m:r>
                          <a:rPr lang="en-US" sz="2400" i="1">
                            <a:solidFill>
                              <a:prstClr val="black"/>
                            </a:solidFill>
                            <a:latin typeface="Cambria Math" panose="02040503050406030204" pitchFamily="18" charset="0"/>
                            <a:ea typeface="Cambria Math" panose="02040503050406030204" pitchFamily="18" charset="0"/>
                          </a:rPr>
                          <m:t>𝑥</m:t>
                        </m:r>
                      </m:e>
                      <m:sup>
                        <m:r>
                          <a:rPr lang="en-US" sz="2400" i="1">
                            <a:solidFill>
                              <a:prstClr val="black"/>
                            </a:solidFill>
                            <a:latin typeface="Cambria Math" panose="02040503050406030204" pitchFamily="18" charset="0"/>
                            <a:ea typeface="Cambria Math" panose="02040503050406030204" pitchFamily="18" charset="0"/>
                          </a:rPr>
                          <m:t>2</m:t>
                        </m:r>
                      </m:sup>
                    </m:sSup>
                    <m:r>
                      <a:rPr lang="en-US" sz="2400" b="0" i="1" smtClean="0">
                        <a:solidFill>
                          <a:prstClr val="black"/>
                        </a:solidFill>
                        <a:latin typeface="Cambria Math" panose="02040503050406030204" pitchFamily="18" charset="0"/>
                        <a:ea typeface="Cambria Math" panose="02040503050406030204" pitchFamily="18" charset="0"/>
                      </a:rPr>
                      <m:t> →</m:t>
                    </m:r>
                  </m:oMath>
                </a14:m>
                <a:r>
                  <a:rPr lang="en-US" dirty="0"/>
                  <a:t> </a:t>
                </a:r>
                <a14:m>
                  <m:oMath xmlns:m="http://schemas.openxmlformats.org/officeDocument/2006/math">
                    <m:r>
                      <a:rPr lang="en-US" sz="2400" b="1" i="1">
                        <a:solidFill>
                          <a:prstClr val="black"/>
                        </a:solidFill>
                        <a:latin typeface="Cambria Math" panose="02040503050406030204" pitchFamily="18" charset="0"/>
                        <a:ea typeface="Cambria Math" panose="02040503050406030204" pitchFamily="18" charset="0"/>
                      </a:rPr>
                      <m:t>𝟐</m:t>
                    </m:r>
                    <m:r>
                      <a:rPr lang="en-US" sz="2400" b="1" i="1">
                        <a:solidFill>
                          <a:prstClr val="black"/>
                        </a:solidFill>
                        <a:latin typeface="Cambria Math" panose="02040503050406030204" pitchFamily="18" charset="0"/>
                        <a:ea typeface="Cambria Math" panose="02040503050406030204" pitchFamily="18" charset="0"/>
                      </a:rPr>
                      <m:t>.</m:t>
                    </m:r>
                    <m:r>
                      <a:rPr lang="en-US" sz="2400" b="1" i="1">
                        <a:solidFill>
                          <a:prstClr val="black"/>
                        </a:solidFill>
                        <a:latin typeface="Cambria Math" panose="02040503050406030204" pitchFamily="18" charset="0"/>
                        <a:ea typeface="Cambria Math" panose="02040503050406030204" pitchFamily="18" charset="0"/>
                      </a:rPr>
                      <m:t>𝟒</m:t>
                    </m:r>
                    <m:r>
                      <a:rPr lang="en-US" sz="2400" b="1" i="1">
                        <a:solidFill>
                          <a:prstClr val="black"/>
                        </a:solidFill>
                        <a:latin typeface="Cambria Math" panose="02040503050406030204" pitchFamily="18" charset="0"/>
                        <a:ea typeface="Cambria Math" panose="02040503050406030204" pitchFamily="18" charset="0"/>
                      </a:rPr>
                      <m:t> ∗ </m:t>
                    </m:r>
                    <m:sSup>
                      <m:sSupPr>
                        <m:ctrlPr>
                          <a:rPr lang="en-US" sz="2400" b="1" i="1">
                            <a:solidFill>
                              <a:prstClr val="black"/>
                            </a:solidFill>
                            <a:latin typeface="Cambria Math" panose="02040503050406030204" pitchFamily="18" charset="0"/>
                            <a:ea typeface="Cambria Math" panose="02040503050406030204" pitchFamily="18" charset="0"/>
                          </a:rPr>
                        </m:ctrlPr>
                      </m:sSupPr>
                      <m:e>
                        <m:r>
                          <a:rPr lang="en-US" sz="2400" b="1" i="1">
                            <a:solidFill>
                              <a:prstClr val="black"/>
                            </a:solidFill>
                            <a:latin typeface="Cambria Math" panose="02040503050406030204" pitchFamily="18" charset="0"/>
                            <a:ea typeface="Cambria Math" panose="02040503050406030204" pitchFamily="18" charset="0"/>
                          </a:rPr>
                          <m:t>𝟏𝟎</m:t>
                        </m:r>
                      </m:e>
                      <m:sup>
                        <m:r>
                          <a:rPr lang="en-US" sz="2400" b="1" i="1">
                            <a:solidFill>
                              <a:prstClr val="black"/>
                            </a:solidFill>
                            <a:latin typeface="Cambria Math" panose="02040503050406030204" pitchFamily="18" charset="0"/>
                            <a:ea typeface="Cambria Math" panose="02040503050406030204" pitchFamily="18" charset="0"/>
                          </a:rPr>
                          <m:t>−</m:t>
                        </m:r>
                        <m:r>
                          <a:rPr lang="en-US" sz="2400" b="1" i="1" smtClean="0">
                            <a:solidFill>
                              <a:prstClr val="black"/>
                            </a:solidFill>
                            <a:latin typeface="Cambria Math" panose="02040503050406030204" pitchFamily="18" charset="0"/>
                            <a:ea typeface="Cambria Math" panose="02040503050406030204" pitchFamily="18" charset="0"/>
                          </a:rPr>
                          <m:t>𝟑</m:t>
                        </m:r>
                      </m:sup>
                    </m:sSup>
                    <m:r>
                      <a:rPr lang="en-US" sz="2400" b="1" i="1">
                        <a:solidFill>
                          <a:prstClr val="black"/>
                        </a:solidFill>
                        <a:latin typeface="Cambria Math" panose="02040503050406030204" pitchFamily="18" charset="0"/>
                        <a:ea typeface="Cambria Math" panose="02040503050406030204" pitchFamily="18" charset="0"/>
                      </a:rPr>
                      <m:t> −.</m:t>
                    </m:r>
                    <m:r>
                      <a:rPr lang="en-US" sz="2400" b="1" i="1">
                        <a:solidFill>
                          <a:prstClr val="black"/>
                        </a:solidFill>
                        <a:latin typeface="Cambria Math" panose="02040503050406030204" pitchFamily="18" charset="0"/>
                        <a:ea typeface="Cambria Math" panose="02040503050406030204" pitchFamily="18" charset="0"/>
                      </a:rPr>
                      <m:t>𝟎𝟏𝟎𝟖</m:t>
                    </m:r>
                    <m:r>
                      <a:rPr lang="en-US" sz="2400" b="1" i="1">
                        <a:solidFill>
                          <a:prstClr val="black"/>
                        </a:solidFill>
                        <a:latin typeface="Cambria Math" panose="02040503050406030204" pitchFamily="18" charset="0"/>
                        <a:ea typeface="Cambria Math" panose="02040503050406030204" pitchFamily="18" charset="0"/>
                      </a:rPr>
                      <m:t>𝒙</m:t>
                    </m:r>
                    <m:r>
                      <a:rPr lang="en-US" sz="2400" b="1" i="1" smtClean="0">
                        <a:solidFill>
                          <a:prstClr val="black"/>
                        </a:solidFill>
                        <a:latin typeface="Cambria Math" panose="02040503050406030204" pitchFamily="18" charset="0"/>
                        <a:ea typeface="Cambria Math" panose="02040503050406030204" pitchFamily="18" charset="0"/>
                      </a:rPr>
                      <m:t>−.</m:t>
                    </m:r>
                    <m:r>
                      <a:rPr lang="en-US" sz="2400" b="1" i="1" smtClean="0">
                        <a:solidFill>
                          <a:prstClr val="black"/>
                        </a:solidFill>
                        <a:latin typeface="Cambria Math" panose="02040503050406030204" pitchFamily="18" charset="0"/>
                        <a:ea typeface="Cambria Math" panose="02040503050406030204" pitchFamily="18" charset="0"/>
                      </a:rPr>
                      <m:t>𝟗𝟖𝟖</m:t>
                    </m:r>
                    <m:sSup>
                      <m:sSupPr>
                        <m:ctrlPr>
                          <a:rPr lang="en-US" sz="2400" b="1" i="1" smtClean="0">
                            <a:solidFill>
                              <a:prstClr val="black"/>
                            </a:solidFill>
                            <a:latin typeface="Cambria Math" panose="02040503050406030204" pitchFamily="18" charset="0"/>
                            <a:ea typeface="Cambria Math" panose="02040503050406030204" pitchFamily="18" charset="0"/>
                          </a:rPr>
                        </m:ctrlPr>
                      </m:sSupPr>
                      <m:e>
                        <m:r>
                          <a:rPr lang="en-US" sz="2400" b="1" i="1" smtClean="0">
                            <a:solidFill>
                              <a:prstClr val="black"/>
                            </a:solidFill>
                            <a:latin typeface="Cambria Math" panose="02040503050406030204" pitchFamily="18" charset="0"/>
                            <a:ea typeface="Cambria Math" panose="02040503050406030204" pitchFamily="18" charset="0"/>
                          </a:rPr>
                          <m:t>𝒙</m:t>
                        </m:r>
                      </m:e>
                      <m:sup>
                        <m:r>
                          <a:rPr lang="en-US" sz="2400" b="1" i="1" smtClean="0">
                            <a:solidFill>
                              <a:prstClr val="black"/>
                            </a:solidFill>
                            <a:latin typeface="Cambria Math" panose="02040503050406030204" pitchFamily="18" charset="0"/>
                            <a:ea typeface="Cambria Math" panose="02040503050406030204" pitchFamily="18" charset="0"/>
                          </a:rPr>
                          <m:t>𝟐</m:t>
                        </m:r>
                      </m:sup>
                    </m:sSup>
                    <m:r>
                      <a:rPr lang="en-US" sz="2400" b="1" i="1" smtClean="0">
                        <a:solidFill>
                          <a:prstClr val="black"/>
                        </a:solidFill>
                        <a:latin typeface="Cambria Math" panose="02040503050406030204" pitchFamily="18" charset="0"/>
                        <a:ea typeface="Cambria Math" panose="02040503050406030204" pitchFamily="18" charset="0"/>
                      </a:rPr>
                      <m:t>=</m:t>
                    </m:r>
                    <m:r>
                      <a:rPr lang="en-US" sz="2400" b="1" i="1" smtClean="0">
                        <a:solidFill>
                          <a:prstClr val="black"/>
                        </a:solidFill>
                        <a:latin typeface="Cambria Math" panose="02040503050406030204" pitchFamily="18" charset="0"/>
                        <a:ea typeface="Cambria Math" panose="02040503050406030204" pitchFamily="18" charset="0"/>
                      </a:rPr>
                      <m:t>𝟎</m:t>
                    </m:r>
                  </m:oMath>
                </a14:m>
                <a:endParaRPr lang="en-US" b="1" dirty="0"/>
              </a:p>
            </p:txBody>
          </p:sp>
        </mc:Choice>
        <mc:Fallback>
          <p:sp>
            <p:nvSpPr>
              <p:cNvPr id="32" name="Rectangle 31"/>
              <p:cNvSpPr>
                <a:spLocks noRot="1" noChangeAspect="1" noMove="1" noResize="1" noEditPoints="1" noAdjustHandles="1" noChangeArrowheads="1" noChangeShapeType="1" noTextEdit="1"/>
              </p:cNvSpPr>
              <p:nvPr/>
            </p:nvSpPr>
            <p:spPr>
              <a:xfrm>
                <a:off x="905600" y="5744819"/>
                <a:ext cx="11128239" cy="470000"/>
              </a:xfrm>
              <a:prstGeom prst="rect">
                <a:avLst/>
              </a:prstGeom>
              <a:blipFill>
                <a:blip r:embed="rId7"/>
                <a:stretch>
                  <a:fillRect l="-164"/>
                </a:stretch>
              </a:blipFill>
            </p:spPr>
            <p:txBody>
              <a:bodyPr/>
              <a:lstStyle/>
              <a:p>
                <a:r>
                  <a:rPr lang="en-US">
                    <a:noFill/>
                  </a:rPr>
                  <a:t> </a:t>
                </a:r>
              </a:p>
            </p:txBody>
          </p:sp>
        </mc:Fallback>
      </mc:AlternateContent>
    </p:spTree>
    <p:extLst>
      <p:ext uri="{BB962C8B-B14F-4D97-AF65-F5344CB8AC3E}">
        <p14:creationId xmlns:p14="http://schemas.microsoft.com/office/powerpoint/2010/main" val="264113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P spid="8" grpId="0"/>
      <p:bldP spid="28"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5" name="TextBox 4"/>
          <p:cNvSpPr txBox="1"/>
          <p:nvPr/>
        </p:nvSpPr>
        <p:spPr>
          <a:xfrm>
            <a:off x="3062040" y="1084175"/>
            <a:ext cx="68706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We want to make that whole mess equal</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zero</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3476046" y="1846763"/>
                <a:ext cx="4967898" cy="470000"/>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lang="en-US" sz="2400" b="1" i="1">
                          <a:solidFill>
                            <a:prstClr val="black"/>
                          </a:solidFill>
                          <a:latin typeface="Cambria Math" panose="02040503050406030204" pitchFamily="18" charset="0"/>
                          <a:ea typeface="Cambria Math" panose="02040503050406030204" pitchFamily="18" charset="0"/>
                        </a:rPr>
                        <m:t>𝟐</m:t>
                      </m:r>
                      <m:r>
                        <a:rPr lang="en-US" sz="2400" b="1" i="1">
                          <a:solidFill>
                            <a:prstClr val="black"/>
                          </a:solidFill>
                          <a:latin typeface="Cambria Math" panose="02040503050406030204" pitchFamily="18" charset="0"/>
                          <a:ea typeface="Cambria Math" panose="02040503050406030204" pitchFamily="18" charset="0"/>
                        </a:rPr>
                        <m:t>.</m:t>
                      </m:r>
                      <m:r>
                        <a:rPr lang="en-US" sz="2400" b="1" i="1">
                          <a:solidFill>
                            <a:prstClr val="black"/>
                          </a:solidFill>
                          <a:latin typeface="Cambria Math" panose="02040503050406030204" pitchFamily="18" charset="0"/>
                          <a:ea typeface="Cambria Math" panose="02040503050406030204" pitchFamily="18" charset="0"/>
                        </a:rPr>
                        <m:t>𝟒</m:t>
                      </m:r>
                      <m:r>
                        <a:rPr lang="en-US" sz="2400" b="1" i="1">
                          <a:solidFill>
                            <a:prstClr val="black"/>
                          </a:solidFill>
                          <a:latin typeface="Cambria Math" panose="02040503050406030204" pitchFamily="18" charset="0"/>
                          <a:ea typeface="Cambria Math" panose="02040503050406030204" pitchFamily="18" charset="0"/>
                        </a:rPr>
                        <m:t> ∗ </m:t>
                      </m:r>
                      <m:sSup>
                        <m:sSupPr>
                          <m:ctrlPr>
                            <a:rPr lang="en-US" sz="2400" b="1" i="1">
                              <a:solidFill>
                                <a:prstClr val="black"/>
                              </a:solidFill>
                              <a:latin typeface="Cambria Math" panose="02040503050406030204" pitchFamily="18" charset="0"/>
                              <a:ea typeface="Cambria Math" panose="02040503050406030204" pitchFamily="18" charset="0"/>
                            </a:rPr>
                          </m:ctrlPr>
                        </m:sSupPr>
                        <m:e>
                          <m:r>
                            <a:rPr lang="en-US" sz="2400" b="1" i="1">
                              <a:solidFill>
                                <a:prstClr val="black"/>
                              </a:solidFill>
                              <a:latin typeface="Cambria Math" panose="02040503050406030204" pitchFamily="18" charset="0"/>
                              <a:ea typeface="Cambria Math" panose="02040503050406030204" pitchFamily="18" charset="0"/>
                            </a:rPr>
                            <m:t>𝟏𝟎</m:t>
                          </m:r>
                        </m:e>
                        <m:sup>
                          <m:r>
                            <a:rPr lang="en-US" sz="2400" b="1" i="1">
                              <a:solidFill>
                                <a:prstClr val="black"/>
                              </a:solidFill>
                              <a:latin typeface="Cambria Math" panose="02040503050406030204" pitchFamily="18" charset="0"/>
                              <a:ea typeface="Cambria Math" panose="02040503050406030204" pitchFamily="18" charset="0"/>
                            </a:rPr>
                            <m:t>−</m:t>
                          </m:r>
                          <m:r>
                            <a:rPr lang="en-US" sz="2400" b="1" i="1">
                              <a:solidFill>
                                <a:prstClr val="black"/>
                              </a:solidFill>
                              <a:latin typeface="Cambria Math" panose="02040503050406030204" pitchFamily="18" charset="0"/>
                              <a:ea typeface="Cambria Math" panose="02040503050406030204" pitchFamily="18" charset="0"/>
                            </a:rPr>
                            <m:t>𝟒</m:t>
                          </m:r>
                        </m:sup>
                      </m:sSup>
                      <m:r>
                        <a:rPr lang="en-US" sz="2400" b="1" i="1">
                          <a:solidFill>
                            <a:prstClr val="black"/>
                          </a:solidFill>
                          <a:latin typeface="Cambria Math" panose="02040503050406030204" pitchFamily="18" charset="0"/>
                          <a:ea typeface="Cambria Math" panose="02040503050406030204" pitchFamily="18" charset="0"/>
                        </a:rPr>
                        <m:t> −.</m:t>
                      </m:r>
                      <m:r>
                        <a:rPr lang="en-US" sz="2400" b="1" i="1">
                          <a:solidFill>
                            <a:prstClr val="black"/>
                          </a:solidFill>
                          <a:latin typeface="Cambria Math" panose="02040503050406030204" pitchFamily="18" charset="0"/>
                          <a:ea typeface="Cambria Math" panose="02040503050406030204" pitchFamily="18" charset="0"/>
                        </a:rPr>
                        <m:t>𝟎𝟏𝟎𝟖</m:t>
                      </m:r>
                      <m:r>
                        <a:rPr lang="en-US" sz="2400" b="1" i="1">
                          <a:solidFill>
                            <a:prstClr val="black"/>
                          </a:solidFill>
                          <a:latin typeface="Cambria Math" panose="02040503050406030204" pitchFamily="18" charset="0"/>
                          <a:ea typeface="Cambria Math" panose="02040503050406030204" pitchFamily="18" charset="0"/>
                        </a:rPr>
                        <m:t>𝒙</m:t>
                      </m:r>
                      <m:r>
                        <a:rPr lang="en-US" sz="2400" b="1" i="1">
                          <a:solidFill>
                            <a:prstClr val="black"/>
                          </a:solidFill>
                          <a:latin typeface="Cambria Math" panose="02040503050406030204" pitchFamily="18" charset="0"/>
                          <a:ea typeface="Cambria Math" panose="02040503050406030204" pitchFamily="18" charset="0"/>
                        </a:rPr>
                        <m:t>−.</m:t>
                      </m:r>
                      <m:r>
                        <a:rPr lang="en-US" sz="2400" b="1" i="1">
                          <a:solidFill>
                            <a:prstClr val="black"/>
                          </a:solidFill>
                          <a:latin typeface="Cambria Math" panose="02040503050406030204" pitchFamily="18" charset="0"/>
                          <a:ea typeface="Cambria Math" panose="02040503050406030204" pitchFamily="18" charset="0"/>
                        </a:rPr>
                        <m:t>𝟗𝟖𝟖</m:t>
                      </m:r>
                      <m:sSup>
                        <m:sSupPr>
                          <m:ctrlPr>
                            <a:rPr lang="en-US" sz="2400" b="1" i="1">
                              <a:solidFill>
                                <a:prstClr val="black"/>
                              </a:solidFill>
                              <a:latin typeface="Cambria Math" panose="02040503050406030204" pitchFamily="18" charset="0"/>
                              <a:ea typeface="Cambria Math" panose="02040503050406030204" pitchFamily="18" charset="0"/>
                            </a:rPr>
                          </m:ctrlPr>
                        </m:sSupPr>
                        <m:e>
                          <m:r>
                            <a:rPr lang="en-US" sz="2400" b="1" i="1">
                              <a:solidFill>
                                <a:prstClr val="black"/>
                              </a:solidFill>
                              <a:latin typeface="Cambria Math" panose="02040503050406030204" pitchFamily="18" charset="0"/>
                              <a:ea typeface="Cambria Math" panose="02040503050406030204" pitchFamily="18" charset="0"/>
                            </a:rPr>
                            <m:t>𝒙</m:t>
                          </m:r>
                        </m:e>
                        <m:sup>
                          <m:r>
                            <a:rPr lang="en-US" sz="2400" b="1" i="1">
                              <a:solidFill>
                                <a:prstClr val="black"/>
                              </a:solidFill>
                              <a:latin typeface="Cambria Math" panose="02040503050406030204" pitchFamily="18" charset="0"/>
                              <a:ea typeface="Cambria Math" panose="02040503050406030204" pitchFamily="18" charset="0"/>
                            </a:rPr>
                            <m:t>𝟐</m:t>
                          </m:r>
                        </m:sup>
                      </m:sSup>
                      <m:r>
                        <a:rPr lang="en-US" sz="2400" b="1" i="1">
                          <a:solidFill>
                            <a:prstClr val="black"/>
                          </a:solidFill>
                          <a:latin typeface="Cambria Math" panose="02040503050406030204" pitchFamily="18" charset="0"/>
                          <a:ea typeface="Cambria Math" panose="02040503050406030204" pitchFamily="18" charset="0"/>
                        </a:rPr>
                        <m:t>=</m:t>
                      </m:r>
                      <m:r>
                        <a:rPr lang="en-US" sz="2400" b="1" i="1">
                          <a:solidFill>
                            <a:prstClr val="black"/>
                          </a:solidFill>
                          <a:latin typeface="Cambria Math" panose="02040503050406030204" pitchFamily="18" charset="0"/>
                          <a:ea typeface="Cambria Math" panose="02040503050406030204" pitchFamily="18" charset="0"/>
                        </a:rPr>
                        <m:t>𝟎</m:t>
                      </m:r>
                    </m:oMath>
                  </m:oMathPara>
                </a14:m>
                <a:endParaRPr lang="en-US" b="1" dirty="0">
                  <a:solidFill>
                    <a:prstClr val="black"/>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3476046" y="1846763"/>
                <a:ext cx="4967898" cy="470000"/>
              </a:xfrm>
              <a:prstGeom prst="rect">
                <a:avLst/>
              </a:prstGeom>
              <a:blipFill>
                <a:blip r:embed="rId2"/>
                <a:stretch>
                  <a:fillRect/>
                </a:stretch>
              </a:blipFill>
            </p:spPr>
            <p:txBody>
              <a:bodyPr/>
              <a:lstStyle/>
              <a:p>
                <a:r>
                  <a:rPr lang="en-US">
                    <a:noFill/>
                  </a:rPr>
                  <a:t> </a:t>
                </a:r>
              </a:p>
            </p:txBody>
          </p:sp>
        </mc:Fallback>
      </mc:AlternateContent>
      <p:sp>
        <p:nvSpPr>
          <p:cNvPr id="15" name="TextBox 14"/>
          <p:cNvSpPr txBox="1"/>
          <p:nvPr/>
        </p:nvSpPr>
        <p:spPr>
          <a:xfrm>
            <a:off x="3395558" y="2617686"/>
            <a:ext cx="68706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Now we can use the quadratic formula.</a:t>
            </a:r>
          </a:p>
        </p:txBody>
      </p:sp>
      <mc:AlternateContent xmlns:mc="http://schemas.openxmlformats.org/markup-compatibility/2006">
        <mc:Choice xmlns:a14="http://schemas.microsoft.com/office/drawing/2010/main" Requires="a14">
          <p:sp>
            <p:nvSpPr>
              <p:cNvPr id="16" name="Rectangle 15"/>
              <p:cNvSpPr/>
              <p:nvPr/>
            </p:nvSpPr>
            <p:spPr>
              <a:xfrm>
                <a:off x="3326677" y="3507923"/>
                <a:ext cx="5266635" cy="470000"/>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lang="en-US" sz="2400" b="1" i="1" smtClean="0">
                          <a:solidFill>
                            <a:prstClr val="black"/>
                          </a:solidFill>
                          <a:latin typeface="Cambria Math" panose="02040503050406030204" pitchFamily="18" charset="0"/>
                          <a:ea typeface="Cambria Math" panose="02040503050406030204" pitchFamily="18" charset="0"/>
                        </a:rPr>
                        <m:t>−.</m:t>
                      </m:r>
                      <m:r>
                        <a:rPr lang="en-US" sz="2400" b="1" i="1" smtClean="0">
                          <a:solidFill>
                            <a:prstClr val="black"/>
                          </a:solidFill>
                          <a:latin typeface="Cambria Math" panose="02040503050406030204" pitchFamily="18" charset="0"/>
                          <a:ea typeface="Cambria Math" panose="02040503050406030204" pitchFamily="18" charset="0"/>
                        </a:rPr>
                        <m:t>𝟗𝟖𝟖</m:t>
                      </m:r>
                      <m:sSup>
                        <m:sSupPr>
                          <m:ctrlPr>
                            <a:rPr lang="en-US" sz="2400" b="1" i="1">
                              <a:solidFill>
                                <a:prstClr val="black"/>
                              </a:solidFill>
                              <a:latin typeface="Cambria Math" panose="02040503050406030204" pitchFamily="18" charset="0"/>
                              <a:ea typeface="Cambria Math" panose="02040503050406030204" pitchFamily="18" charset="0"/>
                            </a:rPr>
                          </m:ctrlPr>
                        </m:sSupPr>
                        <m:e>
                          <m:r>
                            <a:rPr lang="en-US" sz="2400" b="1" i="1">
                              <a:solidFill>
                                <a:prstClr val="black"/>
                              </a:solidFill>
                              <a:latin typeface="Cambria Math" panose="02040503050406030204" pitchFamily="18" charset="0"/>
                              <a:ea typeface="Cambria Math" panose="02040503050406030204" pitchFamily="18" charset="0"/>
                            </a:rPr>
                            <m:t>𝒙</m:t>
                          </m:r>
                        </m:e>
                        <m:sup>
                          <m:r>
                            <a:rPr lang="en-US" sz="2400" b="1" i="1">
                              <a:solidFill>
                                <a:prstClr val="black"/>
                              </a:solidFill>
                              <a:latin typeface="Cambria Math" panose="02040503050406030204" pitchFamily="18" charset="0"/>
                              <a:ea typeface="Cambria Math" panose="02040503050406030204" pitchFamily="18" charset="0"/>
                            </a:rPr>
                            <m:t>𝟐</m:t>
                          </m:r>
                        </m:sup>
                      </m:sSup>
                      <m:r>
                        <a:rPr lang="en-US" sz="2400" b="1" i="1">
                          <a:solidFill>
                            <a:prstClr val="black"/>
                          </a:solidFill>
                          <a:latin typeface="Cambria Math" panose="02040503050406030204" pitchFamily="18" charset="0"/>
                          <a:ea typeface="Cambria Math" panose="02040503050406030204" pitchFamily="18" charset="0"/>
                        </a:rPr>
                        <m:t>−.</m:t>
                      </m:r>
                      <m:r>
                        <a:rPr lang="en-US" sz="2400" b="1" i="1">
                          <a:solidFill>
                            <a:prstClr val="black"/>
                          </a:solidFill>
                          <a:latin typeface="Cambria Math" panose="02040503050406030204" pitchFamily="18" charset="0"/>
                          <a:ea typeface="Cambria Math" panose="02040503050406030204" pitchFamily="18" charset="0"/>
                        </a:rPr>
                        <m:t>𝟎𝟏𝟎𝟖</m:t>
                      </m:r>
                      <m:r>
                        <a:rPr lang="en-US" sz="2400" b="1" i="1">
                          <a:solidFill>
                            <a:prstClr val="black"/>
                          </a:solidFill>
                          <a:latin typeface="Cambria Math" panose="02040503050406030204" pitchFamily="18" charset="0"/>
                          <a:ea typeface="Cambria Math" panose="02040503050406030204" pitchFamily="18" charset="0"/>
                        </a:rPr>
                        <m:t>𝒙</m:t>
                      </m:r>
                      <m:r>
                        <a:rPr lang="en-US" sz="2400" b="1" i="1" smtClean="0">
                          <a:solidFill>
                            <a:prstClr val="black"/>
                          </a:solidFill>
                          <a:latin typeface="Cambria Math" panose="02040503050406030204" pitchFamily="18" charset="0"/>
                          <a:ea typeface="Cambria Math" panose="02040503050406030204" pitchFamily="18" charset="0"/>
                        </a:rPr>
                        <m:t>+</m:t>
                      </m:r>
                      <m:r>
                        <a:rPr lang="en-US" sz="2400" b="1" i="1">
                          <a:solidFill>
                            <a:prstClr val="black"/>
                          </a:solidFill>
                          <a:latin typeface="Cambria Math" panose="02040503050406030204" pitchFamily="18" charset="0"/>
                          <a:ea typeface="Cambria Math" panose="02040503050406030204" pitchFamily="18" charset="0"/>
                        </a:rPr>
                        <m:t>𝟐</m:t>
                      </m:r>
                      <m:r>
                        <a:rPr lang="en-US" sz="2400" b="1" i="1">
                          <a:solidFill>
                            <a:prstClr val="black"/>
                          </a:solidFill>
                          <a:latin typeface="Cambria Math" panose="02040503050406030204" pitchFamily="18" charset="0"/>
                          <a:ea typeface="Cambria Math" panose="02040503050406030204" pitchFamily="18" charset="0"/>
                        </a:rPr>
                        <m:t>.</m:t>
                      </m:r>
                      <m:r>
                        <a:rPr lang="en-US" sz="2400" b="1" i="1">
                          <a:solidFill>
                            <a:prstClr val="black"/>
                          </a:solidFill>
                          <a:latin typeface="Cambria Math" panose="02040503050406030204" pitchFamily="18" charset="0"/>
                          <a:ea typeface="Cambria Math" panose="02040503050406030204" pitchFamily="18" charset="0"/>
                        </a:rPr>
                        <m:t>𝟒</m:t>
                      </m:r>
                      <m:r>
                        <a:rPr lang="en-US" sz="2400" b="1" i="1">
                          <a:solidFill>
                            <a:prstClr val="black"/>
                          </a:solidFill>
                          <a:latin typeface="Cambria Math" panose="02040503050406030204" pitchFamily="18" charset="0"/>
                          <a:ea typeface="Cambria Math" panose="02040503050406030204" pitchFamily="18" charset="0"/>
                        </a:rPr>
                        <m:t> ∗ </m:t>
                      </m:r>
                      <m:sSup>
                        <m:sSupPr>
                          <m:ctrlPr>
                            <a:rPr lang="en-US" sz="2400" b="1" i="1">
                              <a:solidFill>
                                <a:prstClr val="black"/>
                              </a:solidFill>
                              <a:latin typeface="Cambria Math" panose="02040503050406030204" pitchFamily="18" charset="0"/>
                              <a:ea typeface="Cambria Math" panose="02040503050406030204" pitchFamily="18" charset="0"/>
                            </a:rPr>
                          </m:ctrlPr>
                        </m:sSupPr>
                        <m:e>
                          <m:r>
                            <a:rPr lang="en-US" sz="2400" b="1" i="1">
                              <a:solidFill>
                                <a:prstClr val="black"/>
                              </a:solidFill>
                              <a:latin typeface="Cambria Math" panose="02040503050406030204" pitchFamily="18" charset="0"/>
                              <a:ea typeface="Cambria Math" panose="02040503050406030204" pitchFamily="18" charset="0"/>
                            </a:rPr>
                            <m:t>𝟏𝟎</m:t>
                          </m:r>
                        </m:e>
                        <m:sup>
                          <m:r>
                            <a:rPr lang="en-US" sz="2400" b="1" i="1">
                              <a:solidFill>
                                <a:prstClr val="black"/>
                              </a:solidFill>
                              <a:latin typeface="Cambria Math" panose="02040503050406030204" pitchFamily="18" charset="0"/>
                              <a:ea typeface="Cambria Math" panose="02040503050406030204" pitchFamily="18" charset="0"/>
                            </a:rPr>
                            <m:t>−</m:t>
                          </m:r>
                          <m:r>
                            <a:rPr lang="en-US" sz="2400" b="1" i="1" smtClean="0">
                              <a:solidFill>
                                <a:prstClr val="black"/>
                              </a:solidFill>
                              <a:latin typeface="Cambria Math" panose="02040503050406030204" pitchFamily="18" charset="0"/>
                              <a:ea typeface="Cambria Math" panose="02040503050406030204" pitchFamily="18" charset="0"/>
                            </a:rPr>
                            <m:t>𝟑</m:t>
                          </m:r>
                        </m:sup>
                      </m:sSup>
                      <m:r>
                        <a:rPr lang="en-US" sz="2400" b="1" i="1">
                          <a:solidFill>
                            <a:prstClr val="black"/>
                          </a:solidFill>
                          <a:latin typeface="Cambria Math" panose="02040503050406030204" pitchFamily="18" charset="0"/>
                          <a:ea typeface="Cambria Math" panose="02040503050406030204" pitchFamily="18" charset="0"/>
                        </a:rPr>
                        <m:t>=</m:t>
                      </m:r>
                      <m:r>
                        <a:rPr lang="en-US" sz="2400" b="1" i="1">
                          <a:solidFill>
                            <a:prstClr val="black"/>
                          </a:solidFill>
                          <a:latin typeface="Cambria Math" panose="02040503050406030204" pitchFamily="18" charset="0"/>
                          <a:ea typeface="Cambria Math" panose="02040503050406030204" pitchFamily="18" charset="0"/>
                        </a:rPr>
                        <m:t>𝟎</m:t>
                      </m:r>
                    </m:oMath>
                  </m:oMathPara>
                </a14:m>
                <a:endParaRPr lang="en-US" b="1" dirty="0">
                  <a:solidFill>
                    <a:prstClr val="black"/>
                  </a:solidFill>
                </a:endParaRPr>
              </a:p>
            </p:txBody>
          </p:sp>
        </mc:Choice>
        <mc:Fallback>
          <p:sp>
            <p:nvSpPr>
              <p:cNvPr id="16" name="Rectangle 15"/>
              <p:cNvSpPr>
                <a:spLocks noRot="1" noChangeAspect="1" noMove="1" noResize="1" noEditPoints="1" noAdjustHandles="1" noChangeArrowheads="1" noChangeShapeType="1" noTextEdit="1"/>
              </p:cNvSpPr>
              <p:nvPr/>
            </p:nvSpPr>
            <p:spPr>
              <a:xfrm>
                <a:off x="3326677" y="3507923"/>
                <a:ext cx="5266635" cy="470000"/>
              </a:xfrm>
              <a:prstGeom prst="rect">
                <a:avLst/>
              </a:prstGeom>
              <a:blipFill>
                <a:blip r:embed="rId3"/>
                <a:stretch>
                  <a:fillRect/>
                </a:stretch>
              </a:blipFill>
            </p:spPr>
            <p:txBody>
              <a:bodyPr/>
              <a:lstStyle/>
              <a:p>
                <a:r>
                  <a:rPr lang="en-US">
                    <a:noFill/>
                  </a:rPr>
                  <a:t> </a:t>
                </a:r>
              </a:p>
            </p:txBody>
          </p:sp>
        </mc:Fallback>
      </mc:AlternateContent>
      <p:sp>
        <p:nvSpPr>
          <p:cNvPr id="7" name="TextBox 6"/>
          <p:cNvSpPr txBox="1"/>
          <p:nvPr/>
        </p:nvSpPr>
        <p:spPr>
          <a:xfrm>
            <a:off x="3954780" y="3086171"/>
            <a:ext cx="308610" cy="523220"/>
          </a:xfrm>
          <a:prstGeom prst="rect">
            <a:avLst/>
          </a:prstGeom>
          <a:noFill/>
        </p:spPr>
        <p:txBody>
          <a:bodyPr wrap="square" rtlCol="0">
            <a:spAutoFit/>
          </a:bodyPr>
          <a:lstStyle/>
          <a:p>
            <a:r>
              <a:rPr lang="en-US" sz="2800" b="1" dirty="0">
                <a:solidFill>
                  <a:schemeClr val="accent1">
                    <a:lumMod val="75000"/>
                  </a:schemeClr>
                </a:solidFill>
              </a:rPr>
              <a:t>a</a:t>
            </a:r>
          </a:p>
        </p:txBody>
      </p:sp>
      <p:sp>
        <p:nvSpPr>
          <p:cNvPr id="19" name="TextBox 18"/>
          <p:cNvSpPr txBox="1"/>
          <p:nvPr/>
        </p:nvSpPr>
        <p:spPr>
          <a:xfrm>
            <a:off x="5318760" y="3118664"/>
            <a:ext cx="308610" cy="523220"/>
          </a:xfrm>
          <a:prstGeom prst="rect">
            <a:avLst/>
          </a:prstGeom>
          <a:noFill/>
        </p:spPr>
        <p:txBody>
          <a:bodyPr wrap="square" rtlCol="0">
            <a:spAutoFit/>
          </a:bodyPr>
          <a:lstStyle/>
          <a:p>
            <a:r>
              <a:rPr lang="en-US" sz="2800" b="1" dirty="0">
                <a:solidFill>
                  <a:schemeClr val="accent1">
                    <a:lumMod val="75000"/>
                  </a:schemeClr>
                </a:solidFill>
              </a:rPr>
              <a:t>b</a:t>
            </a:r>
          </a:p>
        </p:txBody>
      </p:sp>
      <p:sp>
        <p:nvSpPr>
          <p:cNvPr id="20" name="TextBox 19"/>
          <p:cNvSpPr txBox="1"/>
          <p:nvPr/>
        </p:nvSpPr>
        <p:spPr>
          <a:xfrm>
            <a:off x="6830873" y="3094717"/>
            <a:ext cx="308610" cy="523220"/>
          </a:xfrm>
          <a:prstGeom prst="rect">
            <a:avLst/>
          </a:prstGeom>
          <a:noFill/>
        </p:spPr>
        <p:txBody>
          <a:bodyPr wrap="square" rtlCol="0">
            <a:spAutoFit/>
          </a:bodyPr>
          <a:lstStyle/>
          <a:p>
            <a:r>
              <a:rPr lang="en-US" sz="2800" b="1" dirty="0">
                <a:solidFill>
                  <a:schemeClr val="accent1">
                    <a:lumMod val="75000"/>
                  </a:schemeClr>
                </a:solidFill>
              </a:rPr>
              <a:t>c</a:t>
            </a:r>
          </a:p>
        </p:txBody>
      </p:sp>
      <mc:AlternateContent xmlns:mc="http://schemas.openxmlformats.org/markup-compatibility/2006">
        <mc:Choice xmlns:a14="http://schemas.microsoft.com/office/drawing/2010/main" Requires="a14">
          <p:sp>
            <p:nvSpPr>
              <p:cNvPr id="9" name="TextBox 8"/>
              <p:cNvSpPr txBox="1"/>
              <p:nvPr/>
            </p:nvSpPr>
            <p:spPr>
              <a:xfrm>
                <a:off x="555977" y="4773932"/>
                <a:ext cx="11229677" cy="8300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𝑥</m:t>
                      </m:r>
                      <m:r>
                        <a:rPr lang="en-US" sz="2300" b="0" i="1" smtClean="0">
                          <a:latin typeface="Cambria Math" panose="02040503050406030204" pitchFamily="18" charset="0"/>
                        </a:rPr>
                        <m:t>=</m:t>
                      </m:r>
                      <m:f>
                        <m:fPr>
                          <m:ctrlPr>
                            <a:rPr lang="en-US" sz="2300" b="0" i="1" smtClean="0">
                              <a:latin typeface="Cambria Math" panose="02040503050406030204" pitchFamily="18" charset="0"/>
                            </a:rPr>
                          </m:ctrlPr>
                        </m:fPr>
                        <m:num>
                          <m:r>
                            <a:rPr lang="en-US" sz="2300" i="1">
                              <a:latin typeface="Cambria Math" panose="02040503050406030204" pitchFamily="18" charset="0"/>
                            </a:rPr>
                            <m:t>−</m:t>
                          </m:r>
                          <m:r>
                            <a:rPr lang="en-US" sz="2300" b="0" i="1" smtClean="0">
                              <a:latin typeface="Cambria Math" panose="02040503050406030204" pitchFamily="18" charset="0"/>
                            </a:rPr>
                            <m:t>𝑏</m:t>
                          </m:r>
                          <m:r>
                            <a:rPr lang="en-US" sz="2300" i="1">
                              <a:latin typeface="Cambria Math" panose="02040503050406030204" pitchFamily="18" charset="0"/>
                              <a:ea typeface="Cambria Math" panose="02040503050406030204" pitchFamily="18" charset="0"/>
                            </a:rPr>
                            <m:t>± </m:t>
                          </m:r>
                          <m:rad>
                            <m:radPr>
                              <m:degHide m:val="on"/>
                              <m:ctrlPr>
                                <a:rPr lang="en-US" sz="2300" i="1">
                                  <a:latin typeface="Cambria Math" panose="02040503050406030204" pitchFamily="18" charset="0"/>
                                  <a:ea typeface="Cambria Math" panose="02040503050406030204" pitchFamily="18" charset="0"/>
                                </a:rPr>
                              </m:ctrlPr>
                            </m:radPr>
                            <m:deg/>
                            <m:e>
                              <m:sSup>
                                <m:sSupPr>
                                  <m:ctrlPr>
                                    <a:rPr lang="en-US" sz="2300" i="1" smtClean="0">
                                      <a:latin typeface="Cambria Math" panose="02040503050406030204" pitchFamily="18" charset="0"/>
                                      <a:ea typeface="Cambria Math" panose="02040503050406030204" pitchFamily="18" charset="0"/>
                                    </a:rPr>
                                  </m:ctrlPr>
                                </m:sSupPr>
                                <m:e>
                                  <m:r>
                                    <a:rPr lang="en-US" sz="2300" b="0" i="1" smtClean="0">
                                      <a:latin typeface="Cambria Math" panose="02040503050406030204" pitchFamily="18" charset="0"/>
                                      <a:ea typeface="Cambria Math" panose="02040503050406030204" pitchFamily="18" charset="0"/>
                                    </a:rPr>
                                    <m:t>𝑏</m:t>
                                  </m:r>
                                </m:e>
                                <m:sup>
                                  <m:r>
                                    <a:rPr lang="en-US" sz="2300" b="0" i="1" smtClean="0">
                                      <a:latin typeface="Cambria Math" panose="02040503050406030204" pitchFamily="18" charset="0"/>
                                      <a:ea typeface="Cambria Math" panose="02040503050406030204" pitchFamily="18" charset="0"/>
                                    </a:rPr>
                                    <m:t>2</m:t>
                                  </m:r>
                                </m:sup>
                              </m:sSup>
                              <m:r>
                                <a:rPr lang="en-US" sz="2300" b="0" i="1" smtClean="0">
                                  <a:latin typeface="Cambria Math" panose="02040503050406030204" pitchFamily="18" charset="0"/>
                                  <a:ea typeface="Cambria Math" panose="02040503050406030204" pitchFamily="18" charset="0"/>
                                </a:rPr>
                                <m:t> − </m:t>
                              </m:r>
                              <m:r>
                                <a:rPr lang="en-US" sz="2300" i="1">
                                  <a:latin typeface="Cambria Math" panose="02040503050406030204" pitchFamily="18" charset="0"/>
                                  <a:ea typeface="Cambria Math" panose="02040503050406030204" pitchFamily="18" charset="0"/>
                                </a:rPr>
                                <m:t>4</m:t>
                              </m:r>
                              <m:r>
                                <a:rPr lang="en-US" sz="2300" i="1">
                                  <a:latin typeface="Cambria Math" panose="02040503050406030204" pitchFamily="18" charset="0"/>
                                  <a:ea typeface="Cambria Math" panose="02040503050406030204" pitchFamily="18" charset="0"/>
                                </a:rPr>
                                <m:t>𝑎𝑐</m:t>
                              </m:r>
                            </m:e>
                          </m:rad>
                          <m:r>
                            <a:rPr lang="en-US" sz="2300" b="0" i="1" smtClean="0">
                              <a:latin typeface="Cambria Math" panose="02040503050406030204" pitchFamily="18" charset="0"/>
                              <a:ea typeface="Cambria Math" panose="02040503050406030204" pitchFamily="18" charset="0"/>
                            </a:rPr>
                            <m:t> </m:t>
                          </m:r>
                        </m:num>
                        <m:den>
                          <m:r>
                            <a:rPr lang="en-US" sz="2300" b="0" i="1" smtClean="0">
                              <a:latin typeface="Cambria Math" panose="02040503050406030204" pitchFamily="18" charset="0"/>
                            </a:rPr>
                            <m:t>2</m:t>
                          </m:r>
                          <m:r>
                            <a:rPr lang="en-US" sz="2300" b="0" i="1" smtClean="0">
                              <a:latin typeface="Cambria Math" panose="02040503050406030204" pitchFamily="18" charset="0"/>
                            </a:rPr>
                            <m:t>𝑎</m:t>
                          </m:r>
                        </m:den>
                      </m:f>
                      <m:r>
                        <a:rPr lang="en-US" sz="2300" b="0" i="1" smtClean="0">
                          <a:latin typeface="Cambria Math" panose="02040503050406030204" pitchFamily="18" charset="0"/>
                        </a:rPr>
                        <m:t>=</m:t>
                      </m:r>
                      <m:f>
                        <m:fPr>
                          <m:ctrlPr>
                            <a:rPr lang="en-US" sz="2300" i="1">
                              <a:latin typeface="Cambria Math" panose="02040503050406030204" pitchFamily="18" charset="0"/>
                            </a:rPr>
                          </m:ctrlPr>
                        </m:fPr>
                        <m:num>
                          <m:r>
                            <a:rPr lang="en-US" sz="2300" b="0" i="1" smtClean="0">
                              <a:latin typeface="Cambria Math" panose="02040503050406030204" pitchFamily="18" charset="0"/>
                            </a:rPr>
                            <m:t>.0108</m:t>
                          </m:r>
                          <m:r>
                            <a:rPr lang="en-US" sz="2300" i="1">
                              <a:latin typeface="Cambria Math" panose="02040503050406030204" pitchFamily="18" charset="0"/>
                              <a:ea typeface="Cambria Math" panose="02040503050406030204" pitchFamily="18" charset="0"/>
                            </a:rPr>
                            <m:t>± </m:t>
                          </m:r>
                          <m:rad>
                            <m:radPr>
                              <m:degHide m:val="on"/>
                              <m:ctrlPr>
                                <a:rPr lang="en-US" sz="2300" i="1">
                                  <a:latin typeface="Cambria Math" panose="02040503050406030204" pitchFamily="18" charset="0"/>
                                  <a:ea typeface="Cambria Math" panose="02040503050406030204" pitchFamily="18" charset="0"/>
                                </a:rPr>
                              </m:ctrlPr>
                            </m:radPr>
                            <m:deg/>
                            <m:e>
                              <m:sSup>
                                <m:sSupPr>
                                  <m:ctrlPr>
                                    <a:rPr lang="en-US" sz="2300" i="1">
                                      <a:latin typeface="Cambria Math" panose="02040503050406030204" pitchFamily="18" charset="0"/>
                                      <a:ea typeface="Cambria Math" panose="02040503050406030204" pitchFamily="18" charset="0"/>
                                    </a:rPr>
                                  </m:ctrlPr>
                                </m:sSupPr>
                                <m:e>
                                  <m:r>
                                    <a:rPr lang="en-US" sz="2300" b="0" i="1" smtClean="0">
                                      <a:latin typeface="Cambria Math" panose="02040503050406030204" pitchFamily="18" charset="0"/>
                                      <a:ea typeface="Cambria Math" panose="02040503050406030204" pitchFamily="18" charset="0"/>
                                    </a:rPr>
                                    <m:t>.0108</m:t>
                                  </m:r>
                                </m:e>
                                <m:sup>
                                  <m:r>
                                    <a:rPr lang="en-US" sz="2300" i="1">
                                      <a:latin typeface="Cambria Math" panose="02040503050406030204" pitchFamily="18" charset="0"/>
                                      <a:ea typeface="Cambria Math" panose="02040503050406030204" pitchFamily="18" charset="0"/>
                                    </a:rPr>
                                    <m:t>2</m:t>
                                  </m:r>
                                </m:sup>
                              </m:sSup>
                              <m:r>
                                <a:rPr lang="en-US" sz="2300" i="1">
                                  <a:latin typeface="Cambria Math" panose="02040503050406030204" pitchFamily="18" charset="0"/>
                                  <a:ea typeface="Cambria Math" panose="02040503050406030204" pitchFamily="18" charset="0"/>
                                </a:rPr>
                                <m:t> −</m:t>
                              </m:r>
                              <m:r>
                                <a:rPr lang="en-US" sz="2300" b="0" i="1" smtClean="0">
                                  <a:latin typeface="Cambria Math" panose="02040503050406030204" pitchFamily="18" charset="0"/>
                                  <a:ea typeface="Cambria Math" panose="02040503050406030204" pitchFamily="18" charset="0"/>
                                </a:rPr>
                                <m:t>(</m:t>
                              </m:r>
                              <m:r>
                                <a:rPr lang="en-US" sz="2300" i="1">
                                  <a:latin typeface="Cambria Math" panose="02040503050406030204" pitchFamily="18" charset="0"/>
                                  <a:ea typeface="Cambria Math" panose="02040503050406030204" pitchFamily="18" charset="0"/>
                                </a:rPr>
                                <m:t>4</m:t>
                              </m:r>
                              <m:r>
                                <a:rPr lang="en-US" sz="2300" b="0" i="1" smtClean="0">
                                  <a:latin typeface="Cambria Math" panose="02040503050406030204" pitchFamily="18" charset="0"/>
                                  <a:ea typeface="Cambria Math" panose="02040503050406030204" pitchFamily="18" charset="0"/>
                                </a:rPr>
                                <m:t>∗−.988∗2.4∗</m:t>
                              </m:r>
                              <m:sSup>
                                <m:sSupPr>
                                  <m:ctrlPr>
                                    <a:rPr lang="en-US" sz="2300" b="0" i="1" smtClean="0">
                                      <a:latin typeface="Cambria Math" panose="02040503050406030204" pitchFamily="18" charset="0"/>
                                      <a:ea typeface="Cambria Math" panose="02040503050406030204" pitchFamily="18" charset="0"/>
                                    </a:rPr>
                                  </m:ctrlPr>
                                </m:sSupPr>
                                <m:e>
                                  <m:r>
                                    <a:rPr lang="en-US" sz="2300" b="0" i="1" smtClean="0">
                                      <a:latin typeface="Cambria Math" panose="02040503050406030204" pitchFamily="18" charset="0"/>
                                      <a:ea typeface="Cambria Math" panose="02040503050406030204" pitchFamily="18" charset="0"/>
                                    </a:rPr>
                                    <m:t>10</m:t>
                                  </m:r>
                                </m:e>
                                <m:sup>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3</m:t>
                                  </m:r>
                                </m:sup>
                              </m:sSup>
                              <m:r>
                                <a:rPr lang="en-US" sz="2300" b="0" i="1" smtClean="0">
                                  <a:latin typeface="Cambria Math" panose="02040503050406030204" pitchFamily="18" charset="0"/>
                                  <a:ea typeface="Cambria Math" panose="02040503050406030204" pitchFamily="18" charset="0"/>
                                </a:rPr>
                                <m:t>)</m:t>
                              </m:r>
                            </m:e>
                          </m:rad>
                          <m:r>
                            <a:rPr lang="en-US" sz="2300" i="1">
                              <a:latin typeface="Cambria Math" panose="02040503050406030204" pitchFamily="18" charset="0"/>
                              <a:ea typeface="Cambria Math" panose="02040503050406030204" pitchFamily="18" charset="0"/>
                            </a:rPr>
                            <m:t> </m:t>
                          </m:r>
                        </m:num>
                        <m:den>
                          <m:r>
                            <a:rPr lang="en-US" sz="2300" i="1">
                              <a:latin typeface="Cambria Math" panose="02040503050406030204" pitchFamily="18" charset="0"/>
                            </a:rPr>
                            <m:t>2</m:t>
                          </m:r>
                          <m:r>
                            <a:rPr lang="en-US" sz="2300" b="0" i="1" smtClean="0">
                              <a:latin typeface="Cambria Math" panose="02040503050406030204" pitchFamily="18" charset="0"/>
                            </a:rPr>
                            <m:t>(−.988)</m:t>
                          </m:r>
                        </m:den>
                      </m:f>
                      <m:r>
                        <a:rPr lang="en-US" sz="2300" b="0" i="1" smtClean="0">
                          <a:latin typeface="Cambria Math" panose="02040503050406030204" pitchFamily="18" charset="0"/>
                        </a:rPr>
                        <m:t>= </m:t>
                      </m:r>
                      <m:f>
                        <m:fPr>
                          <m:ctrlPr>
                            <a:rPr lang="en-US" sz="2300" b="0" i="1" smtClean="0">
                              <a:latin typeface="Cambria Math" panose="02040503050406030204" pitchFamily="18" charset="0"/>
                            </a:rPr>
                          </m:ctrlPr>
                        </m:fPr>
                        <m:num>
                          <m:r>
                            <a:rPr lang="en-US" sz="2300" b="0" i="1" smtClean="0">
                              <a:latin typeface="Cambria Math" panose="02040503050406030204" pitchFamily="18" charset="0"/>
                            </a:rPr>
                            <m:t>.</m:t>
                          </m:r>
                          <m:r>
                            <a:rPr lang="en-US" sz="2300" b="0" i="1" smtClean="0">
                              <a:latin typeface="Cambria Math" panose="02040503050406030204" pitchFamily="18" charset="0"/>
                            </a:rPr>
                            <m:t>0</m:t>
                          </m:r>
                          <m:r>
                            <a:rPr lang="en-US" sz="2300" b="0" i="1" smtClean="0">
                              <a:latin typeface="Cambria Math" panose="02040503050406030204" pitchFamily="18" charset="0"/>
                            </a:rPr>
                            <m:t>108 </m:t>
                          </m:r>
                          <m:r>
                            <a:rPr lang="en-US" sz="2300" b="0" i="1" smtClean="0">
                              <a:latin typeface="Cambria Math" panose="02040503050406030204" pitchFamily="18" charset="0"/>
                              <a:ea typeface="Cambria Math" panose="02040503050406030204" pitchFamily="18" charset="0"/>
                            </a:rPr>
                            <m:t>±.0</m:t>
                          </m:r>
                          <m:r>
                            <a:rPr lang="en-US" sz="2300" b="0" i="1" smtClean="0">
                              <a:latin typeface="Cambria Math" panose="02040503050406030204" pitchFamily="18" charset="0"/>
                              <a:ea typeface="Cambria Math" panose="02040503050406030204" pitchFamily="18" charset="0"/>
                            </a:rPr>
                            <m:t>979</m:t>
                          </m:r>
                        </m:num>
                        <m:den>
                          <m:r>
                            <a:rPr lang="en-US" sz="2300" b="0" i="1" smtClean="0">
                              <a:latin typeface="Cambria Math" panose="02040503050406030204" pitchFamily="18" charset="0"/>
                            </a:rPr>
                            <m:t>−1.976</m:t>
                          </m:r>
                        </m:den>
                      </m:f>
                    </m:oMath>
                  </m:oMathPara>
                </a14:m>
                <a:endParaRPr lang="en-US" sz="2300" dirty="0"/>
              </a:p>
            </p:txBody>
          </p:sp>
        </mc:Choice>
        <mc:Fallback>
          <p:sp>
            <p:nvSpPr>
              <p:cNvPr id="9" name="TextBox 8"/>
              <p:cNvSpPr txBox="1">
                <a:spLocks noRot="1" noChangeAspect="1" noMove="1" noResize="1" noEditPoints="1" noAdjustHandles="1" noChangeArrowheads="1" noChangeShapeType="1" noTextEdit="1"/>
              </p:cNvSpPr>
              <p:nvPr/>
            </p:nvSpPr>
            <p:spPr>
              <a:xfrm>
                <a:off x="555977" y="4773932"/>
                <a:ext cx="11229677" cy="830035"/>
              </a:xfrm>
              <a:prstGeom prst="rect">
                <a:avLst/>
              </a:prstGeom>
              <a:blipFill>
                <a:blip r:embed="rId4"/>
                <a:stretch>
                  <a:fillRect/>
                </a:stretch>
              </a:blipFill>
            </p:spPr>
            <p:txBody>
              <a:bodyPr/>
              <a:lstStyle/>
              <a:p>
                <a:r>
                  <a:rPr lang="en-US">
                    <a:noFill/>
                  </a:rPr>
                  <a:t> </a:t>
                </a:r>
              </a:p>
            </p:txBody>
          </p:sp>
        </mc:Fallback>
      </mc:AlternateContent>
      <p:sp>
        <p:nvSpPr>
          <p:cNvPr id="22" name="TextBox 21"/>
          <p:cNvSpPr txBox="1"/>
          <p:nvPr/>
        </p:nvSpPr>
        <p:spPr>
          <a:xfrm>
            <a:off x="3748318" y="4070456"/>
            <a:ext cx="48449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We always want the positive answer</a:t>
            </a:r>
          </a:p>
        </p:txBody>
      </p:sp>
      <mc:AlternateContent xmlns:mc="http://schemas.openxmlformats.org/markup-compatibility/2006">
        <mc:Choice xmlns:a14="http://schemas.microsoft.com/office/drawing/2010/main" Requires="a14">
          <p:sp>
            <p:nvSpPr>
              <p:cNvPr id="10" name="Rectangle 9"/>
              <p:cNvSpPr/>
              <p:nvPr/>
            </p:nvSpPr>
            <p:spPr>
              <a:xfrm>
                <a:off x="5648595" y="5940006"/>
                <a:ext cx="1763303" cy="4462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300" b="1" i="1" smtClean="0">
                          <a:solidFill>
                            <a:prstClr val="black"/>
                          </a:solidFill>
                          <a:latin typeface="Cambria Math" panose="02040503050406030204" pitchFamily="18" charset="0"/>
                        </a:rPr>
                        <m:t>𝒙</m:t>
                      </m:r>
                      <m:r>
                        <a:rPr lang="en-US" sz="2300" b="1" i="1" smtClean="0">
                          <a:solidFill>
                            <a:prstClr val="black"/>
                          </a:solidFill>
                          <a:latin typeface="Cambria Math" panose="02040503050406030204" pitchFamily="18" charset="0"/>
                        </a:rPr>
                        <m:t>= .</m:t>
                      </m:r>
                      <m:r>
                        <a:rPr lang="en-US" sz="2300" b="1" i="1" smtClean="0">
                          <a:solidFill>
                            <a:prstClr val="black"/>
                          </a:solidFill>
                          <a:latin typeface="Cambria Math" panose="02040503050406030204" pitchFamily="18" charset="0"/>
                        </a:rPr>
                        <m:t>𝟎𝟒𝟒</m:t>
                      </m:r>
                      <m:r>
                        <a:rPr lang="en-US" sz="2300" b="1" i="1" smtClean="0">
                          <a:solidFill>
                            <a:prstClr val="black"/>
                          </a:solidFill>
                          <a:latin typeface="Cambria Math" panose="02040503050406030204" pitchFamily="18" charset="0"/>
                        </a:rPr>
                        <m:t> </m:t>
                      </m:r>
                      <m:r>
                        <a:rPr lang="en-US" sz="2300" b="1" i="1" smtClean="0">
                          <a:solidFill>
                            <a:prstClr val="black"/>
                          </a:solidFill>
                          <a:latin typeface="Cambria Math" panose="02040503050406030204" pitchFamily="18" charset="0"/>
                        </a:rPr>
                        <m:t>𝑴</m:t>
                      </m:r>
                    </m:oMath>
                  </m:oMathPara>
                </a14:m>
                <a:endParaRPr lang="en-US" b="1" dirty="0"/>
              </a:p>
            </p:txBody>
          </p:sp>
        </mc:Choice>
        <mc:Fallback>
          <p:sp>
            <p:nvSpPr>
              <p:cNvPr id="10" name="Rectangle 9"/>
              <p:cNvSpPr>
                <a:spLocks noRot="1" noChangeAspect="1" noMove="1" noResize="1" noEditPoints="1" noAdjustHandles="1" noChangeArrowheads="1" noChangeShapeType="1" noTextEdit="1"/>
              </p:cNvSpPr>
              <p:nvPr/>
            </p:nvSpPr>
            <p:spPr>
              <a:xfrm>
                <a:off x="5648595" y="5940006"/>
                <a:ext cx="1763303" cy="446276"/>
              </a:xfrm>
              <a:prstGeom prst="rect">
                <a:avLst/>
              </a:prstGeom>
              <a:blipFill>
                <a:blip r:embed="rId5"/>
                <a:stretch>
                  <a:fillRect/>
                </a:stretch>
              </a:blipFill>
            </p:spPr>
            <p:txBody>
              <a:bodyPr/>
              <a:lstStyle/>
              <a:p>
                <a:r>
                  <a:rPr lang="en-US">
                    <a:noFill/>
                  </a:rPr>
                  <a:t> </a:t>
                </a:r>
              </a:p>
            </p:txBody>
          </p:sp>
        </mc:Fallback>
      </mc:AlternateContent>
      <p:sp>
        <p:nvSpPr>
          <p:cNvPr id="11" name="Oval 10"/>
          <p:cNvSpPr/>
          <p:nvPr/>
        </p:nvSpPr>
        <p:spPr>
          <a:xfrm>
            <a:off x="5272946" y="5718067"/>
            <a:ext cx="2514600" cy="10172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58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5" name="TextBox 4"/>
          <p:cNvSpPr txBox="1"/>
          <p:nvPr/>
        </p:nvSpPr>
        <p:spPr>
          <a:xfrm>
            <a:off x="2340551" y="1084175"/>
            <a:ext cx="83793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Now we have x so lets</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solve for our equilibrium concentrations</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 name="Rectangle 9"/>
              <p:cNvSpPr/>
              <p:nvPr/>
            </p:nvSpPr>
            <p:spPr>
              <a:xfrm>
                <a:off x="5168535" y="1846763"/>
                <a:ext cx="1763303" cy="4462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3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23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3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𝟏𝟏𝟎</m:t>
                      </m:r>
                      <m:r>
                        <a:rPr kumimoji="0" lang="en-US" sz="23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3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𝑴</m:t>
                      </m:r>
                    </m:oMath>
                  </m:oMathPara>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Rectangle 9"/>
              <p:cNvSpPr>
                <a:spLocks noRot="1" noChangeAspect="1" noMove="1" noResize="1" noEditPoints="1" noAdjustHandles="1" noChangeArrowheads="1" noChangeShapeType="1" noTextEdit="1"/>
              </p:cNvSpPr>
              <p:nvPr/>
            </p:nvSpPr>
            <p:spPr>
              <a:xfrm>
                <a:off x="5168535" y="1846763"/>
                <a:ext cx="1763303" cy="446276"/>
              </a:xfrm>
              <a:prstGeom prst="rect">
                <a:avLst/>
              </a:prstGeom>
              <a:blipFill>
                <a:blip r:embed="rId2"/>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643604" y="2593962"/>
            <a:ext cx="6584251" cy="3584759"/>
          </a:xfrm>
          <a:prstGeom prst="rect">
            <a:avLst/>
          </a:prstGeom>
        </p:spPr>
      </p:pic>
      <p:sp>
        <p:nvSpPr>
          <p:cNvPr id="6" name="TextBox 5"/>
          <p:cNvSpPr txBox="1"/>
          <p:nvPr/>
        </p:nvSpPr>
        <p:spPr>
          <a:xfrm>
            <a:off x="7836861" y="3028950"/>
            <a:ext cx="3588699" cy="461665"/>
          </a:xfrm>
          <a:prstGeom prst="rect">
            <a:avLst/>
          </a:prstGeom>
          <a:noFill/>
        </p:spPr>
        <p:txBody>
          <a:bodyPr wrap="square" rtlCol="0">
            <a:spAutoFit/>
          </a:bodyPr>
          <a:lstStyle/>
          <a:p>
            <a:r>
              <a:rPr lang="en-US" sz="2400" dirty="0"/>
              <a:t>[A(g)] = .5 - .044 = .456M </a:t>
            </a:r>
          </a:p>
        </p:txBody>
      </p:sp>
      <p:sp>
        <p:nvSpPr>
          <p:cNvPr id="17" name="TextBox 16"/>
          <p:cNvSpPr txBox="1"/>
          <p:nvPr/>
        </p:nvSpPr>
        <p:spPr>
          <a:xfrm>
            <a:off x="7836862" y="3490615"/>
            <a:ext cx="3387398" cy="461665"/>
          </a:xfrm>
          <a:prstGeom prst="rect">
            <a:avLst/>
          </a:prstGeom>
          <a:noFill/>
        </p:spPr>
        <p:txBody>
          <a:bodyPr wrap="square" rtlCol="0">
            <a:spAutoFit/>
          </a:bodyPr>
          <a:lstStyle/>
          <a:p>
            <a:r>
              <a:rPr lang="en-US" sz="2400" dirty="0"/>
              <a:t>[B(g)] = .4 - .044 = .356 M</a:t>
            </a:r>
          </a:p>
        </p:txBody>
      </p:sp>
      <p:sp>
        <p:nvSpPr>
          <p:cNvPr id="18" name="TextBox 17"/>
          <p:cNvSpPr txBox="1"/>
          <p:nvPr/>
        </p:nvSpPr>
        <p:spPr>
          <a:xfrm>
            <a:off x="7836862" y="3952280"/>
            <a:ext cx="3295958" cy="461665"/>
          </a:xfrm>
          <a:prstGeom prst="rect">
            <a:avLst/>
          </a:prstGeom>
          <a:noFill/>
        </p:spPr>
        <p:txBody>
          <a:bodyPr wrap="square" rtlCol="0">
            <a:spAutoFit/>
          </a:bodyPr>
          <a:lstStyle/>
          <a:p>
            <a:r>
              <a:rPr lang="en-US" sz="2400" dirty="0"/>
              <a:t>[C(g)] = 0 + .044 = .044 M</a:t>
            </a:r>
          </a:p>
        </p:txBody>
      </p:sp>
      <p:sp>
        <p:nvSpPr>
          <p:cNvPr id="21" name="TextBox 20"/>
          <p:cNvSpPr txBox="1"/>
          <p:nvPr/>
        </p:nvSpPr>
        <p:spPr>
          <a:xfrm>
            <a:off x="7836862" y="4413945"/>
            <a:ext cx="3387398" cy="461665"/>
          </a:xfrm>
          <a:prstGeom prst="rect">
            <a:avLst/>
          </a:prstGeom>
          <a:noFill/>
        </p:spPr>
        <p:txBody>
          <a:bodyPr wrap="square" rtlCol="0">
            <a:spAutoFit/>
          </a:bodyPr>
          <a:lstStyle/>
          <a:p>
            <a:r>
              <a:rPr lang="en-US" sz="2400" dirty="0"/>
              <a:t>[D(g)] = 0 + .044 = .044  M</a:t>
            </a:r>
          </a:p>
        </p:txBody>
      </p:sp>
      <p:sp>
        <p:nvSpPr>
          <p:cNvPr id="8" name="TextBox 7"/>
          <p:cNvSpPr txBox="1"/>
          <p:nvPr/>
        </p:nvSpPr>
        <p:spPr>
          <a:xfrm>
            <a:off x="7836862" y="2518227"/>
            <a:ext cx="2633018" cy="461665"/>
          </a:xfrm>
          <a:prstGeom prst="rect">
            <a:avLst/>
          </a:prstGeom>
          <a:noFill/>
        </p:spPr>
        <p:txBody>
          <a:bodyPr wrap="square" rtlCol="0">
            <a:spAutoFit/>
          </a:bodyPr>
          <a:lstStyle/>
          <a:p>
            <a:r>
              <a:rPr lang="en-US" sz="2400" b="1" dirty="0"/>
              <a:t>Final Answer:</a:t>
            </a:r>
          </a:p>
        </p:txBody>
      </p:sp>
    </p:spTree>
    <p:extLst>
      <p:ext uri="{BB962C8B-B14F-4D97-AF65-F5344CB8AC3E}">
        <p14:creationId xmlns:p14="http://schemas.microsoft.com/office/powerpoint/2010/main" val="672188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5" name="TextBox 4"/>
          <p:cNvSpPr txBox="1"/>
          <p:nvPr/>
        </p:nvSpPr>
        <p:spPr>
          <a:xfrm>
            <a:off x="2774890" y="783252"/>
            <a:ext cx="72606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Something to note to make our lives easier.</a:t>
            </a:r>
          </a:p>
        </p:txBody>
      </p:sp>
      <mc:AlternateContent xmlns:mc="http://schemas.openxmlformats.org/markup-compatibility/2006" xmlns:a14="http://schemas.microsoft.com/office/drawing/2010/main">
        <mc:Choice Requires="a14">
          <p:sp>
            <p:nvSpPr>
              <p:cNvPr id="11" name="TextBox 10"/>
              <p:cNvSpPr txBox="1"/>
              <p:nvPr/>
            </p:nvSpPr>
            <p:spPr>
              <a:xfrm>
                <a:off x="2154466" y="4749879"/>
                <a:ext cx="7366724" cy="10767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𝐾</m:t>
                      </m:r>
                      <m:r>
                        <a:rPr lang="en-US" sz="3200" b="0" i="1" smtClean="0">
                          <a:latin typeface="Cambria Math" panose="02040503050406030204" pitchFamily="18" charset="0"/>
                        </a:rPr>
                        <m:t>= </m:t>
                      </m:r>
                      <m:f>
                        <m:fPr>
                          <m:ctrlPr>
                            <a:rPr lang="en-US" sz="3200" b="0" i="1" smtClean="0">
                              <a:latin typeface="Cambria Math" panose="02040503050406030204" pitchFamily="18" charset="0"/>
                            </a:rPr>
                          </m:ctrlPr>
                        </m:fPr>
                        <m:num>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𝑥</m:t>
                              </m:r>
                            </m:e>
                          </m:d>
                          <m:r>
                            <a:rPr lang="en-US" sz="3200" b="0" i="1" smtClean="0">
                              <a:latin typeface="Cambria Math" panose="02040503050406030204" pitchFamily="18" charset="0"/>
                            </a:rPr>
                            <m:t> </m:t>
                          </m:r>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𝑥</m:t>
                              </m:r>
                            </m:e>
                          </m:d>
                        </m:num>
                        <m:den>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.5 −</m:t>
                              </m:r>
                              <m:r>
                                <a:rPr lang="en-US" sz="3200" b="0" i="1" smtClean="0">
                                  <a:latin typeface="Cambria Math" panose="02040503050406030204" pitchFamily="18" charset="0"/>
                                </a:rPr>
                                <m:t>𝑥</m:t>
                              </m:r>
                            </m:e>
                          </m:d>
                          <m:r>
                            <a:rPr lang="en-US" sz="3200" b="0" i="1" smtClean="0">
                              <a:latin typeface="Cambria Math" panose="02040503050406030204" pitchFamily="18" charset="0"/>
                            </a:rPr>
                            <m:t> </m:t>
                          </m:r>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.4 −</m:t>
                              </m:r>
                              <m:r>
                                <a:rPr lang="en-US" sz="3200" b="0" i="1" smtClean="0">
                                  <a:latin typeface="Cambria Math" panose="02040503050406030204" pitchFamily="18" charset="0"/>
                                </a:rPr>
                                <m:t>𝑥</m:t>
                              </m:r>
                            </m:e>
                          </m:d>
                        </m:den>
                      </m:f>
                      <m:r>
                        <a:rPr lang="en-US" sz="3200" i="1">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 </m:t>
                      </m:r>
                      <m:f>
                        <m:fPr>
                          <m:ctrlPr>
                            <a:rPr lang="en-US" sz="3200" b="0" i="1" smtClean="0">
                              <a:latin typeface="Cambria Math" panose="02040503050406030204" pitchFamily="18" charset="0"/>
                              <a:ea typeface="Cambria Math" panose="02040503050406030204" pitchFamily="18" charset="0"/>
                            </a:rPr>
                          </m:ctrlPr>
                        </m:fPr>
                        <m:num>
                          <m:d>
                            <m:dPr>
                              <m:begChr m:val="["/>
                              <m:endChr m:val="]"/>
                              <m:ctrlPr>
                                <a:rPr lang="en-US" sz="3200" b="0" i="1" smtClean="0">
                                  <a:latin typeface="Cambria Math" panose="02040503050406030204" pitchFamily="18" charset="0"/>
                                  <a:ea typeface="Cambria Math" panose="02040503050406030204" pitchFamily="18" charset="0"/>
                                </a:rPr>
                              </m:ctrlPr>
                            </m:dPr>
                            <m:e>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𝑥</m:t>
                                  </m:r>
                                </m:e>
                                <m:sup>
                                  <m:r>
                                    <a:rPr lang="en-US" sz="3200" b="0" i="1" smtClean="0">
                                      <a:latin typeface="Cambria Math" panose="02040503050406030204" pitchFamily="18" charset="0"/>
                                      <a:ea typeface="Cambria Math" panose="02040503050406030204" pitchFamily="18" charset="0"/>
                                    </a:rPr>
                                    <m:t>2</m:t>
                                  </m:r>
                                </m:sup>
                              </m:sSup>
                            </m:e>
                          </m:d>
                        </m:num>
                        <m:den>
                          <m:d>
                            <m:dPr>
                              <m:begChr m:val="["/>
                              <m:endChr m:val="]"/>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.5</m:t>
                              </m:r>
                            </m:e>
                          </m:d>
                          <m:r>
                            <a:rPr lang="en-US" sz="3200" b="0" i="1" smtClean="0">
                              <a:latin typeface="Cambria Math" panose="02040503050406030204" pitchFamily="18" charset="0"/>
                              <a:ea typeface="Cambria Math" panose="02040503050406030204" pitchFamily="18" charset="0"/>
                            </a:rPr>
                            <m:t>[.4]</m:t>
                          </m:r>
                        </m:den>
                      </m:f>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154466" y="4749879"/>
                <a:ext cx="7366724" cy="1076705"/>
              </a:xfrm>
              <a:prstGeom prst="rect">
                <a:avLst/>
              </a:prstGeom>
              <a:blipFill>
                <a:blip r:embed="rId2"/>
                <a:stretch>
                  <a:fillRect/>
                </a:stretch>
              </a:blipFill>
            </p:spPr>
            <p:txBody>
              <a:bodyPr/>
              <a:lstStyle/>
              <a:p>
                <a:r>
                  <a:rPr lang="en-US">
                    <a:noFill/>
                  </a:rPr>
                  <a:t> </a:t>
                </a:r>
              </a:p>
            </p:txBody>
          </p:sp>
        </mc:Fallback>
      </mc:AlternateContent>
      <p:sp>
        <p:nvSpPr>
          <p:cNvPr id="3" name="Rectangle 2"/>
          <p:cNvSpPr/>
          <p:nvPr/>
        </p:nvSpPr>
        <p:spPr>
          <a:xfrm>
            <a:off x="4781522" y="2784849"/>
            <a:ext cx="2459328" cy="584775"/>
          </a:xfrm>
          <a:prstGeom prst="rect">
            <a:avLst/>
          </a:prstGeom>
        </p:spPr>
        <p:txBody>
          <a:bodyPr wrap="none">
            <a:spAutoFit/>
          </a:bodyPr>
          <a:lstStyle/>
          <a:p>
            <a:r>
              <a:rPr lang="en-US" sz="3200" dirty="0"/>
              <a:t>K = 1.2 x 10</a:t>
            </a:r>
            <a:r>
              <a:rPr lang="en-US" sz="3200" baseline="30000" dirty="0"/>
              <a:t>-5 </a:t>
            </a:r>
            <a:endParaRPr lang="en-US" sz="3200" dirty="0"/>
          </a:p>
        </p:txBody>
      </p:sp>
      <p:sp>
        <p:nvSpPr>
          <p:cNvPr id="14" name="TextBox 13"/>
          <p:cNvSpPr txBox="1"/>
          <p:nvPr/>
        </p:nvSpPr>
        <p:spPr>
          <a:xfrm>
            <a:off x="2774889" y="1373294"/>
            <a:ext cx="7260649" cy="138499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Let’s say K is extremely small compared to our initial concentrations meaning K &lt; 10</a:t>
            </a:r>
            <a:r>
              <a:rPr kumimoji="0" lang="en-US" sz="2800" i="0" u="none" strike="noStrike" kern="1200" cap="none" spc="0" normalizeH="0" baseline="30000" noProof="0" dirty="0">
                <a:ln>
                  <a:noFill/>
                </a:ln>
                <a:solidFill>
                  <a:prstClr val="black"/>
                </a:solidFill>
                <a:effectLst/>
                <a:uLnTx/>
                <a:uFillTx/>
                <a:latin typeface="Calibri" panose="020F0502020204030204"/>
                <a:ea typeface="+mn-ea"/>
                <a:cs typeface="+mn-cs"/>
              </a:rPr>
              <a:t>-4  </a:t>
            </a:r>
            <a:r>
              <a:rPr kumimoji="0" lang="en-US" sz="2800" i="0" u="none" strike="noStrike" kern="1200" cap="none" spc="0" normalizeH="0" noProof="0" dirty="0">
                <a:ln>
                  <a:noFill/>
                </a:ln>
                <a:solidFill>
                  <a:prstClr val="black"/>
                </a:solidFill>
                <a:effectLst/>
                <a:uLnTx/>
                <a:uFillTx/>
                <a:latin typeface="Calibri" panose="020F0502020204030204"/>
                <a:ea typeface="+mn-ea"/>
                <a:cs typeface="+mn-cs"/>
              </a:rPr>
              <a:t>factors of 10 smaller than our initial concentrations.</a:t>
            </a:r>
            <a:endParaRPr kumimoji="0" lang="en-US" sz="280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2893001" y="3561604"/>
            <a:ext cx="726064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We can assume that the initial concentration</a:t>
            </a:r>
            <a:r>
              <a:rPr kumimoji="0" lang="en-US" sz="2800" i="0" u="none" strike="noStrike" kern="1200" cap="none" spc="0" normalizeH="0" noProof="0" dirty="0">
                <a:ln>
                  <a:noFill/>
                </a:ln>
                <a:solidFill>
                  <a:prstClr val="black"/>
                </a:solidFill>
                <a:effectLst/>
                <a:uLnTx/>
                <a:uFillTx/>
                <a:latin typeface="Calibri" panose="020F0502020204030204"/>
                <a:ea typeface="+mn-ea"/>
                <a:cs typeface="+mn-cs"/>
              </a:rPr>
              <a:t> minus x is negligible</a:t>
            </a:r>
            <a:endParaRPr kumimoji="0" lang="en-US" sz="280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2893001" y="5953827"/>
            <a:ext cx="72606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Which is way easier to solve than the quadratic</a:t>
            </a:r>
            <a:endParaRPr kumimoji="0" lang="en-US" sz="280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59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3" name="TextBox 2"/>
          <p:cNvSpPr txBox="1"/>
          <p:nvPr/>
        </p:nvSpPr>
        <p:spPr>
          <a:xfrm>
            <a:off x="2971800" y="2548890"/>
            <a:ext cx="7196783" cy="461665"/>
          </a:xfrm>
          <a:prstGeom prst="rect">
            <a:avLst/>
          </a:prstGeom>
          <a:noFill/>
        </p:spPr>
        <p:txBody>
          <a:bodyPr wrap="square" rtlCol="0">
            <a:spAutoFit/>
          </a:bodyPr>
          <a:lstStyle/>
          <a:p>
            <a:r>
              <a:rPr lang="en-US" sz="2400" b="1" dirty="0"/>
              <a:t>What happens if it is not a 1:1 molar ratio though?</a:t>
            </a:r>
          </a:p>
        </p:txBody>
      </p:sp>
    </p:spTree>
    <p:extLst>
      <p:ext uri="{BB962C8B-B14F-4D97-AF65-F5344CB8AC3E}">
        <p14:creationId xmlns:p14="http://schemas.microsoft.com/office/powerpoint/2010/main" val="3323446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3" name="TextBox 2"/>
          <p:cNvSpPr txBox="1"/>
          <p:nvPr/>
        </p:nvSpPr>
        <p:spPr>
          <a:xfrm>
            <a:off x="2301721" y="1417320"/>
            <a:ext cx="78977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Lets go back to our general problem</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but with coefficients</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3214326" y="2433043"/>
                <a:ext cx="607249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𝟐</m:t>
                      </m:r>
                      <m:r>
                        <a:rPr lang="en-US" sz="3200" b="1" i="1" smtClean="0">
                          <a:latin typeface="Cambria Math" panose="02040503050406030204" pitchFamily="18" charset="0"/>
                        </a:rPr>
                        <m:t>𝑨</m:t>
                      </m:r>
                      <m:d>
                        <m:dPr>
                          <m:ctrlPr>
                            <a:rPr lang="en-US" sz="3200" b="1" i="1" smtClean="0">
                              <a:latin typeface="Cambria Math" panose="02040503050406030204" pitchFamily="18" charset="0"/>
                            </a:rPr>
                          </m:ctrlPr>
                        </m:dPr>
                        <m:e>
                          <m:r>
                            <a:rPr lang="en-US" sz="3200" b="1" i="1" smtClean="0">
                              <a:latin typeface="Cambria Math" panose="02040503050406030204" pitchFamily="18" charset="0"/>
                            </a:rPr>
                            <m:t>𝒈</m:t>
                          </m:r>
                        </m:e>
                      </m:d>
                      <m:r>
                        <a:rPr lang="en-US" sz="3200" b="1" i="1" smtClean="0">
                          <a:latin typeface="Cambria Math" panose="02040503050406030204" pitchFamily="18" charset="0"/>
                        </a:rPr>
                        <m:t>+</m:t>
                      </m:r>
                      <m:r>
                        <a:rPr lang="en-US" sz="3200" b="1" i="1" smtClean="0">
                          <a:latin typeface="Cambria Math" panose="02040503050406030204" pitchFamily="18" charset="0"/>
                        </a:rPr>
                        <m:t>𝟑</m:t>
                      </m:r>
                      <m:r>
                        <a:rPr lang="en-US" sz="3200" b="1" i="1" smtClean="0">
                          <a:latin typeface="Cambria Math" panose="02040503050406030204" pitchFamily="18" charset="0"/>
                        </a:rPr>
                        <m:t>𝑩</m:t>
                      </m:r>
                      <m:d>
                        <m:dPr>
                          <m:ctrlPr>
                            <a:rPr lang="en-US" sz="3200" b="1" i="1" smtClean="0">
                              <a:latin typeface="Cambria Math" panose="02040503050406030204" pitchFamily="18" charset="0"/>
                            </a:rPr>
                          </m:ctrlPr>
                        </m:dPr>
                        <m:e>
                          <m:r>
                            <a:rPr lang="en-US" sz="3200" b="1" i="1" smtClean="0">
                              <a:latin typeface="Cambria Math" panose="02040503050406030204" pitchFamily="18" charset="0"/>
                            </a:rPr>
                            <m:t>𝒈</m:t>
                          </m:r>
                        </m:e>
                      </m:d>
                      <m:r>
                        <a:rPr lang="en-US" sz="3200" b="1" i="1" smtClean="0">
                          <a:latin typeface="Cambria Math" panose="02040503050406030204" pitchFamily="18" charset="0"/>
                        </a:rPr>
                        <m:t> </m:t>
                      </m:r>
                      <m:r>
                        <a:rPr lang="en-US" sz="3200" b="1" i="1" smtClean="0">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𝟒</m:t>
                      </m:r>
                      <m:r>
                        <a:rPr lang="en-US" sz="3200" b="1" i="1" smtClean="0">
                          <a:latin typeface="Cambria Math" panose="02040503050406030204" pitchFamily="18" charset="0"/>
                          <a:ea typeface="Cambria Math" panose="02040503050406030204" pitchFamily="18" charset="0"/>
                        </a:rPr>
                        <m:t>𝑪</m:t>
                      </m:r>
                      <m:d>
                        <m:dPr>
                          <m:ctrlPr>
                            <a:rPr lang="en-US" sz="3200" b="1" i="1" smtClean="0">
                              <a:latin typeface="Cambria Math" panose="02040503050406030204" pitchFamily="18" charset="0"/>
                              <a:ea typeface="Cambria Math" panose="02040503050406030204" pitchFamily="18" charset="0"/>
                            </a:rPr>
                          </m:ctrlPr>
                        </m:dPr>
                        <m:e>
                          <m:r>
                            <a:rPr lang="en-US" sz="3200" b="1" i="1" smtClean="0">
                              <a:latin typeface="Cambria Math" panose="02040503050406030204" pitchFamily="18" charset="0"/>
                              <a:ea typeface="Cambria Math" panose="02040503050406030204" pitchFamily="18" charset="0"/>
                            </a:rPr>
                            <m:t>𝒈</m:t>
                          </m:r>
                        </m:e>
                      </m:d>
                      <m:r>
                        <a:rPr lang="en-US" sz="3200" b="1" i="1" smtClean="0">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𝑫</m:t>
                      </m:r>
                      <m:r>
                        <a:rPr lang="en-US" sz="3200" b="1" i="1" smtClean="0">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𝒈</m:t>
                      </m:r>
                      <m:r>
                        <a:rPr lang="en-US" sz="3200" b="1" i="1" smtClean="0">
                          <a:latin typeface="Cambria Math" panose="02040503050406030204" pitchFamily="18" charset="0"/>
                          <a:ea typeface="Cambria Math" panose="02040503050406030204" pitchFamily="18" charset="0"/>
                        </a:rPr>
                        <m:t>)</m:t>
                      </m:r>
                    </m:oMath>
                  </m:oMathPara>
                </a14:m>
                <a:endParaRPr lang="en-US" sz="32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3214326" y="2433043"/>
                <a:ext cx="6072496" cy="492443"/>
              </a:xfrm>
              <a:prstGeom prst="rect">
                <a:avLst/>
              </a:prstGeom>
              <a:blipFill>
                <a:blip r:embed="rId2"/>
                <a:stretch>
                  <a:fillRect/>
                </a:stretch>
              </a:blipFill>
            </p:spPr>
            <p:txBody>
              <a:bodyPr/>
              <a:lstStyle/>
              <a:p>
                <a:r>
                  <a:rPr lang="en-US">
                    <a:noFill/>
                  </a:rPr>
                  <a:t> </a:t>
                </a:r>
              </a:p>
            </p:txBody>
          </p:sp>
        </mc:Fallback>
      </mc:AlternateContent>
      <p:sp>
        <p:nvSpPr>
          <p:cNvPr id="5" name="TextBox 4"/>
          <p:cNvSpPr txBox="1"/>
          <p:nvPr/>
        </p:nvSpPr>
        <p:spPr>
          <a:xfrm>
            <a:off x="2301721" y="3684270"/>
            <a:ext cx="789770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We are still going to build our rice table but we need to take</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into account our molar ratios.</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669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mc:AlternateContent xmlns:mc="http://schemas.openxmlformats.org/markup-compatibility/2006" xmlns:a14="http://schemas.microsoft.com/office/drawing/2010/main">
        <mc:Choice Requires="a14">
          <p:sp>
            <p:nvSpPr>
              <p:cNvPr id="4" name="TextBox 3"/>
              <p:cNvSpPr txBox="1"/>
              <p:nvPr/>
            </p:nvSpPr>
            <p:spPr>
              <a:xfrm>
                <a:off x="3395558" y="1408426"/>
                <a:ext cx="6072496" cy="49244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𝟐</m:t>
                      </m:r>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𝑨</m:t>
                      </m:r>
                      <m:d>
                        <m:d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𝒈</m:t>
                          </m:r>
                        </m:e>
                      </m:d>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𝟑</m:t>
                      </m:r>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𝑩</m:t>
                      </m:r>
                      <m:d>
                        <m:d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𝒈</m:t>
                          </m:r>
                        </m:e>
                      </m:d>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𝟒</m:t>
                      </m:r>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𝑪</m:t>
                      </m:r>
                      <m:d>
                        <m:d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𝒈</m:t>
                          </m:r>
                        </m:e>
                      </m:d>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𝑫</m:t>
                      </m:r>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𝒈</m:t>
                      </m:r>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3200" b="1" i="0" u="none" strike="noStrike" kern="1200" cap="none" spc="0" normalizeH="0" baseline="0" noProof="0" dirty="0">
                  <a:ln>
                    <a:noFill/>
                  </a:ln>
                  <a:solidFill>
                    <a:prstClr val="black"/>
                  </a:solidFill>
                  <a:effectLst/>
                  <a:uLnTx/>
                  <a:uFillTx/>
                  <a:latin typeface="Calibri" panose="020F0502020204030204"/>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395558" y="1408426"/>
                <a:ext cx="6072496" cy="492443"/>
              </a:xfrm>
              <a:prstGeom prst="rect">
                <a:avLst/>
              </a:prstGeom>
              <a:blipFill>
                <a:blip r:embed="rId2"/>
                <a:stretch>
                  <a:fillRect/>
                </a:stretch>
              </a:blipFill>
            </p:spPr>
            <p:txBody>
              <a:bodyPr/>
              <a:lstStyle/>
              <a:p>
                <a:r>
                  <a:rPr lang="en-US">
                    <a:noFill/>
                  </a:rPr>
                  <a:t> </a:t>
                </a:r>
              </a:p>
            </p:txBody>
          </p:sp>
        </mc:Fallback>
      </mc:AlternateContent>
      <p:sp>
        <p:nvSpPr>
          <p:cNvPr id="6" name="TextBox 5"/>
          <p:cNvSpPr txBox="1"/>
          <p:nvPr/>
        </p:nvSpPr>
        <p:spPr>
          <a:xfrm>
            <a:off x="2067181" y="1362261"/>
            <a:ext cx="571500" cy="584775"/>
          </a:xfrm>
          <a:prstGeom prst="rect">
            <a:avLst/>
          </a:prstGeom>
          <a:noFill/>
        </p:spPr>
        <p:txBody>
          <a:bodyPr wrap="square" rtlCol="0">
            <a:spAutoFit/>
          </a:bodyPr>
          <a:lstStyle/>
          <a:p>
            <a:r>
              <a:rPr lang="en-US" sz="3200" b="1" dirty="0"/>
              <a:t>R</a:t>
            </a:r>
          </a:p>
        </p:txBody>
      </p:sp>
      <p:sp>
        <p:nvSpPr>
          <p:cNvPr id="7" name="TextBox 6"/>
          <p:cNvSpPr txBox="1"/>
          <p:nvPr/>
        </p:nvSpPr>
        <p:spPr>
          <a:xfrm>
            <a:off x="2067181" y="2200459"/>
            <a:ext cx="571500" cy="584775"/>
          </a:xfrm>
          <a:prstGeom prst="rect">
            <a:avLst/>
          </a:prstGeom>
          <a:noFill/>
        </p:spPr>
        <p:txBody>
          <a:bodyPr wrap="square" rtlCol="0">
            <a:spAutoFit/>
          </a:bodyPr>
          <a:lstStyle/>
          <a:p>
            <a:r>
              <a:rPr lang="en-US" sz="3200" b="1" dirty="0"/>
              <a:t>I</a:t>
            </a:r>
          </a:p>
        </p:txBody>
      </p:sp>
      <p:sp>
        <p:nvSpPr>
          <p:cNvPr id="8" name="TextBox 7"/>
          <p:cNvSpPr txBox="1"/>
          <p:nvPr/>
        </p:nvSpPr>
        <p:spPr>
          <a:xfrm>
            <a:off x="2067181" y="3130099"/>
            <a:ext cx="571500" cy="584775"/>
          </a:xfrm>
          <a:prstGeom prst="rect">
            <a:avLst/>
          </a:prstGeom>
          <a:noFill/>
        </p:spPr>
        <p:txBody>
          <a:bodyPr wrap="square" rtlCol="0">
            <a:spAutoFit/>
          </a:bodyPr>
          <a:lstStyle/>
          <a:p>
            <a:r>
              <a:rPr lang="en-US" sz="3200" b="1" dirty="0"/>
              <a:t>C</a:t>
            </a:r>
          </a:p>
        </p:txBody>
      </p:sp>
      <p:sp>
        <p:nvSpPr>
          <p:cNvPr id="9" name="TextBox 8"/>
          <p:cNvSpPr txBox="1"/>
          <p:nvPr/>
        </p:nvSpPr>
        <p:spPr>
          <a:xfrm>
            <a:off x="2067181" y="4059739"/>
            <a:ext cx="571500" cy="584775"/>
          </a:xfrm>
          <a:prstGeom prst="rect">
            <a:avLst/>
          </a:prstGeom>
          <a:noFill/>
        </p:spPr>
        <p:txBody>
          <a:bodyPr wrap="square" rtlCol="0">
            <a:spAutoFit/>
          </a:bodyPr>
          <a:lstStyle/>
          <a:p>
            <a:r>
              <a:rPr lang="en-US" sz="3200" b="1" dirty="0"/>
              <a:t>E</a:t>
            </a:r>
          </a:p>
        </p:txBody>
      </p:sp>
      <p:sp>
        <p:nvSpPr>
          <p:cNvPr id="10" name="TextBox 9"/>
          <p:cNvSpPr txBox="1"/>
          <p:nvPr/>
        </p:nvSpPr>
        <p:spPr>
          <a:xfrm>
            <a:off x="3395558" y="2174638"/>
            <a:ext cx="1070308" cy="584775"/>
          </a:xfrm>
          <a:prstGeom prst="rect">
            <a:avLst/>
          </a:prstGeom>
          <a:noFill/>
        </p:spPr>
        <p:txBody>
          <a:bodyPr wrap="square" rtlCol="0">
            <a:spAutoFit/>
          </a:bodyPr>
          <a:lstStyle/>
          <a:p>
            <a:r>
              <a:rPr lang="en-US" sz="3200" dirty="0"/>
              <a:t>.5 M</a:t>
            </a:r>
          </a:p>
        </p:txBody>
      </p:sp>
      <p:sp>
        <p:nvSpPr>
          <p:cNvPr id="11" name="TextBox 10"/>
          <p:cNvSpPr txBox="1"/>
          <p:nvPr/>
        </p:nvSpPr>
        <p:spPr>
          <a:xfrm>
            <a:off x="4965100" y="2173326"/>
            <a:ext cx="1070308" cy="584775"/>
          </a:xfrm>
          <a:prstGeom prst="rect">
            <a:avLst/>
          </a:prstGeom>
          <a:noFill/>
        </p:spPr>
        <p:txBody>
          <a:bodyPr wrap="square" rtlCol="0">
            <a:spAutoFit/>
          </a:bodyPr>
          <a:lstStyle/>
          <a:p>
            <a:r>
              <a:rPr lang="en-US" sz="3200" dirty="0"/>
              <a:t>.4 M</a:t>
            </a:r>
          </a:p>
        </p:txBody>
      </p:sp>
      <p:sp>
        <p:nvSpPr>
          <p:cNvPr id="12" name="TextBox 11"/>
          <p:cNvSpPr txBox="1"/>
          <p:nvPr/>
        </p:nvSpPr>
        <p:spPr>
          <a:xfrm>
            <a:off x="7007993" y="2194088"/>
            <a:ext cx="1070308" cy="584775"/>
          </a:xfrm>
          <a:prstGeom prst="rect">
            <a:avLst/>
          </a:prstGeom>
          <a:noFill/>
        </p:spPr>
        <p:txBody>
          <a:bodyPr wrap="square" rtlCol="0">
            <a:spAutoFit/>
          </a:bodyPr>
          <a:lstStyle/>
          <a:p>
            <a:r>
              <a:rPr lang="en-US" sz="3200" dirty="0"/>
              <a:t>0 M</a:t>
            </a:r>
          </a:p>
        </p:txBody>
      </p:sp>
      <p:sp>
        <p:nvSpPr>
          <p:cNvPr id="13" name="TextBox 12"/>
          <p:cNvSpPr txBox="1"/>
          <p:nvPr/>
        </p:nvSpPr>
        <p:spPr>
          <a:xfrm>
            <a:off x="8397746" y="2174638"/>
            <a:ext cx="1070308" cy="584775"/>
          </a:xfrm>
          <a:prstGeom prst="rect">
            <a:avLst/>
          </a:prstGeom>
          <a:noFill/>
        </p:spPr>
        <p:txBody>
          <a:bodyPr wrap="square" rtlCol="0">
            <a:spAutoFit/>
          </a:bodyPr>
          <a:lstStyle/>
          <a:p>
            <a:r>
              <a:rPr lang="en-US" sz="3200" dirty="0"/>
              <a:t>0 M</a:t>
            </a:r>
          </a:p>
        </p:txBody>
      </p:sp>
      <p:sp>
        <p:nvSpPr>
          <p:cNvPr id="14" name="TextBox 13"/>
          <p:cNvSpPr txBox="1"/>
          <p:nvPr/>
        </p:nvSpPr>
        <p:spPr>
          <a:xfrm>
            <a:off x="3576789" y="3130098"/>
            <a:ext cx="764962" cy="584775"/>
          </a:xfrm>
          <a:prstGeom prst="rect">
            <a:avLst/>
          </a:prstGeom>
          <a:noFill/>
        </p:spPr>
        <p:txBody>
          <a:bodyPr wrap="square" rtlCol="0">
            <a:spAutoFit/>
          </a:bodyPr>
          <a:lstStyle/>
          <a:p>
            <a:r>
              <a:rPr lang="en-US" sz="3200" dirty="0"/>
              <a:t>-x</a:t>
            </a:r>
          </a:p>
        </p:txBody>
      </p:sp>
      <mc:AlternateContent xmlns:mc="http://schemas.openxmlformats.org/markup-compatibility/2006" xmlns:a14="http://schemas.microsoft.com/office/drawing/2010/main">
        <mc:Choice Requires="a14">
          <p:sp>
            <p:nvSpPr>
              <p:cNvPr id="15" name="TextBox 14"/>
              <p:cNvSpPr txBox="1"/>
              <p:nvPr/>
            </p:nvSpPr>
            <p:spPr>
              <a:xfrm>
                <a:off x="5117773" y="3033182"/>
                <a:ext cx="764962" cy="788742"/>
              </a:xfrm>
              <a:prstGeom prst="rect">
                <a:avLst/>
              </a:prstGeom>
              <a:noFill/>
            </p:spPr>
            <p:txBody>
              <a:bodyPr wrap="square" rtlCol="0">
                <a:spAutoFit/>
              </a:bodyPr>
              <a:lstStyle/>
              <a:p>
                <a:r>
                  <a:rPr lang="en-US" sz="3200" dirty="0"/>
                  <a:t>-</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3</m:t>
                        </m:r>
                      </m:num>
                      <m:den>
                        <m:r>
                          <a:rPr lang="en-US" sz="3200" b="0" i="1" smtClean="0">
                            <a:latin typeface="Cambria Math" panose="02040503050406030204" pitchFamily="18" charset="0"/>
                          </a:rPr>
                          <m:t>2</m:t>
                        </m:r>
                      </m:den>
                    </m:f>
                  </m:oMath>
                </a14:m>
                <a:r>
                  <a:rPr lang="en-US" sz="3200" dirty="0"/>
                  <a:t>x</a:t>
                </a:r>
              </a:p>
            </p:txBody>
          </p:sp>
        </mc:Choice>
        <mc:Fallback xmlns="">
          <p:sp>
            <p:nvSpPr>
              <p:cNvPr id="15" name="TextBox 14"/>
              <p:cNvSpPr txBox="1">
                <a:spLocks noRot="1" noChangeAspect="1" noMove="1" noResize="1" noEditPoints="1" noAdjustHandles="1" noChangeArrowheads="1" noChangeShapeType="1" noTextEdit="1"/>
              </p:cNvSpPr>
              <p:nvPr/>
            </p:nvSpPr>
            <p:spPr>
              <a:xfrm>
                <a:off x="5117773" y="3033182"/>
                <a:ext cx="764962" cy="788742"/>
              </a:xfrm>
              <a:prstGeom prst="rect">
                <a:avLst/>
              </a:prstGeom>
              <a:blipFill>
                <a:blip r:embed="rId3"/>
                <a:stretch>
                  <a:fillRect l="-20800" r="-6400" b="-13178"/>
                </a:stretch>
              </a:blipFill>
            </p:spPr>
            <p:txBody>
              <a:bodyPr/>
              <a:lstStyle/>
              <a:p>
                <a:r>
                  <a:rPr lang="en-US">
                    <a:noFill/>
                  </a:rPr>
                  <a:t> </a:t>
                </a:r>
              </a:p>
            </p:txBody>
          </p:sp>
        </mc:Fallback>
      </mc:AlternateContent>
      <p:sp>
        <p:nvSpPr>
          <p:cNvPr id="16" name="TextBox 15"/>
          <p:cNvSpPr txBox="1"/>
          <p:nvPr/>
        </p:nvSpPr>
        <p:spPr>
          <a:xfrm>
            <a:off x="7010010" y="3130099"/>
            <a:ext cx="1387736" cy="584775"/>
          </a:xfrm>
          <a:prstGeom prst="rect">
            <a:avLst/>
          </a:prstGeom>
          <a:noFill/>
        </p:spPr>
        <p:txBody>
          <a:bodyPr wrap="square" rtlCol="0">
            <a:spAutoFit/>
          </a:bodyPr>
          <a:lstStyle/>
          <a:p>
            <a:r>
              <a:rPr lang="en-US" sz="3200" dirty="0"/>
              <a:t>+ 2x</a:t>
            </a:r>
          </a:p>
        </p:txBody>
      </p:sp>
      <mc:AlternateContent xmlns:mc="http://schemas.openxmlformats.org/markup-compatibility/2006" xmlns:a14="http://schemas.microsoft.com/office/drawing/2010/main">
        <mc:Choice Requires="a14">
          <p:sp>
            <p:nvSpPr>
              <p:cNvPr id="17" name="TextBox 16"/>
              <p:cNvSpPr txBox="1"/>
              <p:nvPr/>
            </p:nvSpPr>
            <p:spPr>
              <a:xfrm>
                <a:off x="8397746" y="3034208"/>
                <a:ext cx="1387736" cy="787716"/>
              </a:xfrm>
              <a:prstGeom prst="rect">
                <a:avLst/>
              </a:prstGeom>
              <a:noFill/>
            </p:spPr>
            <p:txBody>
              <a:bodyPr wrap="square" rtlCol="0">
                <a:spAutoFit/>
              </a:bodyPr>
              <a:lstStyle/>
              <a:p>
                <a:r>
                  <a:rPr lang="en-US" sz="3200" dirty="0"/>
                  <a:t>+ </a:t>
                </a:r>
                <a14:m>
                  <m:oMath xmlns:m="http://schemas.openxmlformats.org/officeDocument/2006/math">
                    <m:f>
                      <m:fPr>
                        <m:ctrlPr>
                          <a:rPr lang="en-US" sz="3200" i="1" dirty="0" smtClean="0">
                            <a:latin typeface="Cambria Math" panose="02040503050406030204" pitchFamily="18" charset="0"/>
                          </a:rPr>
                        </m:ctrlPr>
                      </m:fPr>
                      <m:num>
                        <m:r>
                          <a:rPr lang="en-US" sz="3200" b="0" i="1" dirty="0" smtClean="0">
                            <a:latin typeface="Cambria Math" panose="02040503050406030204" pitchFamily="18" charset="0"/>
                          </a:rPr>
                          <m:t>1</m:t>
                        </m:r>
                      </m:num>
                      <m:den>
                        <m:r>
                          <a:rPr lang="en-US" sz="3200" b="0" i="1" dirty="0" smtClean="0">
                            <a:latin typeface="Cambria Math" panose="02040503050406030204" pitchFamily="18" charset="0"/>
                          </a:rPr>
                          <m:t>2</m:t>
                        </m:r>
                      </m:den>
                    </m:f>
                  </m:oMath>
                </a14:m>
                <a:r>
                  <a:rPr lang="en-US" sz="3200" dirty="0"/>
                  <a:t>x</a:t>
                </a:r>
              </a:p>
            </p:txBody>
          </p:sp>
        </mc:Choice>
        <mc:Fallback xmlns="">
          <p:sp>
            <p:nvSpPr>
              <p:cNvPr id="17" name="TextBox 16"/>
              <p:cNvSpPr txBox="1">
                <a:spLocks noRot="1" noChangeAspect="1" noMove="1" noResize="1" noEditPoints="1" noAdjustHandles="1" noChangeArrowheads="1" noChangeShapeType="1" noTextEdit="1"/>
              </p:cNvSpPr>
              <p:nvPr/>
            </p:nvSpPr>
            <p:spPr>
              <a:xfrm>
                <a:off x="8397746" y="3034208"/>
                <a:ext cx="1387736" cy="787716"/>
              </a:xfrm>
              <a:prstGeom prst="rect">
                <a:avLst/>
              </a:prstGeom>
              <a:blipFill>
                <a:blip r:embed="rId4"/>
                <a:stretch>
                  <a:fillRect l="-11454" b="-12403"/>
                </a:stretch>
              </a:blipFill>
            </p:spPr>
            <p:txBody>
              <a:bodyPr/>
              <a:lstStyle/>
              <a:p>
                <a:r>
                  <a:rPr lang="en-US">
                    <a:noFill/>
                  </a:rPr>
                  <a:t> </a:t>
                </a:r>
              </a:p>
            </p:txBody>
          </p:sp>
        </mc:Fallback>
      </mc:AlternateContent>
      <p:sp>
        <p:nvSpPr>
          <p:cNvPr id="18" name="TextBox 17"/>
          <p:cNvSpPr txBox="1"/>
          <p:nvPr/>
        </p:nvSpPr>
        <p:spPr>
          <a:xfrm>
            <a:off x="3372698" y="4085558"/>
            <a:ext cx="1426253" cy="584775"/>
          </a:xfrm>
          <a:prstGeom prst="rect">
            <a:avLst/>
          </a:prstGeom>
          <a:noFill/>
        </p:spPr>
        <p:txBody>
          <a:bodyPr wrap="square" rtlCol="0">
            <a:spAutoFit/>
          </a:bodyPr>
          <a:lstStyle/>
          <a:p>
            <a:r>
              <a:rPr lang="en-US" sz="3200" dirty="0"/>
              <a:t>.5 - x M</a:t>
            </a:r>
          </a:p>
        </p:txBody>
      </p:sp>
      <mc:AlternateContent xmlns:mc="http://schemas.openxmlformats.org/markup-compatibility/2006" xmlns:a14="http://schemas.microsoft.com/office/drawing/2010/main">
        <mc:Choice Requires="a14">
          <p:sp>
            <p:nvSpPr>
              <p:cNvPr id="19" name="TextBox 18"/>
              <p:cNvSpPr txBox="1"/>
              <p:nvPr/>
            </p:nvSpPr>
            <p:spPr>
              <a:xfrm>
                <a:off x="4965100" y="3983574"/>
                <a:ext cx="1743241" cy="788742"/>
              </a:xfrm>
              <a:prstGeom prst="rect">
                <a:avLst/>
              </a:prstGeom>
              <a:noFill/>
            </p:spPr>
            <p:txBody>
              <a:bodyPr wrap="square" rtlCol="0">
                <a:spAutoFit/>
              </a:bodyPr>
              <a:lstStyle/>
              <a:p>
                <a:r>
                  <a:rPr lang="en-US" sz="3200" dirty="0"/>
                  <a:t>.4  -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3</m:t>
                        </m:r>
                      </m:num>
                      <m:den>
                        <m:r>
                          <a:rPr lang="en-US" sz="3200" i="1">
                            <a:latin typeface="Cambria Math" panose="02040503050406030204" pitchFamily="18" charset="0"/>
                          </a:rPr>
                          <m:t>2</m:t>
                        </m:r>
                      </m:den>
                    </m:f>
                  </m:oMath>
                </a14:m>
                <a:r>
                  <a:rPr lang="en-US" sz="3200" dirty="0"/>
                  <a:t>x M</a:t>
                </a:r>
              </a:p>
            </p:txBody>
          </p:sp>
        </mc:Choice>
        <mc:Fallback xmlns="">
          <p:sp>
            <p:nvSpPr>
              <p:cNvPr id="19" name="TextBox 18"/>
              <p:cNvSpPr txBox="1">
                <a:spLocks noRot="1" noChangeAspect="1" noMove="1" noResize="1" noEditPoints="1" noAdjustHandles="1" noChangeArrowheads="1" noChangeShapeType="1" noTextEdit="1"/>
              </p:cNvSpPr>
              <p:nvPr/>
            </p:nvSpPr>
            <p:spPr>
              <a:xfrm>
                <a:off x="4965100" y="3983574"/>
                <a:ext cx="1743241" cy="788742"/>
              </a:xfrm>
              <a:prstGeom prst="rect">
                <a:avLst/>
              </a:prstGeom>
              <a:blipFill>
                <a:blip r:embed="rId5"/>
                <a:stretch>
                  <a:fillRect l="-8741" r="-5245" b="-12308"/>
                </a:stretch>
              </a:blipFill>
            </p:spPr>
            <p:txBody>
              <a:bodyPr/>
              <a:lstStyle/>
              <a:p>
                <a:r>
                  <a:rPr lang="en-US">
                    <a:noFill/>
                  </a:rPr>
                  <a:t> </a:t>
                </a:r>
              </a:p>
            </p:txBody>
          </p:sp>
        </mc:Fallback>
      </mc:AlternateContent>
      <p:sp>
        <p:nvSpPr>
          <p:cNvPr id="20" name="TextBox 19"/>
          <p:cNvSpPr txBox="1"/>
          <p:nvPr/>
        </p:nvSpPr>
        <p:spPr>
          <a:xfrm>
            <a:off x="7185636" y="4098237"/>
            <a:ext cx="1212110" cy="584775"/>
          </a:xfrm>
          <a:prstGeom prst="rect">
            <a:avLst/>
          </a:prstGeom>
          <a:noFill/>
        </p:spPr>
        <p:txBody>
          <a:bodyPr wrap="square" rtlCol="0">
            <a:spAutoFit/>
          </a:bodyPr>
          <a:lstStyle/>
          <a:p>
            <a:r>
              <a:rPr lang="en-US" sz="3200" dirty="0"/>
              <a:t>2x M</a:t>
            </a:r>
          </a:p>
        </p:txBody>
      </p:sp>
      <mc:AlternateContent xmlns:mc="http://schemas.openxmlformats.org/markup-compatibility/2006" xmlns:a14="http://schemas.microsoft.com/office/drawing/2010/main">
        <mc:Choice Requires="a14">
          <p:sp>
            <p:nvSpPr>
              <p:cNvPr id="21" name="TextBox 20"/>
              <p:cNvSpPr txBox="1"/>
              <p:nvPr/>
            </p:nvSpPr>
            <p:spPr>
              <a:xfrm>
                <a:off x="8397746" y="4009755"/>
                <a:ext cx="1387736" cy="787716"/>
              </a:xfrm>
              <a:prstGeom prst="rect">
                <a:avLst/>
              </a:prstGeom>
              <a:noFill/>
            </p:spPr>
            <p:txBody>
              <a:bodyPr wrap="square" rtlCol="0">
                <a:spAutoFit/>
              </a:bodyPr>
              <a:lstStyle/>
              <a:p>
                <a:r>
                  <a:rPr lang="en-US" sz="3200" dirty="0"/>
                  <a:t> </a:t>
                </a:r>
                <a14:m>
                  <m:oMath xmlns:m="http://schemas.openxmlformats.org/officeDocument/2006/math">
                    <m:f>
                      <m:fPr>
                        <m:ctrlPr>
                          <a:rPr lang="en-US" sz="3200" i="1" dirty="0" smtClean="0">
                            <a:latin typeface="Cambria Math" panose="02040503050406030204" pitchFamily="18" charset="0"/>
                          </a:rPr>
                        </m:ctrlPr>
                      </m:fPr>
                      <m:num>
                        <m:r>
                          <a:rPr lang="en-US" sz="3200" b="0" i="1" dirty="0" smtClean="0">
                            <a:latin typeface="Cambria Math" panose="02040503050406030204" pitchFamily="18" charset="0"/>
                          </a:rPr>
                          <m:t>1</m:t>
                        </m:r>
                      </m:num>
                      <m:den>
                        <m:r>
                          <a:rPr lang="en-US" sz="3200" b="0" i="1" dirty="0" smtClean="0">
                            <a:latin typeface="Cambria Math" panose="02040503050406030204" pitchFamily="18" charset="0"/>
                          </a:rPr>
                          <m:t>2</m:t>
                        </m:r>
                      </m:den>
                    </m:f>
                  </m:oMath>
                </a14:m>
                <a:r>
                  <a:rPr lang="en-US" sz="3200" dirty="0"/>
                  <a:t>x M</a:t>
                </a:r>
              </a:p>
            </p:txBody>
          </p:sp>
        </mc:Choice>
        <mc:Fallback xmlns="">
          <p:sp>
            <p:nvSpPr>
              <p:cNvPr id="21" name="TextBox 20"/>
              <p:cNvSpPr txBox="1">
                <a:spLocks noRot="1" noChangeAspect="1" noMove="1" noResize="1" noEditPoints="1" noAdjustHandles="1" noChangeArrowheads="1" noChangeShapeType="1" noTextEdit="1"/>
              </p:cNvSpPr>
              <p:nvPr/>
            </p:nvSpPr>
            <p:spPr>
              <a:xfrm>
                <a:off x="8397746" y="4009755"/>
                <a:ext cx="1387736" cy="787716"/>
              </a:xfrm>
              <a:prstGeom prst="rect">
                <a:avLst/>
              </a:prstGeom>
              <a:blipFill>
                <a:blip r:embed="rId6"/>
                <a:stretch>
                  <a:fillRect b="-12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536732" y="4823220"/>
                <a:ext cx="5396168" cy="17615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𝐾</m:t>
                      </m:r>
                      <m:r>
                        <a:rPr lang="en-US" sz="3200" b="0" i="1" smtClean="0">
                          <a:latin typeface="Cambria Math" panose="02040503050406030204" pitchFamily="18" charset="0"/>
                        </a:rPr>
                        <m:t>= </m:t>
                      </m:r>
                      <m:f>
                        <m:fPr>
                          <m:ctrlPr>
                            <a:rPr lang="en-US" sz="3200" b="0" i="1" smtClean="0">
                              <a:latin typeface="Cambria Math" panose="02040503050406030204" pitchFamily="18" charset="0"/>
                            </a:rPr>
                          </m:ctrlPr>
                        </m:fPr>
                        <m:num>
                          <m:sSup>
                            <m:sSupPr>
                              <m:ctrlPr>
                                <a:rPr lang="en-US" sz="3200" b="0" i="1" smtClean="0">
                                  <a:latin typeface="Cambria Math" panose="02040503050406030204" pitchFamily="18" charset="0"/>
                                </a:rPr>
                              </m:ctrlPr>
                            </m:sSupPr>
                            <m:e>
                              <m:d>
                                <m:dPr>
                                  <m:begChr m:val="["/>
                                  <m:endChr m:val="]"/>
                                  <m:ctrlPr>
                                    <a:rPr lang="en-US" sz="3200" i="1">
                                      <a:latin typeface="Cambria Math" panose="02040503050406030204" pitchFamily="18" charset="0"/>
                                    </a:rPr>
                                  </m:ctrlPr>
                                </m:dPr>
                                <m:e>
                                  <m:r>
                                    <a:rPr lang="en-US" sz="3200" i="1">
                                      <a:latin typeface="Cambria Math" panose="02040503050406030204" pitchFamily="18" charset="0"/>
                                    </a:rPr>
                                    <m:t>2</m:t>
                                  </m:r>
                                  <m:r>
                                    <a:rPr lang="en-US" sz="3200" i="1">
                                      <a:latin typeface="Cambria Math" panose="02040503050406030204" pitchFamily="18" charset="0"/>
                                    </a:rPr>
                                    <m:t>𝑥</m:t>
                                  </m:r>
                                </m:e>
                              </m:d>
                            </m:e>
                            <m:sup>
                              <m:r>
                                <a:rPr lang="en-US" sz="3200" b="0" i="1" smtClean="0">
                                  <a:latin typeface="Cambria Math" panose="02040503050406030204" pitchFamily="18" charset="0"/>
                                </a:rPr>
                                <m:t>4</m:t>
                              </m:r>
                            </m:sup>
                          </m:sSup>
                          <m:r>
                            <a:rPr lang="en-US" sz="3200" b="0" i="1" smtClean="0">
                              <a:latin typeface="Cambria Math" panose="02040503050406030204" pitchFamily="18" charset="0"/>
                            </a:rPr>
                            <m:t> </m:t>
                          </m:r>
                          <m:d>
                            <m:dPr>
                              <m:begChr m:val="["/>
                              <m:endChr m:val="]"/>
                              <m:ctrlPr>
                                <a:rPr lang="en-US" sz="3200" b="0" i="1" smtClean="0">
                                  <a:latin typeface="Cambria Math" panose="02040503050406030204" pitchFamily="18" charset="0"/>
                                </a:rPr>
                              </m:ctrlPr>
                            </m:dPr>
                            <m:e>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2</m:t>
                                  </m:r>
                                </m:den>
                              </m:f>
                              <m:r>
                                <a:rPr lang="en-US" sz="3200" b="0" i="1" smtClean="0">
                                  <a:latin typeface="Cambria Math" panose="02040503050406030204" pitchFamily="18" charset="0"/>
                                </a:rPr>
                                <m:t> </m:t>
                              </m:r>
                              <m:r>
                                <a:rPr lang="en-US" sz="3200" b="0" i="1" smtClean="0">
                                  <a:latin typeface="Cambria Math" panose="02040503050406030204" pitchFamily="18" charset="0"/>
                                </a:rPr>
                                <m:t>𝑥</m:t>
                              </m:r>
                            </m:e>
                          </m:d>
                        </m:num>
                        <m:den>
                          <m:sSup>
                            <m:sSupPr>
                              <m:ctrlPr>
                                <a:rPr lang="en-US" sz="3200" b="0" i="1" smtClean="0">
                                  <a:latin typeface="Cambria Math" panose="02040503050406030204" pitchFamily="18" charset="0"/>
                                </a:rPr>
                              </m:ctrlPr>
                            </m:sSupPr>
                            <m:e>
                              <m:d>
                                <m:dPr>
                                  <m:begChr m:val="["/>
                                  <m:endChr m:val="]"/>
                                  <m:ctrlPr>
                                    <a:rPr lang="en-US" sz="3200" i="1">
                                      <a:latin typeface="Cambria Math" panose="02040503050406030204" pitchFamily="18" charset="0"/>
                                    </a:rPr>
                                  </m:ctrlPr>
                                </m:dPr>
                                <m:e>
                                  <m:r>
                                    <a:rPr lang="en-US" sz="3200" i="1">
                                      <a:latin typeface="Cambria Math" panose="02040503050406030204" pitchFamily="18" charset="0"/>
                                    </a:rPr>
                                    <m:t>.5 −</m:t>
                                  </m:r>
                                  <m:r>
                                    <a:rPr lang="en-US" sz="3200" i="1">
                                      <a:latin typeface="Cambria Math" panose="02040503050406030204" pitchFamily="18" charset="0"/>
                                    </a:rPr>
                                    <m:t>𝑥</m:t>
                                  </m:r>
                                </m:e>
                              </m:d>
                            </m:e>
                            <m:sup>
                              <m:r>
                                <a:rPr lang="en-US" sz="3200" b="0" i="1" smtClean="0">
                                  <a:latin typeface="Cambria Math" panose="02040503050406030204" pitchFamily="18" charset="0"/>
                                </a:rPr>
                                <m:t>2</m:t>
                              </m:r>
                            </m:sup>
                          </m:sSup>
                          <m:r>
                            <a:rPr lang="en-US" sz="3200" b="0" i="1" smtClean="0">
                              <a:latin typeface="Cambria Math" panose="02040503050406030204" pitchFamily="18" charset="0"/>
                            </a:rPr>
                            <m:t> </m:t>
                          </m:r>
                          <m:sSup>
                            <m:sSupPr>
                              <m:ctrlPr>
                                <a:rPr lang="en-US" sz="3200" b="0" i="1" smtClean="0">
                                  <a:latin typeface="Cambria Math" panose="02040503050406030204" pitchFamily="18" charset="0"/>
                                </a:rPr>
                              </m:ctrlPr>
                            </m:sSupPr>
                            <m:e>
                              <m:d>
                                <m:dPr>
                                  <m:begChr m:val="["/>
                                  <m:endChr m:val="]"/>
                                  <m:ctrlPr>
                                    <a:rPr lang="en-US" sz="3200" i="1">
                                      <a:latin typeface="Cambria Math" panose="02040503050406030204" pitchFamily="18" charset="0"/>
                                    </a:rPr>
                                  </m:ctrlPr>
                                </m:dPr>
                                <m:e>
                                  <m:r>
                                    <a:rPr lang="en-US" sz="3200" i="1">
                                      <a:latin typeface="Cambria Math" panose="02040503050406030204" pitchFamily="18" charset="0"/>
                                    </a:rPr>
                                    <m:t>.4 −</m:t>
                                  </m:r>
                                  <m:f>
                                    <m:fPr>
                                      <m:ctrlPr>
                                        <a:rPr lang="en-US" sz="3200" i="1" smtClean="0">
                                          <a:latin typeface="Cambria Math" panose="02040503050406030204" pitchFamily="18" charset="0"/>
                                        </a:rPr>
                                      </m:ctrlPr>
                                    </m:fPr>
                                    <m:num>
                                      <m:r>
                                        <a:rPr lang="en-US" sz="3200" b="0" i="1" smtClean="0">
                                          <a:latin typeface="Cambria Math" panose="02040503050406030204" pitchFamily="18" charset="0"/>
                                        </a:rPr>
                                        <m:t>3</m:t>
                                      </m:r>
                                    </m:num>
                                    <m:den>
                                      <m:r>
                                        <a:rPr lang="en-US" sz="3200" b="0" i="1" smtClean="0">
                                          <a:latin typeface="Cambria Math" panose="02040503050406030204" pitchFamily="18" charset="0"/>
                                        </a:rPr>
                                        <m:t>2</m:t>
                                      </m:r>
                                    </m:den>
                                  </m:f>
                                  <m:r>
                                    <a:rPr lang="en-US" sz="3200" i="1" smtClean="0">
                                      <a:latin typeface="Cambria Math" panose="02040503050406030204" pitchFamily="18" charset="0"/>
                                    </a:rPr>
                                    <m:t>𝑥</m:t>
                                  </m:r>
                                </m:e>
                              </m:d>
                            </m:e>
                            <m:sup>
                              <m:r>
                                <a:rPr lang="en-US" sz="3200" b="0" i="1" smtClean="0">
                                  <a:latin typeface="Cambria Math" panose="02040503050406030204" pitchFamily="18" charset="0"/>
                                </a:rPr>
                                <m:t>3</m:t>
                              </m:r>
                            </m:sup>
                          </m:sSup>
                        </m:den>
                      </m:f>
                    </m:oMath>
                  </m:oMathPara>
                </a14:m>
                <a:endParaRPr lang="en-US" sz="3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536732" y="4823220"/>
                <a:ext cx="5396168" cy="176150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801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9" y="367310"/>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a:t>
            </a:r>
            <a:r>
              <a:rPr kumimoji="0" lang="en-US" sz="2800" b="1" i="0" u="none" strike="noStrike" kern="1200" cap="none" spc="0" normalizeH="0" noProof="0" dirty="0">
                <a:ln>
                  <a:noFill/>
                </a:ln>
                <a:solidFill>
                  <a:prstClr val="black"/>
                </a:solidFill>
                <a:effectLst/>
                <a:uLnTx/>
                <a:uFillTx/>
                <a:latin typeface="Calibri" panose="020F0502020204030204"/>
                <a:ea typeface="+mn-ea"/>
                <a:cs typeface="+mn-cs"/>
              </a:rPr>
              <a:t> chemical equilibrium</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943100" y="1270337"/>
            <a:ext cx="9715500" cy="1015663"/>
          </a:xfrm>
          <a:prstGeom prst="rect">
            <a:avLst/>
          </a:prstGeom>
          <a:noFill/>
        </p:spPr>
        <p:txBody>
          <a:bodyPr wrap="square" rtlCol="0">
            <a:spAutoFit/>
          </a:bodyPr>
          <a:lstStyle/>
          <a:p>
            <a:r>
              <a:rPr lang="en-US" sz="3200" b="1" dirty="0"/>
              <a:t>What can we use the equilibrium constant for?</a:t>
            </a:r>
          </a:p>
          <a:p>
            <a:endParaRPr lang="en-US" sz="2800" dirty="0"/>
          </a:p>
        </p:txBody>
      </p:sp>
      <p:sp>
        <p:nvSpPr>
          <p:cNvPr id="7" name="Content Placeholder 2"/>
          <p:cNvSpPr txBox="1">
            <a:spLocks/>
          </p:cNvSpPr>
          <p:nvPr/>
        </p:nvSpPr>
        <p:spPr bwMode="auto">
          <a:xfrm>
            <a:off x="1543050" y="2194560"/>
            <a:ext cx="88519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IN" sz="3200" b="0" i="0" u="none" strike="noStrike" kern="0" cap="none" spc="0" normalizeH="0" baseline="0" noProof="0" dirty="0">
                <a:ln>
                  <a:noFill/>
                </a:ln>
                <a:solidFill>
                  <a:srgbClr val="000000"/>
                </a:solidFill>
                <a:effectLst/>
                <a:uLnTx/>
                <a:uFillTx/>
                <a:latin typeface="Calibri"/>
                <a:ea typeface="ＭＳ Ｐゴシック" charset="0"/>
                <a:cs typeface="Calibri"/>
              </a:rPr>
              <a:t>Helps in predicting features of reactions, which includes determining:</a:t>
            </a:r>
          </a:p>
          <a:p>
            <a:pPr marL="742950" marR="0" lvl="1" indent="-28575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IN" sz="2800" b="0" i="0" u="none" strike="noStrike" kern="0" cap="none" spc="0" normalizeH="0" baseline="0" noProof="0" dirty="0">
                <a:ln>
                  <a:noFill/>
                </a:ln>
                <a:solidFill>
                  <a:srgbClr val="000000"/>
                </a:solidFill>
                <a:effectLst/>
                <a:uLnTx/>
                <a:uFillTx/>
                <a:latin typeface="Calibri"/>
                <a:ea typeface="ＭＳ Ｐゴシック" charset="0"/>
                <a:cs typeface="Calibri"/>
              </a:rPr>
              <a:t>Tendency (not speed) of a reaction to occur</a:t>
            </a:r>
          </a:p>
          <a:p>
            <a:pPr marL="742950" marR="0" lvl="1" indent="-28575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IN" sz="2800" b="0" i="0" u="none" strike="noStrike" kern="0" cap="none" spc="0" normalizeH="0" baseline="0" noProof="0" dirty="0">
                <a:ln>
                  <a:noFill/>
                </a:ln>
                <a:solidFill>
                  <a:srgbClr val="000000"/>
                </a:solidFill>
                <a:effectLst/>
                <a:uLnTx/>
                <a:uFillTx/>
                <a:latin typeface="Calibri"/>
                <a:ea typeface="ＭＳ Ｐゴシック" charset="0"/>
                <a:cs typeface="Calibri"/>
              </a:rPr>
              <a:t>Whether a given set of concentrations represents an equilibrium condition</a:t>
            </a:r>
          </a:p>
          <a:p>
            <a:pPr marL="742950" marR="0" lvl="1" indent="-28575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IN" sz="2800" b="0" i="0" u="none" strike="noStrike" kern="0" cap="none" spc="0" normalizeH="0" baseline="0" noProof="0" dirty="0">
                <a:ln>
                  <a:noFill/>
                </a:ln>
                <a:solidFill>
                  <a:srgbClr val="000000"/>
                </a:solidFill>
                <a:effectLst/>
                <a:uLnTx/>
                <a:uFillTx/>
                <a:latin typeface="Calibri"/>
                <a:ea typeface="ＭＳ Ｐゴシック" charset="0"/>
                <a:cs typeface="Calibri"/>
              </a:rPr>
              <a:t>Equilibrium position that will be achieved from a given set of initial concentrations</a:t>
            </a:r>
            <a:endParaRPr kumimoji="0" lang="en-US" sz="2800" b="0" i="0" u="none" strike="noStrike" kern="0" cap="none" spc="0" normalizeH="0" baseline="0" noProof="0" dirty="0">
              <a:ln>
                <a:noFill/>
              </a:ln>
              <a:solidFill>
                <a:srgbClr val="000000"/>
              </a:solidFill>
              <a:effectLst/>
              <a:uLnTx/>
              <a:uFillTx/>
              <a:latin typeface="Calibri"/>
              <a:ea typeface="ＭＳ Ｐゴシック" charset="0"/>
              <a:cs typeface="Calibri"/>
            </a:endParaRPr>
          </a:p>
        </p:txBody>
      </p:sp>
    </p:spTree>
    <p:extLst>
      <p:ext uri="{BB962C8B-B14F-4D97-AF65-F5344CB8AC3E}">
        <p14:creationId xmlns:p14="http://schemas.microsoft.com/office/powerpoint/2010/main" val="408742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3" name="TextBox 2"/>
          <p:cNvSpPr txBox="1"/>
          <p:nvPr/>
        </p:nvSpPr>
        <p:spPr>
          <a:xfrm>
            <a:off x="2857500" y="1611630"/>
            <a:ext cx="7669530" cy="523220"/>
          </a:xfrm>
          <a:prstGeom prst="rect">
            <a:avLst/>
          </a:prstGeom>
          <a:noFill/>
        </p:spPr>
        <p:txBody>
          <a:bodyPr wrap="square" rtlCol="0">
            <a:spAutoFit/>
          </a:bodyPr>
          <a:lstStyle/>
          <a:p>
            <a:r>
              <a:rPr lang="en-US" sz="2800" dirty="0"/>
              <a:t>Will I ever ask you to solve an expression like this?</a:t>
            </a:r>
          </a:p>
        </p:txBody>
      </p:sp>
      <mc:AlternateContent xmlns:mc="http://schemas.openxmlformats.org/markup-compatibility/2006" xmlns:a14="http://schemas.microsoft.com/office/drawing/2010/main">
        <mc:Choice Requires="a14">
          <p:sp>
            <p:nvSpPr>
              <p:cNvPr id="23" name="TextBox 22"/>
              <p:cNvSpPr txBox="1"/>
              <p:nvPr/>
            </p:nvSpPr>
            <p:spPr>
              <a:xfrm>
                <a:off x="3246968" y="2457210"/>
                <a:ext cx="5396168" cy="17615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𝐾</m:t>
                      </m:r>
                      <m:r>
                        <a:rPr lang="en-US" sz="3200" b="0" i="1" smtClean="0">
                          <a:latin typeface="Cambria Math" panose="02040503050406030204" pitchFamily="18" charset="0"/>
                        </a:rPr>
                        <m:t>= </m:t>
                      </m:r>
                      <m:f>
                        <m:fPr>
                          <m:ctrlPr>
                            <a:rPr lang="en-US" sz="3200" b="0" i="1" smtClean="0">
                              <a:latin typeface="Cambria Math" panose="02040503050406030204" pitchFamily="18" charset="0"/>
                            </a:rPr>
                          </m:ctrlPr>
                        </m:fPr>
                        <m:num>
                          <m:sSup>
                            <m:sSupPr>
                              <m:ctrlPr>
                                <a:rPr lang="en-US" sz="3200" b="0" i="1" smtClean="0">
                                  <a:latin typeface="Cambria Math" panose="02040503050406030204" pitchFamily="18" charset="0"/>
                                </a:rPr>
                              </m:ctrlPr>
                            </m:sSupPr>
                            <m:e>
                              <m:d>
                                <m:dPr>
                                  <m:begChr m:val="["/>
                                  <m:endChr m:val="]"/>
                                  <m:ctrlPr>
                                    <a:rPr lang="en-US" sz="3200" i="1">
                                      <a:latin typeface="Cambria Math" panose="02040503050406030204" pitchFamily="18" charset="0"/>
                                    </a:rPr>
                                  </m:ctrlPr>
                                </m:dPr>
                                <m:e>
                                  <m:r>
                                    <a:rPr lang="en-US" sz="3200" i="1">
                                      <a:latin typeface="Cambria Math" panose="02040503050406030204" pitchFamily="18" charset="0"/>
                                    </a:rPr>
                                    <m:t>2</m:t>
                                  </m:r>
                                  <m:r>
                                    <a:rPr lang="en-US" sz="3200" i="1">
                                      <a:latin typeface="Cambria Math" panose="02040503050406030204" pitchFamily="18" charset="0"/>
                                    </a:rPr>
                                    <m:t>𝑥</m:t>
                                  </m:r>
                                </m:e>
                              </m:d>
                            </m:e>
                            <m:sup>
                              <m:r>
                                <a:rPr lang="en-US" sz="3200" b="0" i="1" smtClean="0">
                                  <a:latin typeface="Cambria Math" panose="02040503050406030204" pitchFamily="18" charset="0"/>
                                </a:rPr>
                                <m:t>4</m:t>
                              </m:r>
                            </m:sup>
                          </m:sSup>
                          <m:r>
                            <a:rPr lang="en-US" sz="3200" b="0" i="1" smtClean="0">
                              <a:latin typeface="Cambria Math" panose="02040503050406030204" pitchFamily="18" charset="0"/>
                            </a:rPr>
                            <m:t> </m:t>
                          </m:r>
                          <m:d>
                            <m:dPr>
                              <m:begChr m:val="["/>
                              <m:endChr m:val="]"/>
                              <m:ctrlPr>
                                <a:rPr lang="en-US" sz="3200" b="0" i="1" smtClean="0">
                                  <a:latin typeface="Cambria Math" panose="02040503050406030204" pitchFamily="18" charset="0"/>
                                </a:rPr>
                              </m:ctrlPr>
                            </m:dPr>
                            <m:e>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2</m:t>
                                  </m:r>
                                </m:den>
                              </m:f>
                              <m:r>
                                <a:rPr lang="en-US" sz="3200" b="0" i="1" smtClean="0">
                                  <a:latin typeface="Cambria Math" panose="02040503050406030204" pitchFamily="18" charset="0"/>
                                </a:rPr>
                                <m:t> </m:t>
                              </m:r>
                              <m:r>
                                <a:rPr lang="en-US" sz="3200" b="0" i="1" smtClean="0">
                                  <a:latin typeface="Cambria Math" panose="02040503050406030204" pitchFamily="18" charset="0"/>
                                </a:rPr>
                                <m:t>𝑥</m:t>
                              </m:r>
                            </m:e>
                          </m:d>
                        </m:num>
                        <m:den>
                          <m:sSup>
                            <m:sSupPr>
                              <m:ctrlPr>
                                <a:rPr lang="en-US" sz="3200" b="0" i="1" smtClean="0">
                                  <a:latin typeface="Cambria Math" panose="02040503050406030204" pitchFamily="18" charset="0"/>
                                </a:rPr>
                              </m:ctrlPr>
                            </m:sSupPr>
                            <m:e>
                              <m:d>
                                <m:dPr>
                                  <m:begChr m:val="["/>
                                  <m:endChr m:val="]"/>
                                  <m:ctrlPr>
                                    <a:rPr lang="en-US" sz="3200" i="1">
                                      <a:latin typeface="Cambria Math" panose="02040503050406030204" pitchFamily="18" charset="0"/>
                                    </a:rPr>
                                  </m:ctrlPr>
                                </m:dPr>
                                <m:e>
                                  <m:r>
                                    <a:rPr lang="en-US" sz="3200" i="1">
                                      <a:latin typeface="Cambria Math" panose="02040503050406030204" pitchFamily="18" charset="0"/>
                                    </a:rPr>
                                    <m:t>.5 −</m:t>
                                  </m:r>
                                  <m:r>
                                    <a:rPr lang="en-US" sz="3200" i="1">
                                      <a:latin typeface="Cambria Math" panose="02040503050406030204" pitchFamily="18" charset="0"/>
                                    </a:rPr>
                                    <m:t>𝑥</m:t>
                                  </m:r>
                                </m:e>
                              </m:d>
                            </m:e>
                            <m:sup>
                              <m:r>
                                <a:rPr lang="en-US" sz="3200" b="0" i="1" smtClean="0">
                                  <a:latin typeface="Cambria Math" panose="02040503050406030204" pitchFamily="18" charset="0"/>
                                </a:rPr>
                                <m:t>2</m:t>
                              </m:r>
                            </m:sup>
                          </m:sSup>
                          <m:r>
                            <a:rPr lang="en-US" sz="3200" b="0" i="1" smtClean="0">
                              <a:latin typeface="Cambria Math" panose="02040503050406030204" pitchFamily="18" charset="0"/>
                            </a:rPr>
                            <m:t> </m:t>
                          </m:r>
                          <m:sSup>
                            <m:sSupPr>
                              <m:ctrlPr>
                                <a:rPr lang="en-US" sz="3200" b="0" i="1" smtClean="0">
                                  <a:latin typeface="Cambria Math" panose="02040503050406030204" pitchFamily="18" charset="0"/>
                                </a:rPr>
                              </m:ctrlPr>
                            </m:sSupPr>
                            <m:e>
                              <m:d>
                                <m:dPr>
                                  <m:begChr m:val="["/>
                                  <m:endChr m:val="]"/>
                                  <m:ctrlPr>
                                    <a:rPr lang="en-US" sz="3200" i="1">
                                      <a:latin typeface="Cambria Math" panose="02040503050406030204" pitchFamily="18" charset="0"/>
                                    </a:rPr>
                                  </m:ctrlPr>
                                </m:dPr>
                                <m:e>
                                  <m:r>
                                    <a:rPr lang="en-US" sz="3200" i="1">
                                      <a:latin typeface="Cambria Math" panose="02040503050406030204" pitchFamily="18" charset="0"/>
                                    </a:rPr>
                                    <m:t>.4 −</m:t>
                                  </m:r>
                                  <m:f>
                                    <m:fPr>
                                      <m:ctrlPr>
                                        <a:rPr lang="en-US" sz="3200" i="1" smtClean="0">
                                          <a:latin typeface="Cambria Math" panose="02040503050406030204" pitchFamily="18" charset="0"/>
                                        </a:rPr>
                                      </m:ctrlPr>
                                    </m:fPr>
                                    <m:num>
                                      <m:r>
                                        <a:rPr lang="en-US" sz="3200" b="0" i="1" smtClean="0">
                                          <a:latin typeface="Cambria Math" panose="02040503050406030204" pitchFamily="18" charset="0"/>
                                        </a:rPr>
                                        <m:t>3</m:t>
                                      </m:r>
                                    </m:num>
                                    <m:den>
                                      <m:r>
                                        <a:rPr lang="en-US" sz="3200" b="0" i="1" smtClean="0">
                                          <a:latin typeface="Cambria Math" panose="02040503050406030204" pitchFamily="18" charset="0"/>
                                        </a:rPr>
                                        <m:t>2</m:t>
                                      </m:r>
                                    </m:den>
                                  </m:f>
                                  <m:r>
                                    <a:rPr lang="en-US" sz="3200" i="1" smtClean="0">
                                      <a:latin typeface="Cambria Math" panose="02040503050406030204" pitchFamily="18" charset="0"/>
                                    </a:rPr>
                                    <m:t>𝑥</m:t>
                                  </m:r>
                                </m:e>
                              </m:d>
                            </m:e>
                            <m:sup>
                              <m:r>
                                <a:rPr lang="en-US" sz="3200" b="0" i="1" smtClean="0">
                                  <a:latin typeface="Cambria Math" panose="02040503050406030204" pitchFamily="18" charset="0"/>
                                </a:rPr>
                                <m:t>3</m:t>
                              </m:r>
                            </m:sup>
                          </m:sSup>
                        </m:den>
                      </m:f>
                    </m:oMath>
                  </m:oMathPara>
                </a14:m>
                <a:endParaRPr lang="en-US" sz="3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246968" y="2457210"/>
                <a:ext cx="5396168" cy="1761508"/>
              </a:xfrm>
              <a:prstGeom prst="rect">
                <a:avLst/>
              </a:prstGeom>
              <a:blipFill>
                <a:blip r:embed="rId2"/>
                <a:stretch>
                  <a:fillRect/>
                </a:stretch>
              </a:blipFill>
            </p:spPr>
            <p:txBody>
              <a:bodyPr/>
              <a:lstStyle/>
              <a:p>
                <a:r>
                  <a:rPr lang="en-US">
                    <a:noFill/>
                  </a:rPr>
                  <a:t> </a:t>
                </a:r>
              </a:p>
            </p:txBody>
          </p:sp>
        </mc:Fallback>
      </mc:AlternateContent>
      <p:sp>
        <p:nvSpPr>
          <p:cNvPr id="24" name="TextBox 23"/>
          <p:cNvSpPr txBox="1"/>
          <p:nvPr/>
        </p:nvSpPr>
        <p:spPr>
          <a:xfrm>
            <a:off x="2735580" y="4541078"/>
            <a:ext cx="7669530" cy="1815882"/>
          </a:xfrm>
          <a:prstGeom prst="rect">
            <a:avLst/>
          </a:prstGeom>
          <a:noFill/>
        </p:spPr>
        <p:txBody>
          <a:bodyPr wrap="square" rtlCol="0">
            <a:spAutoFit/>
          </a:bodyPr>
          <a:lstStyle/>
          <a:p>
            <a:r>
              <a:rPr lang="en-US" sz="2800" dirty="0"/>
              <a:t>No, that is absurd and that is why we have computers. However, I will ask you to build me an expression to find the equilibrium constants for a reaction with varying coefficients. </a:t>
            </a:r>
          </a:p>
        </p:txBody>
      </p:sp>
    </p:spTree>
    <p:extLst>
      <p:ext uri="{BB962C8B-B14F-4D97-AF65-F5344CB8AC3E}">
        <p14:creationId xmlns:p14="http://schemas.microsoft.com/office/powerpoint/2010/main" val="253411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3" name="TextBox 2"/>
          <p:cNvSpPr txBox="1"/>
          <p:nvPr/>
        </p:nvSpPr>
        <p:spPr>
          <a:xfrm>
            <a:off x="3611880" y="1211580"/>
            <a:ext cx="76695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 what is this actually telling us?</a:t>
            </a:r>
          </a:p>
        </p:txBody>
      </p:sp>
      <p:pic>
        <p:nvPicPr>
          <p:cNvPr id="4" name="Picture 3"/>
          <p:cNvPicPr>
            <a:picLocks noChangeAspect="1"/>
          </p:cNvPicPr>
          <p:nvPr/>
        </p:nvPicPr>
        <p:blipFill>
          <a:blip r:embed="rId2"/>
          <a:stretch>
            <a:fillRect/>
          </a:stretch>
        </p:blipFill>
        <p:spPr>
          <a:xfrm>
            <a:off x="2909626" y="1997691"/>
            <a:ext cx="6475378" cy="2974360"/>
          </a:xfrm>
          <a:prstGeom prst="rect">
            <a:avLst/>
          </a:prstGeom>
        </p:spPr>
      </p:pic>
      <p:sp>
        <p:nvSpPr>
          <p:cNvPr id="5" name="TextBox 4"/>
          <p:cNvSpPr txBox="1"/>
          <p:nvPr/>
        </p:nvSpPr>
        <p:spPr>
          <a:xfrm>
            <a:off x="3524520" y="4972051"/>
            <a:ext cx="5452110" cy="1569660"/>
          </a:xfrm>
          <a:prstGeom prst="rect">
            <a:avLst/>
          </a:prstGeom>
          <a:noFill/>
        </p:spPr>
        <p:txBody>
          <a:bodyPr wrap="square" rtlCol="0">
            <a:spAutoFit/>
          </a:bodyPr>
          <a:lstStyle/>
          <a:p>
            <a:r>
              <a:rPr lang="en-US" sz="2400" dirty="0"/>
              <a:t>This is telling us that for every 2 </a:t>
            </a:r>
            <a:r>
              <a:rPr lang="en-US" sz="2400" dirty="0" err="1"/>
              <a:t>mols</a:t>
            </a:r>
            <a:r>
              <a:rPr lang="en-US" sz="2400" dirty="0"/>
              <a:t> of A that react 3 </a:t>
            </a:r>
            <a:r>
              <a:rPr lang="en-US" sz="2400" dirty="0" err="1"/>
              <a:t>mols</a:t>
            </a:r>
            <a:r>
              <a:rPr lang="en-US" sz="2400" dirty="0"/>
              <a:t> of B must react.  For every 2 </a:t>
            </a:r>
            <a:r>
              <a:rPr lang="en-US" sz="2400" dirty="0" err="1"/>
              <a:t>mols</a:t>
            </a:r>
            <a:r>
              <a:rPr lang="en-US" sz="2400" dirty="0"/>
              <a:t> of A and 3 </a:t>
            </a:r>
            <a:r>
              <a:rPr lang="en-US" sz="2400" dirty="0" err="1"/>
              <a:t>mols</a:t>
            </a:r>
            <a:r>
              <a:rPr lang="en-US" sz="2400" dirty="0"/>
              <a:t> of B that react I generate 4 </a:t>
            </a:r>
            <a:r>
              <a:rPr lang="en-US" sz="2400" dirty="0" err="1"/>
              <a:t>mols</a:t>
            </a:r>
            <a:r>
              <a:rPr lang="en-US" sz="2400" dirty="0"/>
              <a:t> of C and 1 </a:t>
            </a:r>
            <a:r>
              <a:rPr lang="en-US" sz="2400" dirty="0" err="1"/>
              <a:t>mol</a:t>
            </a:r>
            <a:r>
              <a:rPr lang="en-US" sz="2400" dirty="0"/>
              <a:t> of D</a:t>
            </a:r>
          </a:p>
        </p:txBody>
      </p:sp>
    </p:spTree>
    <p:extLst>
      <p:ext uri="{BB962C8B-B14F-4D97-AF65-F5344CB8AC3E}">
        <p14:creationId xmlns:p14="http://schemas.microsoft.com/office/powerpoint/2010/main" val="217204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3" name="TextBox 2"/>
          <p:cNvSpPr txBox="1"/>
          <p:nvPr/>
        </p:nvSpPr>
        <p:spPr>
          <a:xfrm>
            <a:off x="2909626" y="1223010"/>
            <a:ext cx="76695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 easy way to figure out the coefficient on x</a:t>
            </a:r>
          </a:p>
        </p:txBody>
      </p:sp>
      <mc:AlternateContent xmlns:mc="http://schemas.openxmlformats.org/markup-compatibility/2006" xmlns:a14="http://schemas.microsoft.com/office/drawing/2010/main">
        <mc:Choice Requires="a14">
          <p:sp>
            <p:nvSpPr>
              <p:cNvPr id="6" name="TextBox 5"/>
              <p:cNvSpPr txBox="1"/>
              <p:nvPr/>
            </p:nvSpPr>
            <p:spPr>
              <a:xfrm>
                <a:off x="3214327" y="2185988"/>
                <a:ext cx="6072496" cy="49244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𝟐</m:t>
                      </m:r>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𝑨</m:t>
                      </m:r>
                      <m:d>
                        <m:d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𝒈</m:t>
                          </m:r>
                        </m:e>
                      </m:d>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𝟑</m:t>
                      </m:r>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𝑩</m:t>
                      </m:r>
                      <m:d>
                        <m:d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𝒈</m:t>
                          </m:r>
                        </m:e>
                      </m:d>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𝟒</m:t>
                      </m:r>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𝑪</m:t>
                      </m:r>
                      <m:d>
                        <m:d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𝒈</m:t>
                          </m:r>
                        </m:e>
                      </m:d>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𝑫</m:t>
                      </m:r>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𝒈</m:t>
                      </m:r>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3200" b="1" i="0" u="none" strike="noStrike" kern="1200" cap="none" spc="0" normalizeH="0" baseline="0" noProof="0" dirty="0">
                  <a:ln>
                    <a:noFill/>
                  </a:ln>
                  <a:solidFill>
                    <a:prstClr val="black"/>
                  </a:solidFill>
                  <a:effectLst/>
                  <a:uLnTx/>
                  <a:uFillTx/>
                  <a:latin typeface="Calibri" panose="020F0502020204030204"/>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214327" y="2185988"/>
                <a:ext cx="6072496" cy="492443"/>
              </a:xfrm>
              <a:prstGeom prst="rect">
                <a:avLst/>
              </a:prstGeom>
              <a:blipFill>
                <a:blip r:embed="rId2"/>
                <a:stretch>
                  <a:fillRect/>
                </a:stretch>
              </a:blipFill>
            </p:spPr>
            <p:txBody>
              <a:bodyPr/>
              <a:lstStyle/>
              <a:p>
                <a:r>
                  <a:rPr lang="en-US">
                    <a:noFill/>
                  </a:rPr>
                  <a:t> </a:t>
                </a:r>
              </a:p>
            </p:txBody>
          </p:sp>
        </mc:Fallback>
      </mc:AlternateContent>
      <p:sp>
        <p:nvSpPr>
          <p:cNvPr id="7" name="TextBox 6"/>
          <p:cNvSpPr txBox="1"/>
          <p:nvPr/>
        </p:nvSpPr>
        <p:spPr>
          <a:xfrm>
            <a:off x="3214327" y="3118189"/>
            <a:ext cx="6423660" cy="1384995"/>
          </a:xfrm>
          <a:prstGeom prst="rect">
            <a:avLst/>
          </a:prstGeom>
          <a:noFill/>
        </p:spPr>
        <p:txBody>
          <a:bodyPr wrap="square" rtlCol="0">
            <a:spAutoFit/>
          </a:bodyPr>
          <a:lstStyle/>
          <a:p>
            <a:r>
              <a:rPr lang="en-US" sz="2800" dirty="0"/>
              <a:t>If I pick [A] to host my x I will divide all my coefficients by A’s coefficient to determine the coefficient on x for each part.</a:t>
            </a:r>
          </a:p>
        </p:txBody>
      </p:sp>
    </p:spTree>
    <p:extLst>
      <p:ext uri="{BB962C8B-B14F-4D97-AF65-F5344CB8AC3E}">
        <p14:creationId xmlns:p14="http://schemas.microsoft.com/office/powerpoint/2010/main" val="2526595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3" name="TextBox 2"/>
          <p:cNvSpPr txBox="1"/>
          <p:nvPr/>
        </p:nvSpPr>
        <p:spPr>
          <a:xfrm>
            <a:off x="3396999" y="2566482"/>
            <a:ext cx="570859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What happens when I’m given initial concentrations for all species?</a:t>
            </a:r>
          </a:p>
        </p:txBody>
      </p:sp>
    </p:spTree>
    <p:extLst>
      <p:ext uri="{BB962C8B-B14F-4D97-AF65-F5344CB8AC3E}">
        <p14:creationId xmlns:p14="http://schemas.microsoft.com/office/powerpoint/2010/main" val="1461136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mc:AlternateContent xmlns:mc="http://schemas.openxmlformats.org/markup-compatibility/2006" xmlns:a14="http://schemas.microsoft.com/office/drawing/2010/main">
        <mc:Choice Requires="a14">
          <p:sp>
            <p:nvSpPr>
              <p:cNvPr id="4" name="TextBox 3"/>
              <p:cNvSpPr txBox="1"/>
              <p:nvPr/>
            </p:nvSpPr>
            <p:spPr>
              <a:xfrm>
                <a:off x="3582216" y="1804393"/>
                <a:ext cx="533671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𝑨</m:t>
                      </m:r>
                      <m:d>
                        <m:dPr>
                          <m:ctrlPr>
                            <a:rPr lang="en-US" sz="3200" b="1" i="1" smtClean="0">
                              <a:latin typeface="Cambria Math" panose="02040503050406030204" pitchFamily="18" charset="0"/>
                            </a:rPr>
                          </m:ctrlPr>
                        </m:dPr>
                        <m:e>
                          <m:r>
                            <a:rPr lang="en-US" sz="3200" b="1" i="1" smtClean="0">
                              <a:latin typeface="Cambria Math" panose="02040503050406030204" pitchFamily="18" charset="0"/>
                            </a:rPr>
                            <m:t>𝒈</m:t>
                          </m:r>
                        </m:e>
                      </m:d>
                      <m:r>
                        <a:rPr lang="en-US" sz="3200" b="1" i="1" smtClean="0">
                          <a:latin typeface="Cambria Math" panose="02040503050406030204" pitchFamily="18" charset="0"/>
                        </a:rPr>
                        <m:t>+</m:t>
                      </m:r>
                      <m:r>
                        <a:rPr lang="en-US" sz="3200" b="1" i="1" smtClean="0">
                          <a:latin typeface="Cambria Math" panose="02040503050406030204" pitchFamily="18" charset="0"/>
                        </a:rPr>
                        <m:t>𝑩</m:t>
                      </m:r>
                      <m:d>
                        <m:dPr>
                          <m:ctrlPr>
                            <a:rPr lang="en-US" sz="3200" b="1" i="1" smtClean="0">
                              <a:latin typeface="Cambria Math" panose="02040503050406030204" pitchFamily="18" charset="0"/>
                            </a:rPr>
                          </m:ctrlPr>
                        </m:dPr>
                        <m:e>
                          <m:r>
                            <a:rPr lang="en-US" sz="3200" b="1" i="1" smtClean="0">
                              <a:latin typeface="Cambria Math" panose="02040503050406030204" pitchFamily="18" charset="0"/>
                            </a:rPr>
                            <m:t>𝒈</m:t>
                          </m:r>
                        </m:e>
                      </m:d>
                      <m:r>
                        <a:rPr lang="en-US" sz="3200" b="1" i="1" smtClean="0">
                          <a:latin typeface="Cambria Math" panose="02040503050406030204" pitchFamily="18" charset="0"/>
                        </a:rPr>
                        <m:t> </m:t>
                      </m:r>
                      <m:r>
                        <a:rPr lang="en-US" sz="3200" b="1" i="1" smtClean="0">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𝑪</m:t>
                      </m:r>
                      <m:d>
                        <m:dPr>
                          <m:ctrlPr>
                            <a:rPr lang="en-US" sz="3200" b="1" i="1" smtClean="0">
                              <a:latin typeface="Cambria Math" panose="02040503050406030204" pitchFamily="18" charset="0"/>
                              <a:ea typeface="Cambria Math" panose="02040503050406030204" pitchFamily="18" charset="0"/>
                            </a:rPr>
                          </m:ctrlPr>
                        </m:dPr>
                        <m:e>
                          <m:r>
                            <a:rPr lang="en-US" sz="3200" b="1" i="1" smtClean="0">
                              <a:latin typeface="Cambria Math" panose="02040503050406030204" pitchFamily="18" charset="0"/>
                              <a:ea typeface="Cambria Math" panose="02040503050406030204" pitchFamily="18" charset="0"/>
                            </a:rPr>
                            <m:t>𝒈</m:t>
                          </m:r>
                        </m:e>
                      </m:d>
                      <m:r>
                        <a:rPr lang="en-US" sz="3200" b="1" i="1" smtClean="0">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𝑫</m:t>
                      </m:r>
                      <m:r>
                        <a:rPr lang="en-US" sz="3200" b="1" i="1" smtClean="0">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𝒈</m:t>
                      </m:r>
                      <m:r>
                        <a:rPr lang="en-US" sz="3200" b="1" i="1" smtClean="0">
                          <a:latin typeface="Cambria Math" panose="02040503050406030204" pitchFamily="18" charset="0"/>
                          <a:ea typeface="Cambria Math" panose="02040503050406030204" pitchFamily="18" charset="0"/>
                        </a:rPr>
                        <m:t>)</m:t>
                      </m:r>
                    </m:oMath>
                  </m:oMathPara>
                </a14:m>
                <a:endParaRPr lang="en-US" sz="32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3582216" y="1804393"/>
                <a:ext cx="5336717" cy="492443"/>
              </a:xfrm>
              <a:prstGeom prst="rect">
                <a:avLst/>
              </a:prstGeom>
              <a:blipFill>
                <a:blip r:embed="rId2"/>
                <a:stretch>
                  <a:fillRect/>
                </a:stretch>
              </a:blipFill>
            </p:spPr>
            <p:txBody>
              <a:bodyPr/>
              <a:lstStyle/>
              <a:p>
                <a:r>
                  <a:rPr lang="en-US">
                    <a:noFill/>
                  </a:rPr>
                  <a:t> </a:t>
                </a:r>
              </a:p>
            </p:txBody>
          </p:sp>
        </mc:Fallback>
      </mc:AlternateContent>
      <p:sp>
        <p:nvSpPr>
          <p:cNvPr id="5" name="TextBox 4"/>
          <p:cNvSpPr txBox="1"/>
          <p:nvPr/>
        </p:nvSpPr>
        <p:spPr>
          <a:xfrm>
            <a:off x="2695845" y="3575062"/>
            <a:ext cx="7338060" cy="1569660"/>
          </a:xfrm>
          <a:prstGeom prst="rect">
            <a:avLst/>
          </a:prstGeom>
          <a:noFill/>
        </p:spPr>
        <p:txBody>
          <a:bodyPr wrap="square" rtlCol="0">
            <a:spAutoFit/>
          </a:bodyPr>
          <a:lstStyle/>
          <a:p>
            <a:r>
              <a:rPr lang="en-US" sz="2400" dirty="0"/>
              <a:t>For this scenario let’s say we are given K = 1.2 x 10</a:t>
            </a:r>
            <a:r>
              <a:rPr lang="en-US" sz="2400" baseline="30000" dirty="0"/>
              <a:t>-2 </a:t>
            </a:r>
            <a:r>
              <a:rPr lang="en-US" sz="2400" dirty="0"/>
              <a:t>and our initial concentrations are [A] = .5 M, [B] = .4 M,         [C] = .2M and [D] = .3M and we need to find the equilibrium concentrations.</a:t>
            </a:r>
          </a:p>
        </p:txBody>
      </p:sp>
      <p:sp>
        <p:nvSpPr>
          <p:cNvPr id="6" name="TextBox 5"/>
          <p:cNvSpPr txBox="1"/>
          <p:nvPr/>
        </p:nvSpPr>
        <p:spPr>
          <a:xfrm>
            <a:off x="2867295" y="5344778"/>
            <a:ext cx="7338060" cy="461665"/>
          </a:xfrm>
          <a:prstGeom prst="rect">
            <a:avLst/>
          </a:prstGeom>
          <a:noFill/>
        </p:spPr>
        <p:txBody>
          <a:bodyPr wrap="square" rtlCol="0">
            <a:spAutoFit/>
          </a:bodyPr>
          <a:lstStyle/>
          <a:p>
            <a:r>
              <a:rPr lang="en-US" sz="2400" b="1" dirty="0"/>
              <a:t>How do we know which way the reaction will run?</a:t>
            </a:r>
          </a:p>
        </p:txBody>
      </p:sp>
    </p:spTree>
    <p:extLst>
      <p:ext uri="{BB962C8B-B14F-4D97-AF65-F5344CB8AC3E}">
        <p14:creationId xmlns:p14="http://schemas.microsoft.com/office/powerpoint/2010/main" val="4245873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6" name="TextBox 5"/>
          <p:cNvSpPr txBox="1"/>
          <p:nvPr/>
        </p:nvSpPr>
        <p:spPr>
          <a:xfrm>
            <a:off x="1689187" y="1389998"/>
            <a:ext cx="91227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For these</a:t>
            </a:r>
            <a:r>
              <a:rPr kumimoji="0" lang="en-US" sz="2800" i="0" u="none" strike="noStrike" kern="1200" cap="none" spc="0" normalizeH="0" noProof="0" dirty="0">
                <a:ln>
                  <a:noFill/>
                </a:ln>
                <a:solidFill>
                  <a:prstClr val="black"/>
                </a:solidFill>
                <a:effectLst/>
                <a:uLnTx/>
                <a:uFillTx/>
                <a:latin typeface="Calibri" panose="020F0502020204030204"/>
                <a:ea typeface="+mn-ea"/>
                <a:cs typeface="+mn-cs"/>
              </a:rPr>
              <a:t> problems we need to use the reaction quotient Q</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1689186" y="2519964"/>
            <a:ext cx="9122775"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We solve for Q the exact same way</a:t>
            </a:r>
            <a:r>
              <a:rPr kumimoji="0" lang="en-US" sz="2800" i="0" u="none" strike="noStrike" kern="1200" cap="none" spc="0" normalizeH="0" noProof="0" dirty="0">
                <a:ln>
                  <a:noFill/>
                </a:ln>
                <a:solidFill>
                  <a:prstClr val="black"/>
                </a:solidFill>
                <a:effectLst/>
                <a:uLnTx/>
                <a:uFillTx/>
                <a:latin typeface="Calibri" panose="020F0502020204030204"/>
                <a:ea typeface="+mn-ea"/>
                <a:cs typeface="+mn-cs"/>
              </a:rPr>
              <a:t> we solve for K except we use </a:t>
            </a:r>
            <a:r>
              <a:rPr kumimoji="0" lang="en-US" sz="2800" b="1" i="0" u="none" strike="noStrike" kern="1200" cap="none" spc="0" normalizeH="0" noProof="0" dirty="0">
                <a:ln>
                  <a:noFill/>
                </a:ln>
                <a:solidFill>
                  <a:prstClr val="black"/>
                </a:solidFill>
                <a:effectLst/>
                <a:uLnTx/>
                <a:uFillTx/>
                <a:latin typeface="Calibri" panose="020F0502020204030204"/>
                <a:ea typeface="+mn-ea"/>
                <a:cs typeface="+mn-cs"/>
              </a:rPr>
              <a:t>initial</a:t>
            </a:r>
            <a:r>
              <a:rPr kumimoji="0" lang="en-US" sz="2800" i="0" u="none" strike="noStrike" kern="1200" cap="none" spc="0" normalizeH="0" noProof="0" dirty="0">
                <a:ln>
                  <a:noFill/>
                </a:ln>
                <a:solidFill>
                  <a:prstClr val="black"/>
                </a:solidFill>
                <a:effectLst/>
                <a:uLnTx/>
                <a:uFillTx/>
                <a:latin typeface="Calibri" panose="020F0502020204030204"/>
                <a:ea typeface="+mn-ea"/>
                <a:cs typeface="+mn-cs"/>
              </a:rPr>
              <a:t> concentrations.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baseline="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baseline="0" dirty="0">
                <a:solidFill>
                  <a:prstClr val="black"/>
                </a:solidFill>
                <a:latin typeface="Calibri" panose="020F0502020204030204"/>
              </a:rPr>
              <a:t>So</a:t>
            </a:r>
            <a:r>
              <a:rPr lang="en-US" sz="2800" b="1" dirty="0">
                <a:solidFill>
                  <a:prstClr val="black"/>
                </a:solidFill>
                <a:latin typeface="Calibri" panose="020F0502020204030204"/>
              </a:rPr>
              <a:t> Q is for initial                                            K is for equilibrium</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56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6" name="TextBox 5"/>
          <p:cNvSpPr txBox="1"/>
          <p:nvPr/>
        </p:nvSpPr>
        <p:spPr>
          <a:xfrm>
            <a:off x="1689187" y="1389998"/>
            <a:ext cx="91227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Back to our original</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problem</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TextBox 4"/>
              <p:cNvSpPr txBox="1"/>
              <p:nvPr/>
            </p:nvSpPr>
            <p:spPr>
              <a:xfrm>
                <a:off x="3582215" y="2170153"/>
                <a:ext cx="533671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𝑨</m:t>
                      </m:r>
                      <m:d>
                        <m:dPr>
                          <m:ctrlPr>
                            <a:rPr lang="en-US" sz="3200" b="1" i="1" smtClean="0">
                              <a:latin typeface="Cambria Math" panose="02040503050406030204" pitchFamily="18" charset="0"/>
                            </a:rPr>
                          </m:ctrlPr>
                        </m:dPr>
                        <m:e>
                          <m:r>
                            <a:rPr lang="en-US" sz="3200" b="1" i="1" smtClean="0">
                              <a:latin typeface="Cambria Math" panose="02040503050406030204" pitchFamily="18" charset="0"/>
                            </a:rPr>
                            <m:t>𝒈</m:t>
                          </m:r>
                        </m:e>
                      </m:d>
                      <m:r>
                        <a:rPr lang="en-US" sz="3200" b="1" i="1" smtClean="0">
                          <a:latin typeface="Cambria Math" panose="02040503050406030204" pitchFamily="18" charset="0"/>
                        </a:rPr>
                        <m:t>+</m:t>
                      </m:r>
                      <m:r>
                        <a:rPr lang="en-US" sz="3200" b="1" i="1" smtClean="0">
                          <a:latin typeface="Cambria Math" panose="02040503050406030204" pitchFamily="18" charset="0"/>
                        </a:rPr>
                        <m:t>𝑩</m:t>
                      </m:r>
                      <m:d>
                        <m:dPr>
                          <m:ctrlPr>
                            <a:rPr lang="en-US" sz="3200" b="1" i="1" smtClean="0">
                              <a:latin typeface="Cambria Math" panose="02040503050406030204" pitchFamily="18" charset="0"/>
                            </a:rPr>
                          </m:ctrlPr>
                        </m:dPr>
                        <m:e>
                          <m:r>
                            <a:rPr lang="en-US" sz="3200" b="1" i="1" smtClean="0">
                              <a:latin typeface="Cambria Math" panose="02040503050406030204" pitchFamily="18" charset="0"/>
                            </a:rPr>
                            <m:t>𝒈</m:t>
                          </m:r>
                        </m:e>
                      </m:d>
                      <m:r>
                        <a:rPr lang="en-US" sz="3200" b="1" i="1" smtClean="0">
                          <a:latin typeface="Cambria Math" panose="02040503050406030204" pitchFamily="18" charset="0"/>
                        </a:rPr>
                        <m:t> </m:t>
                      </m:r>
                      <m:r>
                        <a:rPr lang="en-US" sz="3200" b="1" i="1" smtClean="0">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𝑪</m:t>
                      </m:r>
                      <m:d>
                        <m:dPr>
                          <m:ctrlPr>
                            <a:rPr lang="en-US" sz="3200" b="1" i="1" smtClean="0">
                              <a:latin typeface="Cambria Math" panose="02040503050406030204" pitchFamily="18" charset="0"/>
                              <a:ea typeface="Cambria Math" panose="02040503050406030204" pitchFamily="18" charset="0"/>
                            </a:rPr>
                          </m:ctrlPr>
                        </m:dPr>
                        <m:e>
                          <m:r>
                            <a:rPr lang="en-US" sz="3200" b="1" i="1" smtClean="0">
                              <a:latin typeface="Cambria Math" panose="02040503050406030204" pitchFamily="18" charset="0"/>
                              <a:ea typeface="Cambria Math" panose="02040503050406030204" pitchFamily="18" charset="0"/>
                            </a:rPr>
                            <m:t>𝒈</m:t>
                          </m:r>
                        </m:e>
                      </m:d>
                      <m:r>
                        <a:rPr lang="en-US" sz="3200" b="1" i="1" smtClean="0">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𝑫</m:t>
                      </m:r>
                      <m:r>
                        <a:rPr lang="en-US" sz="3200" b="1" i="1" smtClean="0">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𝒈</m:t>
                      </m:r>
                      <m:r>
                        <a:rPr lang="en-US" sz="3200" b="1" i="1" smtClean="0">
                          <a:latin typeface="Cambria Math" panose="02040503050406030204" pitchFamily="18" charset="0"/>
                          <a:ea typeface="Cambria Math" panose="02040503050406030204" pitchFamily="18" charset="0"/>
                        </a:rPr>
                        <m:t>)</m:t>
                      </m:r>
                    </m:oMath>
                  </m:oMathPara>
                </a14:m>
                <a:endParaRPr lang="en-US" sz="32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3582215" y="2170153"/>
                <a:ext cx="5336717" cy="492443"/>
              </a:xfrm>
              <a:prstGeom prst="rect">
                <a:avLst/>
              </a:prstGeom>
              <a:blipFill>
                <a:blip r:embed="rId2"/>
                <a:stretch>
                  <a:fillRect/>
                </a:stretch>
              </a:blipFill>
            </p:spPr>
            <p:txBody>
              <a:bodyPr/>
              <a:lstStyle/>
              <a:p>
                <a:r>
                  <a:rPr lang="en-US">
                    <a:noFill/>
                  </a:rPr>
                  <a:t> </a:t>
                </a:r>
              </a:p>
            </p:txBody>
          </p:sp>
        </mc:Fallback>
      </mc:AlternateContent>
      <p:sp>
        <p:nvSpPr>
          <p:cNvPr id="3" name="Rectangle 2"/>
          <p:cNvSpPr/>
          <p:nvPr/>
        </p:nvSpPr>
        <p:spPr>
          <a:xfrm>
            <a:off x="2416831" y="2984477"/>
            <a:ext cx="7667484" cy="523220"/>
          </a:xfrm>
          <a:prstGeom prst="rect">
            <a:avLst/>
          </a:prstGeom>
        </p:spPr>
        <p:txBody>
          <a:bodyPr wrap="none">
            <a:spAutoFit/>
          </a:bodyPr>
          <a:lstStyle/>
          <a:p>
            <a:r>
              <a:rPr lang="en-US" sz="2800" dirty="0"/>
              <a:t>Initial = [A] = .5 M, [B] = .4 M,   [C] = .2M, [D] = .3M </a:t>
            </a:r>
          </a:p>
        </p:txBody>
      </p:sp>
      <mc:AlternateContent xmlns:mc="http://schemas.openxmlformats.org/markup-compatibility/2006" xmlns:a14="http://schemas.microsoft.com/office/drawing/2010/main">
        <mc:Choice Requires="a14">
          <p:sp>
            <p:nvSpPr>
              <p:cNvPr id="4" name="TextBox 3"/>
              <p:cNvSpPr txBox="1"/>
              <p:nvPr/>
            </p:nvSpPr>
            <p:spPr>
              <a:xfrm>
                <a:off x="4473208" y="4414774"/>
                <a:ext cx="3554730" cy="9145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𝑄</m:t>
                      </m:r>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.2</m:t>
                              </m:r>
                            </m:e>
                          </m:d>
                          <m:r>
                            <a:rPr lang="en-US" sz="2800" b="0" i="1" smtClean="0">
                              <a:latin typeface="Cambria Math" panose="02040503050406030204" pitchFamily="18" charset="0"/>
                            </a:rPr>
                            <m:t>[.3]</m:t>
                          </m:r>
                        </m:num>
                        <m:den>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.5</m:t>
                              </m:r>
                            </m:e>
                          </m:d>
                          <m:r>
                            <a:rPr lang="en-US" sz="2800" b="0" i="1" smtClean="0">
                              <a:latin typeface="Cambria Math" panose="02040503050406030204" pitchFamily="18" charset="0"/>
                            </a:rPr>
                            <m:t>[.4]</m:t>
                          </m:r>
                        </m:den>
                      </m:f>
                      <m:r>
                        <a:rPr lang="en-US" sz="2800" b="0" i="0" smtClean="0">
                          <a:latin typeface="Cambria Math" panose="02040503050406030204" pitchFamily="18" charset="0"/>
                        </a:rPr>
                        <m:t>= .3</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473208" y="4414774"/>
                <a:ext cx="3554730" cy="91454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78683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6" name="TextBox 5"/>
          <p:cNvSpPr txBox="1"/>
          <p:nvPr/>
        </p:nvSpPr>
        <p:spPr>
          <a:xfrm>
            <a:off x="1689187" y="1389998"/>
            <a:ext cx="91227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 then compare Q to our given K value.</a:t>
            </a:r>
          </a:p>
        </p:txBody>
      </p:sp>
      <mc:AlternateContent xmlns:mc="http://schemas.openxmlformats.org/markup-compatibility/2006" xmlns:a14="http://schemas.microsoft.com/office/drawing/2010/main">
        <mc:Choice Requires="a14">
          <p:sp>
            <p:nvSpPr>
              <p:cNvPr id="7" name="TextBox 6"/>
              <p:cNvSpPr txBox="1"/>
              <p:nvPr/>
            </p:nvSpPr>
            <p:spPr>
              <a:xfrm>
                <a:off x="2141488" y="2620264"/>
                <a:ext cx="3554730" cy="9145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𝑄</m:t>
                      </m:r>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.2</m:t>
                              </m:r>
                            </m:e>
                          </m:d>
                          <m:r>
                            <a:rPr lang="en-US" sz="2800" b="0" i="1" smtClean="0">
                              <a:latin typeface="Cambria Math" panose="02040503050406030204" pitchFamily="18" charset="0"/>
                            </a:rPr>
                            <m:t>[.3]</m:t>
                          </m:r>
                        </m:num>
                        <m:den>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.5</m:t>
                              </m:r>
                            </m:e>
                          </m:d>
                          <m:r>
                            <a:rPr lang="en-US" sz="2800" b="0" i="1" smtClean="0">
                              <a:latin typeface="Cambria Math" panose="02040503050406030204" pitchFamily="18" charset="0"/>
                            </a:rPr>
                            <m:t>[.4]</m:t>
                          </m:r>
                        </m:den>
                      </m:f>
                      <m:r>
                        <a:rPr lang="en-US" sz="2800" b="0" i="0" smtClean="0">
                          <a:latin typeface="Cambria Math" panose="02040503050406030204" pitchFamily="18" charset="0"/>
                        </a:rPr>
                        <m:t>= .3</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141488" y="2620264"/>
                <a:ext cx="3554730" cy="914546"/>
              </a:xfrm>
              <a:prstGeom prst="rect">
                <a:avLst/>
              </a:prstGeom>
              <a:blipFill>
                <a:blip r:embed="rId2"/>
                <a:stretch>
                  <a:fillRect/>
                </a:stretch>
              </a:blipFill>
            </p:spPr>
            <p:txBody>
              <a:bodyPr/>
              <a:lstStyle/>
              <a:p>
                <a:r>
                  <a:rPr lang="en-US">
                    <a:noFill/>
                  </a:rPr>
                  <a:t> </a:t>
                </a:r>
              </a:p>
            </p:txBody>
          </p:sp>
        </mc:Fallback>
      </mc:AlternateContent>
      <p:sp>
        <p:nvSpPr>
          <p:cNvPr id="8" name="Rectangle 7"/>
          <p:cNvSpPr/>
          <p:nvPr/>
        </p:nvSpPr>
        <p:spPr>
          <a:xfrm>
            <a:off x="6250574" y="2924783"/>
            <a:ext cx="2375971" cy="584775"/>
          </a:xfrm>
          <a:prstGeom prst="rect">
            <a:avLst/>
          </a:prstGeom>
        </p:spPr>
        <p:txBody>
          <a:bodyPr wrap="none">
            <a:spAutoFit/>
          </a:bodyPr>
          <a:lstStyle/>
          <a:p>
            <a:r>
              <a:rPr lang="en-US" sz="3200" dirty="0">
                <a:solidFill>
                  <a:prstClr val="black"/>
                </a:solidFill>
              </a:rPr>
              <a:t>K = 1.2 x 10</a:t>
            </a:r>
            <a:r>
              <a:rPr lang="en-US" sz="3200" baseline="30000" dirty="0">
                <a:solidFill>
                  <a:prstClr val="black"/>
                </a:solidFill>
              </a:rPr>
              <a:t>-2 </a:t>
            </a:r>
            <a:endParaRPr lang="en-US" sz="2400" dirty="0"/>
          </a:p>
        </p:txBody>
      </p:sp>
      <p:sp>
        <p:nvSpPr>
          <p:cNvPr id="9" name="TextBox 8"/>
          <p:cNvSpPr txBox="1"/>
          <p:nvPr/>
        </p:nvSpPr>
        <p:spPr>
          <a:xfrm>
            <a:off x="1520190" y="4069080"/>
            <a:ext cx="971550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If Q &gt; K or Q is bigger than K then the reaction will run towards the reactants.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Q &lt; K or Q is less than K then the reaction will run towards the products.</a:t>
            </a:r>
          </a:p>
        </p:txBody>
      </p:sp>
    </p:spTree>
    <p:extLst>
      <p:ext uri="{BB962C8B-B14F-4D97-AF65-F5344CB8AC3E}">
        <p14:creationId xmlns:p14="http://schemas.microsoft.com/office/powerpoint/2010/main" val="4102576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6" name="TextBox 5"/>
          <p:cNvSpPr txBox="1"/>
          <p:nvPr/>
        </p:nvSpPr>
        <p:spPr>
          <a:xfrm>
            <a:off x="1816552" y="995005"/>
            <a:ext cx="912277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 this scenario Q is bigger than K so our RICE</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table will look like this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TextBox 6"/>
              <p:cNvSpPr txBox="1"/>
              <p:nvPr/>
            </p:nvSpPr>
            <p:spPr>
              <a:xfrm>
                <a:off x="2823209" y="1656956"/>
                <a:ext cx="3554730" cy="91454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d>
                            <m:dPr>
                              <m:begChr m:val="["/>
                              <m:end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d>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num>
                        <m:den>
                          <m:d>
                            <m:dPr>
                              <m:begChr m:val="["/>
                              <m:end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e>
                          </m:d>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r>
                        <a:rPr kumimoji="0" lang="en-US"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.3</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23209" y="1656956"/>
                <a:ext cx="3554730" cy="914546"/>
              </a:xfrm>
              <a:prstGeom prst="rect">
                <a:avLst/>
              </a:prstGeom>
              <a:blipFill>
                <a:blip r:embed="rId2"/>
                <a:stretch>
                  <a:fillRect/>
                </a:stretch>
              </a:blipFill>
            </p:spPr>
            <p:txBody>
              <a:bodyPr/>
              <a:lstStyle/>
              <a:p>
                <a:r>
                  <a:rPr lang="en-US">
                    <a:noFill/>
                  </a:rPr>
                  <a:t> </a:t>
                </a:r>
              </a:p>
            </p:txBody>
          </p:sp>
        </mc:Fallback>
      </mc:AlternateContent>
      <p:sp>
        <p:nvSpPr>
          <p:cNvPr id="8" name="Rectangle 7"/>
          <p:cNvSpPr/>
          <p:nvPr/>
        </p:nvSpPr>
        <p:spPr>
          <a:xfrm>
            <a:off x="6533219" y="1884623"/>
            <a:ext cx="237597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K = 1.2 x 10</a:t>
            </a:r>
            <a:r>
              <a:rPr kumimoji="0" lang="en-US" sz="3200" b="0" i="0" u="none" strike="noStrike" kern="1200" cap="none" spc="0" normalizeH="0" baseline="30000" noProof="0" dirty="0">
                <a:ln>
                  <a:noFill/>
                </a:ln>
                <a:solidFill>
                  <a:prstClr val="black"/>
                </a:solidFill>
                <a:effectLst/>
                <a:uLnTx/>
                <a:uFillTx/>
                <a:latin typeface="Calibri" panose="020F0502020204030204"/>
                <a:ea typeface="+mn-ea"/>
                <a:cs typeface="+mn-cs"/>
              </a:rPr>
              <a:t>-2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 name="TextBox 9"/>
              <p:cNvSpPr txBox="1"/>
              <p:nvPr/>
            </p:nvSpPr>
            <p:spPr>
              <a:xfrm>
                <a:off x="2328480" y="2997710"/>
                <a:ext cx="467480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𝑨</m:t>
                      </m:r>
                      <m:d>
                        <m:d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𝒈</m:t>
                          </m:r>
                        </m:e>
                      </m:d>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𝑩</m:t>
                      </m:r>
                      <m:d>
                        <m:d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𝒈</m:t>
                          </m:r>
                        </m:e>
                      </m:d>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𝑪</m:t>
                      </m:r>
                      <m:d>
                        <m:d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𝒈</m:t>
                          </m:r>
                        </m:e>
                      </m:d>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𝑫</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𝒈</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cs typeface="+mn-cs"/>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328480" y="2997710"/>
                <a:ext cx="4674806" cy="430887"/>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987058" y="2920767"/>
            <a:ext cx="571500" cy="584775"/>
          </a:xfrm>
          <a:prstGeom prst="rect">
            <a:avLst/>
          </a:prstGeom>
          <a:noFill/>
        </p:spPr>
        <p:txBody>
          <a:bodyPr wrap="square" rtlCol="0">
            <a:spAutoFit/>
          </a:bodyPr>
          <a:lstStyle/>
          <a:p>
            <a:r>
              <a:rPr lang="en-US" sz="3200" b="1" dirty="0"/>
              <a:t>R</a:t>
            </a:r>
          </a:p>
        </p:txBody>
      </p:sp>
      <p:sp>
        <p:nvSpPr>
          <p:cNvPr id="12" name="TextBox 11"/>
          <p:cNvSpPr txBox="1"/>
          <p:nvPr/>
        </p:nvSpPr>
        <p:spPr>
          <a:xfrm>
            <a:off x="987058" y="3758965"/>
            <a:ext cx="571500" cy="584775"/>
          </a:xfrm>
          <a:prstGeom prst="rect">
            <a:avLst/>
          </a:prstGeom>
          <a:noFill/>
        </p:spPr>
        <p:txBody>
          <a:bodyPr wrap="square" rtlCol="0">
            <a:spAutoFit/>
          </a:bodyPr>
          <a:lstStyle/>
          <a:p>
            <a:r>
              <a:rPr lang="en-US" sz="3200" b="1" dirty="0"/>
              <a:t>I</a:t>
            </a:r>
          </a:p>
        </p:txBody>
      </p:sp>
      <p:sp>
        <p:nvSpPr>
          <p:cNvPr id="13" name="TextBox 12"/>
          <p:cNvSpPr txBox="1"/>
          <p:nvPr/>
        </p:nvSpPr>
        <p:spPr>
          <a:xfrm>
            <a:off x="2168460" y="3758966"/>
            <a:ext cx="1070308" cy="584775"/>
          </a:xfrm>
          <a:prstGeom prst="rect">
            <a:avLst/>
          </a:prstGeom>
          <a:noFill/>
        </p:spPr>
        <p:txBody>
          <a:bodyPr wrap="square" rtlCol="0">
            <a:spAutoFit/>
          </a:bodyPr>
          <a:lstStyle/>
          <a:p>
            <a:r>
              <a:rPr lang="en-US" sz="3200" dirty="0"/>
              <a:t>.5 M</a:t>
            </a:r>
          </a:p>
        </p:txBody>
      </p:sp>
      <p:sp>
        <p:nvSpPr>
          <p:cNvPr id="14" name="TextBox 13"/>
          <p:cNvSpPr txBox="1"/>
          <p:nvPr/>
        </p:nvSpPr>
        <p:spPr>
          <a:xfrm>
            <a:off x="3433935" y="3758965"/>
            <a:ext cx="1070308" cy="584775"/>
          </a:xfrm>
          <a:prstGeom prst="rect">
            <a:avLst/>
          </a:prstGeom>
          <a:noFill/>
        </p:spPr>
        <p:txBody>
          <a:bodyPr wrap="square" rtlCol="0">
            <a:spAutoFit/>
          </a:bodyPr>
          <a:lstStyle/>
          <a:p>
            <a:r>
              <a:rPr lang="en-US" sz="3200" dirty="0"/>
              <a:t>.4 M</a:t>
            </a:r>
          </a:p>
        </p:txBody>
      </p:sp>
      <p:sp>
        <p:nvSpPr>
          <p:cNvPr id="15" name="TextBox 14"/>
          <p:cNvSpPr txBox="1"/>
          <p:nvPr/>
        </p:nvSpPr>
        <p:spPr>
          <a:xfrm>
            <a:off x="4843635" y="3789846"/>
            <a:ext cx="1070308" cy="584775"/>
          </a:xfrm>
          <a:prstGeom prst="rect">
            <a:avLst/>
          </a:prstGeom>
          <a:noFill/>
        </p:spPr>
        <p:txBody>
          <a:bodyPr wrap="square" rtlCol="0">
            <a:spAutoFit/>
          </a:bodyPr>
          <a:lstStyle/>
          <a:p>
            <a:r>
              <a:rPr lang="en-US" sz="3200" dirty="0"/>
              <a:t>.2 M</a:t>
            </a:r>
          </a:p>
        </p:txBody>
      </p:sp>
      <p:sp>
        <p:nvSpPr>
          <p:cNvPr id="16" name="TextBox 15"/>
          <p:cNvSpPr txBox="1"/>
          <p:nvPr/>
        </p:nvSpPr>
        <p:spPr>
          <a:xfrm>
            <a:off x="6109110" y="3789846"/>
            <a:ext cx="1070308" cy="584775"/>
          </a:xfrm>
          <a:prstGeom prst="rect">
            <a:avLst/>
          </a:prstGeom>
          <a:noFill/>
        </p:spPr>
        <p:txBody>
          <a:bodyPr wrap="square" rtlCol="0">
            <a:spAutoFit/>
          </a:bodyPr>
          <a:lstStyle/>
          <a:p>
            <a:r>
              <a:rPr lang="en-US" sz="3200" dirty="0"/>
              <a:t>.3 M</a:t>
            </a:r>
          </a:p>
        </p:txBody>
      </p:sp>
      <p:sp>
        <p:nvSpPr>
          <p:cNvPr id="17" name="TextBox 16"/>
          <p:cNvSpPr txBox="1"/>
          <p:nvPr/>
        </p:nvSpPr>
        <p:spPr>
          <a:xfrm>
            <a:off x="987058" y="4688605"/>
            <a:ext cx="571500" cy="584775"/>
          </a:xfrm>
          <a:prstGeom prst="rect">
            <a:avLst/>
          </a:prstGeom>
          <a:noFill/>
        </p:spPr>
        <p:txBody>
          <a:bodyPr wrap="square" rtlCol="0">
            <a:spAutoFit/>
          </a:bodyPr>
          <a:lstStyle/>
          <a:p>
            <a:r>
              <a:rPr lang="en-US" sz="3200" b="1" dirty="0"/>
              <a:t>C</a:t>
            </a:r>
          </a:p>
        </p:txBody>
      </p:sp>
      <p:sp>
        <p:nvSpPr>
          <p:cNvPr id="18" name="TextBox 17"/>
          <p:cNvSpPr txBox="1"/>
          <p:nvPr/>
        </p:nvSpPr>
        <p:spPr>
          <a:xfrm>
            <a:off x="2328480" y="4674110"/>
            <a:ext cx="1070308" cy="584775"/>
          </a:xfrm>
          <a:prstGeom prst="rect">
            <a:avLst/>
          </a:prstGeom>
          <a:noFill/>
        </p:spPr>
        <p:txBody>
          <a:bodyPr wrap="square" rtlCol="0">
            <a:spAutoFit/>
          </a:bodyPr>
          <a:lstStyle/>
          <a:p>
            <a:r>
              <a:rPr lang="en-US" sz="3200" dirty="0"/>
              <a:t>+x</a:t>
            </a:r>
          </a:p>
        </p:txBody>
      </p:sp>
      <p:sp>
        <p:nvSpPr>
          <p:cNvPr id="19" name="TextBox 18"/>
          <p:cNvSpPr txBox="1"/>
          <p:nvPr/>
        </p:nvSpPr>
        <p:spPr>
          <a:xfrm>
            <a:off x="3690090" y="4688605"/>
            <a:ext cx="1070308" cy="584775"/>
          </a:xfrm>
          <a:prstGeom prst="rect">
            <a:avLst/>
          </a:prstGeom>
          <a:noFill/>
        </p:spPr>
        <p:txBody>
          <a:bodyPr wrap="square" rtlCol="0">
            <a:spAutoFit/>
          </a:bodyPr>
          <a:lstStyle/>
          <a:p>
            <a:r>
              <a:rPr lang="en-US" sz="3200" dirty="0"/>
              <a:t>+x</a:t>
            </a:r>
          </a:p>
        </p:txBody>
      </p:sp>
      <p:sp>
        <p:nvSpPr>
          <p:cNvPr id="20" name="TextBox 19"/>
          <p:cNvSpPr txBox="1"/>
          <p:nvPr/>
        </p:nvSpPr>
        <p:spPr>
          <a:xfrm>
            <a:off x="5051701" y="4688605"/>
            <a:ext cx="1070308" cy="584775"/>
          </a:xfrm>
          <a:prstGeom prst="rect">
            <a:avLst/>
          </a:prstGeom>
          <a:noFill/>
        </p:spPr>
        <p:txBody>
          <a:bodyPr wrap="square" rtlCol="0">
            <a:spAutoFit/>
          </a:bodyPr>
          <a:lstStyle/>
          <a:p>
            <a:r>
              <a:rPr lang="en-US" sz="3200" dirty="0"/>
              <a:t>-x</a:t>
            </a:r>
          </a:p>
        </p:txBody>
      </p:sp>
      <p:sp>
        <p:nvSpPr>
          <p:cNvPr id="21" name="TextBox 20"/>
          <p:cNvSpPr txBox="1"/>
          <p:nvPr/>
        </p:nvSpPr>
        <p:spPr>
          <a:xfrm>
            <a:off x="6344486" y="4689987"/>
            <a:ext cx="1070308" cy="584775"/>
          </a:xfrm>
          <a:prstGeom prst="rect">
            <a:avLst/>
          </a:prstGeom>
          <a:noFill/>
        </p:spPr>
        <p:txBody>
          <a:bodyPr wrap="square" rtlCol="0">
            <a:spAutoFit/>
          </a:bodyPr>
          <a:lstStyle/>
          <a:p>
            <a:r>
              <a:rPr lang="en-US" sz="3200" dirty="0"/>
              <a:t>-x</a:t>
            </a:r>
          </a:p>
        </p:txBody>
      </p:sp>
      <p:sp>
        <p:nvSpPr>
          <p:cNvPr id="22" name="TextBox 21"/>
          <p:cNvSpPr txBox="1"/>
          <p:nvPr/>
        </p:nvSpPr>
        <p:spPr>
          <a:xfrm>
            <a:off x="987058" y="5618245"/>
            <a:ext cx="571500" cy="584775"/>
          </a:xfrm>
          <a:prstGeom prst="rect">
            <a:avLst/>
          </a:prstGeom>
          <a:noFill/>
        </p:spPr>
        <p:txBody>
          <a:bodyPr wrap="square" rtlCol="0">
            <a:spAutoFit/>
          </a:bodyPr>
          <a:lstStyle/>
          <a:p>
            <a:r>
              <a:rPr lang="en-US" sz="3200" b="1" dirty="0"/>
              <a:t>E</a:t>
            </a:r>
          </a:p>
        </p:txBody>
      </p:sp>
      <p:sp>
        <p:nvSpPr>
          <p:cNvPr id="23" name="TextBox 22"/>
          <p:cNvSpPr txBox="1"/>
          <p:nvPr/>
        </p:nvSpPr>
        <p:spPr>
          <a:xfrm>
            <a:off x="1916391" y="5618245"/>
            <a:ext cx="1800629" cy="584775"/>
          </a:xfrm>
          <a:prstGeom prst="rect">
            <a:avLst/>
          </a:prstGeom>
          <a:noFill/>
        </p:spPr>
        <p:txBody>
          <a:bodyPr wrap="square" rtlCol="0">
            <a:spAutoFit/>
          </a:bodyPr>
          <a:lstStyle/>
          <a:p>
            <a:r>
              <a:rPr lang="en-US" sz="3200" dirty="0"/>
              <a:t>.5 M +x</a:t>
            </a:r>
          </a:p>
        </p:txBody>
      </p:sp>
      <p:sp>
        <p:nvSpPr>
          <p:cNvPr id="24" name="TextBox 23"/>
          <p:cNvSpPr txBox="1"/>
          <p:nvPr/>
        </p:nvSpPr>
        <p:spPr>
          <a:xfrm>
            <a:off x="3473403" y="5628347"/>
            <a:ext cx="1563613" cy="584775"/>
          </a:xfrm>
          <a:prstGeom prst="rect">
            <a:avLst/>
          </a:prstGeom>
          <a:noFill/>
        </p:spPr>
        <p:txBody>
          <a:bodyPr wrap="square" rtlCol="0">
            <a:spAutoFit/>
          </a:bodyPr>
          <a:lstStyle/>
          <a:p>
            <a:r>
              <a:rPr lang="en-US" sz="3200" dirty="0"/>
              <a:t>.4M+x</a:t>
            </a:r>
          </a:p>
        </p:txBody>
      </p:sp>
      <p:sp>
        <p:nvSpPr>
          <p:cNvPr id="25" name="TextBox 24"/>
          <p:cNvSpPr txBox="1"/>
          <p:nvPr/>
        </p:nvSpPr>
        <p:spPr>
          <a:xfrm>
            <a:off x="5208779" y="5645486"/>
            <a:ext cx="1410327" cy="584775"/>
          </a:xfrm>
          <a:prstGeom prst="rect">
            <a:avLst/>
          </a:prstGeom>
          <a:noFill/>
        </p:spPr>
        <p:txBody>
          <a:bodyPr wrap="square" rtlCol="0">
            <a:spAutoFit/>
          </a:bodyPr>
          <a:lstStyle/>
          <a:p>
            <a:r>
              <a:rPr lang="en-US" sz="3200" dirty="0"/>
              <a:t>.2 -x</a:t>
            </a:r>
          </a:p>
        </p:txBody>
      </p:sp>
      <p:sp>
        <p:nvSpPr>
          <p:cNvPr id="26" name="TextBox 25"/>
          <p:cNvSpPr txBox="1"/>
          <p:nvPr/>
        </p:nvSpPr>
        <p:spPr>
          <a:xfrm>
            <a:off x="6546848" y="5618245"/>
            <a:ext cx="1253461" cy="584775"/>
          </a:xfrm>
          <a:prstGeom prst="rect">
            <a:avLst/>
          </a:prstGeom>
          <a:noFill/>
        </p:spPr>
        <p:txBody>
          <a:bodyPr wrap="square" rtlCol="0">
            <a:spAutoFit/>
          </a:bodyPr>
          <a:lstStyle/>
          <a:p>
            <a:r>
              <a:rPr lang="en-US" sz="3200" dirty="0"/>
              <a:t>.3 - x</a:t>
            </a:r>
          </a:p>
        </p:txBody>
      </p:sp>
      <mc:AlternateContent xmlns:mc="http://schemas.openxmlformats.org/markup-compatibility/2006" xmlns:a14="http://schemas.microsoft.com/office/drawing/2010/main">
        <mc:Choice Requires="a14">
          <p:sp>
            <p:nvSpPr>
              <p:cNvPr id="27" name="TextBox 26"/>
              <p:cNvSpPr txBox="1"/>
              <p:nvPr/>
            </p:nvSpPr>
            <p:spPr>
              <a:xfrm>
                <a:off x="7401895" y="4070626"/>
                <a:ext cx="4464865" cy="10273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𝐾</m:t>
                      </m:r>
                      <m:r>
                        <a:rPr lang="en-US" sz="3200" b="0" i="1" smtClean="0">
                          <a:latin typeface="Cambria Math" panose="02040503050406030204" pitchFamily="18" charset="0"/>
                        </a:rPr>
                        <m:t>= </m:t>
                      </m:r>
                      <m:f>
                        <m:fPr>
                          <m:ctrlPr>
                            <a:rPr lang="en-US" sz="3200" b="0" i="1" smtClean="0">
                              <a:latin typeface="Cambria Math" panose="02040503050406030204" pitchFamily="18" charset="0"/>
                            </a:rPr>
                          </m:ctrlPr>
                        </m:fPr>
                        <m:num>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.2 −</m:t>
                              </m:r>
                              <m:r>
                                <a:rPr lang="en-US" sz="3200" b="0" i="1" smtClean="0">
                                  <a:latin typeface="Cambria Math" panose="02040503050406030204" pitchFamily="18" charset="0"/>
                                </a:rPr>
                                <m:t>𝑥</m:t>
                              </m:r>
                            </m:e>
                          </m:d>
                          <m:r>
                            <a:rPr lang="en-US" sz="3200" b="0" i="1" smtClean="0">
                              <a:latin typeface="Cambria Math" panose="02040503050406030204" pitchFamily="18" charset="0"/>
                            </a:rPr>
                            <m:t> </m:t>
                          </m:r>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.3 −</m:t>
                              </m:r>
                              <m:r>
                                <a:rPr lang="en-US" sz="3200" b="0" i="1" smtClean="0">
                                  <a:latin typeface="Cambria Math" panose="02040503050406030204" pitchFamily="18" charset="0"/>
                                </a:rPr>
                                <m:t>𝑥</m:t>
                              </m:r>
                            </m:e>
                          </m:d>
                        </m:num>
                        <m:den>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.5+</m:t>
                              </m:r>
                              <m:r>
                                <a:rPr lang="en-US" sz="3200" b="0" i="1" smtClean="0">
                                  <a:latin typeface="Cambria Math" panose="02040503050406030204" pitchFamily="18" charset="0"/>
                                </a:rPr>
                                <m:t>𝑥</m:t>
                              </m:r>
                            </m:e>
                          </m:d>
                          <m:r>
                            <a:rPr lang="en-US" sz="3200" b="0" i="1" smtClean="0">
                              <a:latin typeface="Cambria Math" panose="02040503050406030204" pitchFamily="18" charset="0"/>
                            </a:rPr>
                            <m:t> </m:t>
                          </m:r>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.4+</m:t>
                              </m:r>
                              <m:r>
                                <a:rPr lang="en-US" sz="3200" b="0" i="1" smtClean="0">
                                  <a:latin typeface="Cambria Math" panose="02040503050406030204" pitchFamily="18" charset="0"/>
                                </a:rPr>
                                <m:t>𝑥</m:t>
                              </m:r>
                            </m:e>
                          </m:d>
                        </m:den>
                      </m:f>
                    </m:oMath>
                  </m:oMathPara>
                </a14:m>
                <a:endParaRPr lang="en-US" sz="3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401895" y="4070626"/>
                <a:ext cx="4464865" cy="102733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75095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pic>
        <p:nvPicPr>
          <p:cNvPr id="3" name="Picture 2"/>
          <p:cNvPicPr>
            <a:picLocks noChangeAspect="1"/>
          </p:cNvPicPr>
          <p:nvPr/>
        </p:nvPicPr>
        <p:blipFill>
          <a:blip r:embed="rId2"/>
          <a:stretch>
            <a:fillRect/>
          </a:stretch>
        </p:blipFill>
        <p:spPr>
          <a:xfrm>
            <a:off x="3230720" y="1259403"/>
            <a:ext cx="5816088" cy="4224894"/>
          </a:xfrm>
          <a:prstGeom prst="rect">
            <a:avLst/>
          </a:prstGeom>
        </p:spPr>
      </p:pic>
    </p:spTree>
    <p:extLst>
      <p:ext uri="{BB962C8B-B14F-4D97-AF65-F5344CB8AC3E}">
        <p14:creationId xmlns:p14="http://schemas.microsoft.com/office/powerpoint/2010/main" val="1145139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9" y="367310"/>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3" name="TextBox 2"/>
          <p:cNvSpPr txBox="1"/>
          <p:nvPr/>
        </p:nvSpPr>
        <p:spPr>
          <a:xfrm>
            <a:off x="1348740" y="1691640"/>
            <a:ext cx="9235440"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In most scenarios we actually only know the initial concentrations of our reaction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K is also known for most reactions at a given temperature.</a:t>
            </a:r>
          </a:p>
          <a:p>
            <a:pPr marL="457200" indent="-457200">
              <a:buFont typeface="Arial" panose="020B0604020202020204" pitchFamily="34" charset="0"/>
              <a:buChar char="•"/>
            </a:pPr>
            <a:endParaRPr lang="en-US" sz="2800" dirty="0"/>
          </a:p>
          <a:p>
            <a:r>
              <a:rPr lang="en-US" sz="2800" dirty="0">
                <a:hlinkClick r:id="rId2"/>
              </a:rPr>
              <a:t>https://www.nist.gov/srd</a:t>
            </a:r>
            <a:endParaRPr lang="en-US" sz="2800" dirty="0"/>
          </a:p>
          <a:p>
            <a:endParaRPr lang="en-US" sz="2800" dirty="0"/>
          </a:p>
          <a:p>
            <a:pPr marL="457200" indent="-457200">
              <a:buFont typeface="Arial" panose="020B0604020202020204" pitchFamily="34" charset="0"/>
              <a:buChar char="•"/>
            </a:pPr>
            <a:r>
              <a:rPr lang="en-US" sz="2800" dirty="0"/>
              <a:t>There is a ton of data on reactions that we can use to predict the equilibrium concentrations of species</a:t>
            </a:r>
          </a:p>
        </p:txBody>
      </p:sp>
    </p:spTree>
    <p:extLst>
      <p:ext uri="{BB962C8B-B14F-4D97-AF65-F5344CB8AC3E}">
        <p14:creationId xmlns:p14="http://schemas.microsoft.com/office/powerpoint/2010/main" val="690494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pic>
        <p:nvPicPr>
          <p:cNvPr id="4" name="Picture 3"/>
          <p:cNvPicPr>
            <a:picLocks noChangeAspect="1"/>
          </p:cNvPicPr>
          <p:nvPr/>
        </p:nvPicPr>
        <p:blipFill>
          <a:blip r:embed="rId2"/>
          <a:stretch>
            <a:fillRect/>
          </a:stretch>
        </p:blipFill>
        <p:spPr>
          <a:xfrm>
            <a:off x="1599810" y="1087933"/>
            <a:ext cx="8992379" cy="468213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063365" y="5277624"/>
                <a:ext cx="348640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3</m:t>
                          </m:r>
                          <m:r>
                            <a:rPr lang="en-US" sz="3200" b="0" i="1" smtClean="0">
                              <a:latin typeface="Cambria Math" panose="02040503050406030204" pitchFamily="18" charset="0"/>
                            </a:rPr>
                            <m:t>𝐻</m:t>
                          </m:r>
                        </m:e>
                        <m:sub>
                          <m:r>
                            <a:rPr lang="en-US" sz="3200" b="0" i="1" smtClean="0">
                              <a:latin typeface="Cambria Math" panose="02040503050406030204" pitchFamily="18" charset="0"/>
                            </a:rPr>
                            <m:t>2</m:t>
                          </m:r>
                        </m:sub>
                      </m:sSub>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𝑁</m:t>
                          </m:r>
                        </m:e>
                        <m:sub>
                          <m:r>
                            <a:rPr lang="en-US" sz="3200" b="0" i="1" smtClean="0">
                              <a:latin typeface="Cambria Math" panose="02040503050406030204" pitchFamily="18" charset="0"/>
                            </a:rPr>
                            <m:t>2</m:t>
                          </m:r>
                        </m:sub>
                      </m:sSub>
                      <m:r>
                        <a:rPr lang="en-US" sz="3200" b="0" i="1" smtClean="0">
                          <a:latin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↔2</m:t>
                      </m:r>
                      <m:r>
                        <a:rPr lang="en-US" sz="3200" b="0" i="1" smtClean="0">
                          <a:latin typeface="Cambria Math" panose="02040503050406030204" pitchFamily="18" charset="0"/>
                          <a:ea typeface="Cambria Math" panose="02040503050406030204" pitchFamily="18" charset="0"/>
                        </a:rPr>
                        <m:t>𝑁</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𝐻</m:t>
                          </m:r>
                        </m:e>
                        <m:sub>
                          <m:r>
                            <a:rPr lang="en-US" sz="3200" b="0" i="1" smtClean="0">
                              <a:latin typeface="Cambria Math" panose="02040503050406030204" pitchFamily="18" charset="0"/>
                              <a:ea typeface="Cambria Math" panose="02040503050406030204" pitchFamily="18" charset="0"/>
                            </a:rPr>
                            <m:t>3</m:t>
                          </m:r>
                        </m:sub>
                      </m:sSub>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4063365" y="5277624"/>
                <a:ext cx="3486404" cy="49244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30444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pic>
        <p:nvPicPr>
          <p:cNvPr id="3" name="Picture 2"/>
          <p:cNvPicPr>
            <a:picLocks noChangeAspect="1"/>
          </p:cNvPicPr>
          <p:nvPr/>
        </p:nvPicPr>
        <p:blipFill>
          <a:blip r:embed="rId2"/>
          <a:stretch>
            <a:fillRect/>
          </a:stretch>
        </p:blipFill>
        <p:spPr>
          <a:xfrm>
            <a:off x="1754385" y="1354634"/>
            <a:ext cx="8992379" cy="4651651"/>
          </a:xfrm>
          <a:prstGeom prst="rect">
            <a:avLst/>
          </a:prstGeom>
        </p:spPr>
      </p:pic>
    </p:spTree>
    <p:extLst>
      <p:ext uri="{BB962C8B-B14F-4D97-AF65-F5344CB8AC3E}">
        <p14:creationId xmlns:p14="http://schemas.microsoft.com/office/powerpoint/2010/main" val="3070962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pic>
        <p:nvPicPr>
          <p:cNvPr id="4" name="Picture 3"/>
          <p:cNvPicPr>
            <a:picLocks noChangeAspect="1"/>
          </p:cNvPicPr>
          <p:nvPr/>
        </p:nvPicPr>
        <p:blipFill>
          <a:blip r:embed="rId2"/>
          <a:stretch>
            <a:fillRect/>
          </a:stretch>
        </p:blipFill>
        <p:spPr>
          <a:xfrm>
            <a:off x="1754385" y="1103174"/>
            <a:ext cx="8992379" cy="4651651"/>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674869" y="4880610"/>
                <a:ext cx="3600451" cy="430887"/>
              </a:xfrm>
              <a:prstGeom prst="rect">
                <a:avLst/>
              </a:prstGeom>
              <a:noFill/>
            </p:spPr>
            <p:txBody>
              <a:bodyPr wrap="square" lIns="0" tIns="0" rIns="0" bIns="0" rtlCol="0">
                <a:spAutoFit/>
              </a:bodyPr>
              <a:lstStyle/>
              <a:p>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2</m:t>
                        </m:r>
                      </m:sub>
                    </m:sSub>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𝑂</m:t>
                        </m:r>
                      </m:e>
                      <m:sub>
                        <m:r>
                          <a:rPr lang="en-US" sz="2800" b="0" i="1" smtClean="0">
                            <a:latin typeface="Cambria Math" panose="02040503050406030204" pitchFamily="18" charset="0"/>
                          </a:rPr>
                          <m:t>4</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𝑔</m:t>
                        </m:r>
                      </m:e>
                    </m:d>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𝑁</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𝑂</m:t>
                        </m:r>
                      </m:e>
                      <m:sub>
                        <m:r>
                          <a:rPr lang="en-US" sz="2800" b="0" i="1" smtClean="0">
                            <a:latin typeface="Cambria Math" panose="02040503050406030204" pitchFamily="18" charset="0"/>
                            <a:ea typeface="Cambria Math" panose="02040503050406030204" pitchFamily="18" charset="0"/>
                          </a:rPr>
                          <m:t>2</m:t>
                        </m:r>
                      </m:sub>
                    </m:sSub>
                  </m:oMath>
                </a14:m>
                <a:r>
                  <a:rPr lang="en-US" sz="2800" dirty="0"/>
                  <a:t>(g)</a:t>
                </a:r>
              </a:p>
            </p:txBody>
          </p:sp>
        </mc:Choice>
        <mc:Fallback xmlns="">
          <p:sp>
            <p:nvSpPr>
              <p:cNvPr id="5" name="TextBox 4"/>
              <p:cNvSpPr txBox="1">
                <a:spLocks noRot="1" noChangeAspect="1" noMove="1" noResize="1" noEditPoints="1" noAdjustHandles="1" noChangeArrowheads="1" noChangeShapeType="1" noTextEdit="1"/>
              </p:cNvSpPr>
              <p:nvPr/>
            </p:nvSpPr>
            <p:spPr>
              <a:xfrm>
                <a:off x="4674869" y="4880610"/>
                <a:ext cx="3600451" cy="430887"/>
              </a:xfrm>
              <a:prstGeom prst="rect">
                <a:avLst/>
              </a:prstGeom>
              <a:blipFill>
                <a:blip r:embed="rId3"/>
                <a:stretch>
                  <a:fillRect t="-24286" b="-51429"/>
                </a:stretch>
              </a:blipFill>
            </p:spPr>
            <p:txBody>
              <a:bodyPr/>
              <a:lstStyle/>
              <a:p>
                <a:r>
                  <a:rPr lang="en-US">
                    <a:noFill/>
                  </a:rPr>
                  <a:t> </a:t>
                </a:r>
              </a:p>
            </p:txBody>
          </p:sp>
        </mc:Fallback>
      </mc:AlternateContent>
    </p:spTree>
    <p:extLst>
      <p:ext uri="{BB962C8B-B14F-4D97-AF65-F5344CB8AC3E}">
        <p14:creationId xmlns:p14="http://schemas.microsoft.com/office/powerpoint/2010/main" val="490863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pic>
        <p:nvPicPr>
          <p:cNvPr id="3" name="Picture 2"/>
          <p:cNvPicPr>
            <a:picLocks noChangeAspect="1"/>
          </p:cNvPicPr>
          <p:nvPr/>
        </p:nvPicPr>
        <p:blipFill>
          <a:blip r:embed="rId2"/>
          <a:stretch>
            <a:fillRect/>
          </a:stretch>
        </p:blipFill>
        <p:spPr>
          <a:xfrm>
            <a:off x="1359780" y="1103174"/>
            <a:ext cx="8992379" cy="4651651"/>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930773" y="4263390"/>
                <a:ext cx="463960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𝐶𝑙</m:t>
                          </m:r>
                        </m:e>
                        <m:sub>
                          <m:r>
                            <a:rPr lang="en-US" sz="2800" b="0" i="1" smtClean="0">
                              <a:latin typeface="Cambria Math" panose="02040503050406030204" pitchFamily="18" charset="0"/>
                            </a:rPr>
                            <m:t>5</m:t>
                          </m:r>
                        </m:sub>
                      </m:sSub>
                      <m:r>
                        <a:rPr lang="en-US" sz="2800" b="0" i="1" smtClean="0">
                          <a:latin typeface="Cambria Math" panose="02040503050406030204" pitchFamily="18" charset="0"/>
                        </a:rPr>
                        <m:t>(</m:t>
                      </m:r>
                      <m:r>
                        <a:rPr lang="en-US" sz="2800" b="0" i="1" smtClean="0">
                          <a:latin typeface="Cambria Math" panose="02040503050406030204" pitchFamily="18" charset="0"/>
                        </a:rPr>
                        <m:t>𝑔</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𝑃</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𝐶𝑙</m:t>
                          </m:r>
                        </m:e>
                        <m:sub>
                          <m:r>
                            <a:rPr lang="en-US" sz="2800" b="0" i="1" smtClean="0">
                              <a:latin typeface="Cambria Math" panose="02040503050406030204" pitchFamily="18" charset="0"/>
                              <a:ea typeface="Cambria Math" panose="02040503050406030204" pitchFamily="18" charset="0"/>
                            </a:rPr>
                            <m:t>3</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𝑔</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𝐶𝑙</m:t>
                          </m:r>
                        </m:e>
                        <m:sub>
                          <m:r>
                            <a:rPr lang="en-US" sz="2800" b="0" i="1" smtClean="0">
                              <a:latin typeface="Cambria Math" panose="02040503050406030204" pitchFamily="18" charset="0"/>
                              <a:ea typeface="Cambria Math" panose="02040503050406030204" pitchFamily="18" charset="0"/>
                            </a:rPr>
                            <m:t>2</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𝑔</m:t>
                      </m:r>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930773" y="4263390"/>
                <a:ext cx="4639603" cy="43088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58911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pic>
        <p:nvPicPr>
          <p:cNvPr id="4" name="Picture 3"/>
          <p:cNvPicPr>
            <a:picLocks noChangeAspect="1"/>
          </p:cNvPicPr>
          <p:nvPr/>
        </p:nvPicPr>
        <p:blipFill>
          <a:blip r:embed="rId2"/>
          <a:stretch>
            <a:fillRect/>
          </a:stretch>
        </p:blipFill>
        <p:spPr>
          <a:xfrm>
            <a:off x="1576950" y="1286054"/>
            <a:ext cx="8992379" cy="4651651"/>
          </a:xfrm>
          <a:prstGeom prst="rect">
            <a:avLst/>
          </a:prstGeom>
        </p:spPr>
      </p:pic>
    </p:spTree>
    <p:extLst>
      <p:ext uri="{BB962C8B-B14F-4D97-AF65-F5344CB8AC3E}">
        <p14:creationId xmlns:p14="http://schemas.microsoft.com/office/powerpoint/2010/main" val="3033165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8" y="260032"/>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pic>
        <p:nvPicPr>
          <p:cNvPr id="4" name="Picture 3"/>
          <p:cNvPicPr>
            <a:picLocks noChangeAspect="1"/>
          </p:cNvPicPr>
          <p:nvPr/>
        </p:nvPicPr>
        <p:blipFill>
          <a:blip r:embed="rId2"/>
          <a:stretch>
            <a:fillRect/>
          </a:stretch>
        </p:blipFill>
        <p:spPr>
          <a:xfrm>
            <a:off x="1576950" y="1286054"/>
            <a:ext cx="8992379" cy="4651651"/>
          </a:xfrm>
          <a:prstGeom prst="rect">
            <a:avLst/>
          </a:prstGeom>
        </p:spPr>
      </p:pic>
    </p:spTree>
    <p:extLst>
      <p:ext uri="{BB962C8B-B14F-4D97-AF65-F5344CB8AC3E}">
        <p14:creationId xmlns:p14="http://schemas.microsoft.com/office/powerpoint/2010/main" val="96615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647018" y="362902"/>
            <a:ext cx="571003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Here is the strategy for solving equilibrium</a:t>
            </a:r>
            <a:r>
              <a:rPr kumimoji="0" lang="en-US" sz="2800" b="1" i="0" u="none" strike="noStrike" kern="1200" cap="none" spc="0" normalizeH="0" noProof="0" dirty="0">
                <a:ln>
                  <a:noFill/>
                </a:ln>
                <a:solidFill>
                  <a:prstClr val="black"/>
                </a:solidFill>
                <a:effectLst/>
                <a:uLnTx/>
                <a:uFillTx/>
                <a:latin typeface="Calibri" panose="020F0502020204030204"/>
                <a:ea typeface="+mn-ea"/>
                <a:cs typeface="+mn-cs"/>
              </a:rPr>
              <a:t> problems in words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2766060" y="1565910"/>
            <a:ext cx="7120890" cy="3539430"/>
          </a:xfrm>
          <a:prstGeom prst="rect">
            <a:avLst/>
          </a:prstGeom>
          <a:noFill/>
        </p:spPr>
        <p:txBody>
          <a:bodyPr wrap="square" rtlCol="0">
            <a:spAutoFit/>
          </a:bodyPr>
          <a:lstStyle/>
          <a:p>
            <a:pPr marL="514350" indent="-514350">
              <a:buAutoNum type="arabicPeriod"/>
            </a:pPr>
            <a:r>
              <a:rPr lang="en-US" sz="2800" dirty="0"/>
              <a:t>Write the balanced equation for the reaction</a:t>
            </a:r>
          </a:p>
          <a:p>
            <a:pPr marL="514350" indent="-514350">
              <a:buAutoNum type="arabicPeriod"/>
            </a:pPr>
            <a:r>
              <a:rPr lang="en-US" sz="2800" dirty="0"/>
              <a:t>Calculate Q to determine which way the reaction will run when given a K</a:t>
            </a:r>
          </a:p>
          <a:p>
            <a:pPr marL="514350" indent="-514350">
              <a:buAutoNum type="arabicPeriod"/>
            </a:pPr>
            <a:r>
              <a:rPr lang="en-US" sz="2800" dirty="0"/>
              <a:t>Build the RICE table!</a:t>
            </a:r>
          </a:p>
          <a:p>
            <a:pPr marL="514350" indent="-514350">
              <a:buAutoNum type="arabicPeriod"/>
            </a:pPr>
            <a:r>
              <a:rPr lang="en-US" sz="2800" dirty="0"/>
              <a:t>Do the maths… (Solve for the unknown)</a:t>
            </a:r>
          </a:p>
          <a:p>
            <a:pPr marL="514350" indent="-514350">
              <a:buAutoNum type="arabicPeriod"/>
            </a:pPr>
            <a:r>
              <a:rPr lang="en-US" sz="2800" dirty="0"/>
              <a:t>Use the unknown to find equilibrium concentrations</a:t>
            </a:r>
          </a:p>
        </p:txBody>
      </p:sp>
    </p:spTree>
    <p:extLst>
      <p:ext uri="{BB962C8B-B14F-4D97-AF65-F5344CB8AC3E}">
        <p14:creationId xmlns:p14="http://schemas.microsoft.com/office/powerpoint/2010/main" val="3204348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950039" y="420052"/>
            <a:ext cx="25937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More Practice</a:t>
            </a:r>
          </a:p>
        </p:txBody>
      </p:sp>
      <p:pic>
        <p:nvPicPr>
          <p:cNvPr id="4" name="Picture 3"/>
          <p:cNvPicPr>
            <a:picLocks noChangeAspect="1"/>
          </p:cNvPicPr>
          <p:nvPr/>
        </p:nvPicPr>
        <p:blipFill>
          <a:blip r:embed="rId2"/>
          <a:stretch>
            <a:fillRect/>
          </a:stretch>
        </p:blipFill>
        <p:spPr>
          <a:xfrm>
            <a:off x="1726344" y="1514654"/>
            <a:ext cx="9041152" cy="4651651"/>
          </a:xfrm>
          <a:prstGeom prst="rect">
            <a:avLst/>
          </a:prstGeom>
        </p:spPr>
      </p:pic>
    </p:spTree>
    <p:extLst>
      <p:ext uri="{BB962C8B-B14F-4D97-AF65-F5344CB8AC3E}">
        <p14:creationId xmlns:p14="http://schemas.microsoft.com/office/powerpoint/2010/main" val="1842574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950039" y="420052"/>
            <a:ext cx="25937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More Practice</a:t>
            </a:r>
          </a:p>
        </p:txBody>
      </p:sp>
      <p:pic>
        <p:nvPicPr>
          <p:cNvPr id="4" name="Picture 3"/>
          <p:cNvPicPr>
            <a:picLocks noChangeAspect="1"/>
          </p:cNvPicPr>
          <p:nvPr/>
        </p:nvPicPr>
        <p:blipFill>
          <a:blip r:embed="rId2"/>
          <a:stretch>
            <a:fillRect/>
          </a:stretch>
        </p:blipFill>
        <p:spPr>
          <a:xfrm>
            <a:off x="1726344" y="1514654"/>
            <a:ext cx="9041152" cy="4651651"/>
          </a:xfrm>
          <a:prstGeom prst="rect">
            <a:avLst/>
          </a:prstGeom>
        </p:spPr>
      </p:pic>
    </p:spTree>
    <p:extLst>
      <p:ext uri="{BB962C8B-B14F-4D97-AF65-F5344CB8AC3E}">
        <p14:creationId xmlns:p14="http://schemas.microsoft.com/office/powerpoint/2010/main" val="3366233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950039" y="420052"/>
            <a:ext cx="25937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More Practice</a:t>
            </a:r>
          </a:p>
        </p:txBody>
      </p:sp>
      <p:pic>
        <p:nvPicPr>
          <p:cNvPr id="3" name="Picture 2"/>
          <p:cNvPicPr>
            <a:picLocks noChangeAspect="1"/>
          </p:cNvPicPr>
          <p:nvPr/>
        </p:nvPicPr>
        <p:blipFill>
          <a:blip r:embed="rId2"/>
          <a:stretch>
            <a:fillRect/>
          </a:stretch>
        </p:blipFill>
        <p:spPr>
          <a:xfrm>
            <a:off x="1589898" y="1423214"/>
            <a:ext cx="9126503" cy="4651651"/>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355005" y="4697730"/>
                <a:ext cx="778383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𝑁𝑂𝐶𝑙</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𝑔</m:t>
                          </m:r>
                        </m:e>
                      </m:d>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𝑁𝑂</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𝑔</m:t>
                          </m:r>
                        </m:e>
                      </m:d>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𝐶𝑙</m:t>
                          </m:r>
                        </m:e>
                        <m:sub>
                          <m:r>
                            <a:rPr lang="en-US" sz="2800" b="0" i="1" smtClean="0">
                              <a:latin typeface="Cambria Math" panose="02040503050406030204" pitchFamily="18" charset="0"/>
                              <a:ea typeface="Cambria Math" panose="02040503050406030204" pitchFamily="18" charset="0"/>
                            </a:rPr>
                            <m:t>2</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𝑔</m:t>
                      </m:r>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355005" y="4697730"/>
                <a:ext cx="7783830" cy="523220"/>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3623310" y="5716992"/>
            <a:ext cx="6092190" cy="523220"/>
          </a:xfrm>
          <a:prstGeom prst="rect">
            <a:avLst/>
          </a:prstGeom>
          <a:noFill/>
        </p:spPr>
        <p:txBody>
          <a:bodyPr wrap="square" rtlCol="0">
            <a:spAutoFit/>
          </a:bodyPr>
          <a:lstStyle/>
          <a:p>
            <a:r>
              <a:rPr lang="en-US" sz="2800" b="1" dirty="0"/>
              <a:t>Find the equilibrium concentrations</a:t>
            </a:r>
          </a:p>
        </p:txBody>
      </p:sp>
    </p:spTree>
    <p:extLst>
      <p:ext uri="{BB962C8B-B14F-4D97-AF65-F5344CB8AC3E}">
        <p14:creationId xmlns:p14="http://schemas.microsoft.com/office/powerpoint/2010/main" val="3036131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9" y="367310"/>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5" name="Content Placeholder 2"/>
          <p:cNvSpPr txBox="1">
            <a:spLocks/>
          </p:cNvSpPr>
          <p:nvPr/>
        </p:nvSpPr>
        <p:spPr bwMode="auto">
          <a:xfrm>
            <a:off x="1630316" y="1440180"/>
            <a:ext cx="88519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IN" sz="3200" b="0" i="0" u="none" strike="noStrike" kern="0" cap="none" spc="0" normalizeH="0" baseline="0" noProof="0" dirty="0">
                <a:ln>
                  <a:noFill/>
                </a:ln>
                <a:solidFill>
                  <a:srgbClr val="000000"/>
                </a:solidFill>
                <a:effectLst/>
                <a:uLnTx/>
                <a:uFillTx/>
                <a:latin typeface="Calibri"/>
                <a:ea typeface="ＭＳ Ｐゴシック" charset="0"/>
                <a:cs typeface="Calibri"/>
              </a:rPr>
              <a:t>Consider the following reaction:</a:t>
            </a: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sz="3200" b="0" i="0" u="none" strike="noStrike" kern="0" cap="none" spc="0" normalizeH="0" baseline="0" noProof="0" dirty="0">
              <a:ln>
                <a:noFill/>
              </a:ln>
              <a:solidFill>
                <a:srgbClr val="000000"/>
              </a:solidFill>
              <a:effectLst/>
              <a:uLnTx/>
              <a:uFillTx/>
              <a:latin typeface="Calibri"/>
              <a:ea typeface="ＭＳ Ｐゴシック" charset="0"/>
              <a:cs typeface="Calibri"/>
            </a:endParaRPr>
          </a:p>
          <a:p>
            <a:pPr marL="457200" marR="0" lvl="1" indent="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None/>
              <a:tabLst/>
              <a:defRPr/>
            </a:pPr>
            <a:endParaRPr kumimoji="0" lang="en-IN" sz="2800" b="0" i="0" u="none" strike="noStrike" kern="0" cap="none" spc="0" normalizeH="0" baseline="0" noProof="0" dirty="0">
              <a:ln>
                <a:noFill/>
              </a:ln>
              <a:solidFill>
                <a:srgbClr val="000000"/>
              </a:solidFill>
              <a:effectLst/>
              <a:uLnTx/>
              <a:uFillTx/>
              <a:latin typeface="Calibri"/>
              <a:ea typeface="ＭＳ Ｐゴシック" charset="0"/>
              <a:cs typeface="Calibri"/>
            </a:endParaRPr>
          </a:p>
          <a:p>
            <a:pPr marL="742950" marR="0" lvl="1" indent="-28575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sz="2800" b="0" i="0" u="none" strike="noStrike" kern="0" cap="none" spc="0" normalizeH="0" baseline="0" noProof="0" dirty="0">
              <a:ln>
                <a:noFill/>
              </a:ln>
              <a:solidFill>
                <a:srgbClr val="000000"/>
              </a:solidFill>
              <a:effectLst/>
              <a:uLnTx/>
              <a:uFillTx/>
              <a:latin typeface="Calibri"/>
              <a:ea typeface="ＭＳ Ｐゴシック" charset="0"/>
              <a:cs typeface="Calibri"/>
            </a:endParaRPr>
          </a:p>
          <a:p>
            <a:pPr marL="742950" marR="0" lvl="1" indent="-28575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IN" sz="2800" b="0" i="0" u="none" strike="noStrike" kern="0" cap="none" spc="0" normalizeH="0" baseline="0" noProof="0" dirty="0">
                <a:ln>
                  <a:noFill/>
                </a:ln>
                <a:solidFill>
                  <a:srgbClr val="000000"/>
                </a:solidFill>
                <a:effectLst/>
                <a:uLnTx/>
                <a:uFillTx/>
                <a:latin typeface="Calibri"/>
                <a:ea typeface="ＭＳ Ｐゴシック" charset="0"/>
                <a:cs typeface="Calibri"/>
              </a:rPr>
              <a:t>q and r represent two different types of atoms</a:t>
            </a:r>
          </a:p>
          <a:p>
            <a:pPr marL="742950" marR="0" lvl="1" indent="-28575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IN" sz="2800" b="0" i="0" u="none" strike="noStrike" kern="0" cap="none" spc="0" normalizeH="0" baseline="0" noProof="0" dirty="0">
                <a:ln>
                  <a:noFill/>
                </a:ln>
                <a:solidFill>
                  <a:srgbClr val="000000"/>
                </a:solidFill>
                <a:effectLst/>
                <a:uLnTx/>
                <a:uFillTx/>
                <a:latin typeface="Calibri"/>
                <a:ea typeface="ＭＳ Ｐゴシック" charset="0"/>
                <a:cs typeface="Calibri"/>
              </a:rPr>
              <a:t>Assume that the equilibrium constant is 16</a:t>
            </a:r>
          </a:p>
          <a:p>
            <a:pPr marL="742950" marR="0" lvl="1" indent="-28575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sz="2800" b="0" i="0" u="none" strike="noStrike" kern="0" cap="none" spc="0" normalizeH="0" baseline="0" noProof="0" dirty="0">
              <a:ln>
                <a:noFill/>
              </a:ln>
              <a:solidFill>
                <a:srgbClr val="000000"/>
              </a:solidFill>
              <a:effectLst/>
              <a:uLnTx/>
              <a:uFillTx/>
              <a:latin typeface="Calibri"/>
              <a:ea typeface="ＭＳ Ｐゴシック" charset="0"/>
              <a:cs typeface="Calibri"/>
            </a:endParaRP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sz="3200" b="0" i="0" u="none" strike="noStrike" kern="0" cap="none" spc="0" normalizeH="0" baseline="0" noProof="0" dirty="0">
              <a:ln>
                <a:noFill/>
              </a:ln>
              <a:solidFill>
                <a:srgbClr val="000000"/>
              </a:solidFill>
              <a:effectLst/>
              <a:uLnTx/>
              <a:uFillTx/>
              <a:latin typeface="Calibri"/>
              <a:ea typeface="ＭＳ Ｐゴシック" charset="0"/>
              <a:cs typeface="Calibri"/>
            </a:endParaRP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sz="3200" b="0" i="0" u="none" strike="noStrike" kern="0" cap="none" spc="0" normalizeH="0" baseline="0" noProof="0" dirty="0">
              <a:ln>
                <a:noFill/>
              </a:ln>
              <a:solidFill>
                <a:srgbClr val="000000"/>
              </a:solidFill>
              <a:effectLst/>
              <a:uLnTx/>
              <a:uFillTx/>
              <a:latin typeface="Calibri"/>
              <a:ea typeface="ＭＳ Ｐゴシック" charset="0"/>
              <a:cs typeface="Calibri"/>
            </a:endParaRP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sz="3200" b="0" i="0" u="none" strike="noStrike" kern="0" cap="none" spc="0" normalizeH="0" baseline="0" noProof="0" dirty="0">
              <a:ln>
                <a:noFill/>
              </a:ln>
              <a:solidFill>
                <a:srgbClr val="000000"/>
              </a:solidFill>
              <a:effectLst/>
              <a:uLnTx/>
              <a:uFillTx/>
              <a:latin typeface="Calibri"/>
              <a:ea typeface="ＭＳ Ｐゴシック" charset="0"/>
              <a:cs typeface="Calibri"/>
            </a:endParaRP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sz="3200" b="0" i="0" u="none" strike="noStrike" kern="0" cap="none" spc="0" normalizeH="0" baseline="0" noProof="0" dirty="0">
              <a:ln>
                <a:noFill/>
              </a:ln>
              <a:solidFill>
                <a:srgbClr val="000000"/>
              </a:solidFill>
              <a:effectLst/>
              <a:uLnTx/>
              <a:uFillTx/>
              <a:latin typeface="Calibri"/>
              <a:ea typeface="ＭＳ Ｐゴシック" charset="0"/>
              <a:cs typeface="Calibri"/>
            </a:endParaRP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sz="3200" b="0" i="0" u="none" strike="noStrike" kern="0" cap="none" spc="0" normalizeH="0" baseline="0" noProof="0" dirty="0">
              <a:ln>
                <a:noFill/>
              </a:ln>
              <a:solidFill>
                <a:srgbClr val="000000"/>
              </a:solidFill>
              <a:effectLst/>
              <a:uLnTx/>
              <a:uFillTx/>
              <a:latin typeface="Calibri"/>
              <a:ea typeface="ＭＳ Ｐゴシック" charset="0"/>
              <a:cs typeface="Calibri"/>
            </a:endParaRP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US" sz="3200" b="0" i="0" u="none" strike="noStrike" kern="0" cap="none" spc="0" normalizeH="0" baseline="0" noProof="0" dirty="0">
              <a:ln>
                <a:noFill/>
              </a:ln>
              <a:solidFill>
                <a:srgbClr val="000000"/>
              </a:solidFill>
              <a:effectLst/>
              <a:uLnTx/>
              <a:uFillTx/>
              <a:latin typeface="Calibri"/>
              <a:ea typeface="ＭＳ Ｐゴシック" charset="0"/>
              <a:cs typeface="Calibri"/>
            </a:endParaRPr>
          </a:p>
        </p:txBody>
      </p:sp>
      <p:pic>
        <p:nvPicPr>
          <p:cNvPr id="45" name="Picture 44"/>
          <p:cNvPicPr>
            <a:picLocks noChangeAspect="1"/>
          </p:cNvPicPr>
          <p:nvPr/>
        </p:nvPicPr>
        <p:blipFill>
          <a:blip r:embed="rId2"/>
          <a:stretch>
            <a:fillRect/>
          </a:stretch>
        </p:blipFill>
        <p:spPr>
          <a:xfrm>
            <a:off x="3395559" y="2118286"/>
            <a:ext cx="4627265" cy="1707028"/>
          </a:xfrm>
          <a:prstGeom prst="rect">
            <a:avLst/>
          </a:prstGeom>
        </p:spPr>
      </p:pic>
      <p:pic>
        <p:nvPicPr>
          <p:cNvPr id="46" name="Picture 45" descr="After the system reacts and comes to equilibrium, what will the system look like? We know that at equilibrium the ratio ((N of molecules composed of two blue spheres) multiplied by (N of molecules composed of two blue spheres and a purple sphere)) divided by ((N of molecules composed of three blue spheres) multiplied by (N of molecules composed of a blue sphere and a purple sphere)) equals sixteen, must be satisfied, where each N represents the number of molecules of each type. "/>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88200" y="4991384"/>
            <a:ext cx="2336131" cy="914234"/>
          </a:xfrm>
          <a:prstGeom prst="rect">
            <a:avLst/>
          </a:prstGeom>
        </p:spPr>
      </p:pic>
    </p:spTree>
    <p:extLst>
      <p:ext uri="{BB962C8B-B14F-4D97-AF65-F5344CB8AC3E}">
        <p14:creationId xmlns:p14="http://schemas.microsoft.com/office/powerpoint/2010/main" val="1269277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218518" y="488632"/>
            <a:ext cx="38967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Le Chatelier’s Principle</a:t>
            </a:r>
          </a:p>
        </p:txBody>
      </p:sp>
      <p:pic>
        <p:nvPicPr>
          <p:cNvPr id="4" name="Picture 3"/>
          <p:cNvPicPr>
            <a:picLocks noChangeAspect="1"/>
          </p:cNvPicPr>
          <p:nvPr/>
        </p:nvPicPr>
        <p:blipFill>
          <a:blip r:embed="rId2"/>
          <a:stretch>
            <a:fillRect/>
          </a:stretch>
        </p:blipFill>
        <p:spPr>
          <a:xfrm>
            <a:off x="1551836" y="1651814"/>
            <a:ext cx="9230144" cy="4651651"/>
          </a:xfrm>
          <a:prstGeom prst="rect">
            <a:avLst/>
          </a:prstGeom>
        </p:spPr>
      </p:pic>
    </p:spTree>
    <p:extLst>
      <p:ext uri="{BB962C8B-B14F-4D97-AF65-F5344CB8AC3E}">
        <p14:creationId xmlns:p14="http://schemas.microsoft.com/office/powerpoint/2010/main" val="2578168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218518" y="488632"/>
            <a:ext cx="38967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Le Chatelier’s Principle</a:t>
            </a:r>
          </a:p>
        </p:txBody>
      </p:sp>
      <p:sp>
        <p:nvSpPr>
          <p:cNvPr id="5" name="Content Placeholder 2"/>
          <p:cNvSpPr txBox="1">
            <a:spLocks/>
          </p:cNvSpPr>
          <p:nvPr/>
        </p:nvSpPr>
        <p:spPr bwMode="auto">
          <a:xfrm>
            <a:off x="1740958" y="1630680"/>
            <a:ext cx="88519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IN" sz="3200" b="0" i="0" u="none" strike="noStrike" kern="0" cap="none" spc="0" normalizeH="0" baseline="0" noProof="0">
                <a:ln>
                  <a:noFill/>
                </a:ln>
                <a:solidFill>
                  <a:srgbClr val="000000"/>
                </a:solidFill>
                <a:effectLst/>
                <a:uLnTx/>
                <a:uFillTx/>
                <a:latin typeface="Calibri"/>
                <a:ea typeface="ＭＳ Ｐゴシック" charset="0"/>
                <a:cs typeface="Calibri"/>
              </a:rPr>
              <a:t>If a component is added to a reaction system at equilibrium, the equilibrium position will shift in the direction that lowers the concentration of that component</a:t>
            </a:r>
          </a:p>
          <a:p>
            <a:pPr marL="742950" marR="0" lvl="1" indent="-28575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IN" sz="2800" b="0" i="0" u="none" strike="noStrike" kern="0" cap="none" spc="0" normalizeH="0" baseline="0" noProof="0">
                <a:ln>
                  <a:noFill/>
                </a:ln>
                <a:solidFill>
                  <a:srgbClr val="000000"/>
                </a:solidFill>
                <a:effectLst/>
                <a:uLnTx/>
                <a:uFillTx/>
                <a:latin typeface="Calibri"/>
                <a:ea typeface="ＭＳ Ｐゴシック" charset="0"/>
                <a:cs typeface="Calibri"/>
              </a:rPr>
              <a:t>If a component is removed, </a:t>
            </a:r>
            <a:r>
              <a:rPr kumimoji="0" lang="en-GB" sz="2800" b="0" i="0" u="none" strike="noStrike" kern="0" cap="none" spc="0" normalizeH="0" baseline="0" noProof="0">
                <a:ln>
                  <a:noFill/>
                </a:ln>
                <a:solidFill>
                  <a:srgbClr val="000000"/>
                </a:solidFill>
                <a:effectLst/>
                <a:uLnTx/>
                <a:uFillTx/>
                <a:latin typeface="Calibri"/>
                <a:ea typeface="ＭＳ Ｐゴシック" charset="0"/>
                <a:cs typeface="Calibri"/>
              </a:rPr>
              <a:t>the opposite effect occurs</a:t>
            </a:r>
          </a:p>
          <a:p>
            <a:pPr marL="1143000" marR="0" lvl="2" indent="-2286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IN" sz="2400" b="0" i="0" u="none" strike="noStrike" kern="0" cap="none" spc="0" normalizeH="0" baseline="0" noProof="0">
                <a:ln>
                  <a:noFill/>
                </a:ln>
                <a:solidFill>
                  <a:srgbClr val="000000"/>
                </a:solidFill>
                <a:effectLst/>
                <a:uLnTx/>
                <a:uFillTx/>
                <a:latin typeface="Calibri"/>
                <a:ea typeface="ＭＳ Ｐゴシック" charset="0"/>
                <a:cs typeface="Calibri"/>
              </a:rPr>
              <a:t>System at equilibrium exists at constant </a:t>
            </a:r>
            <a:r>
              <a:rPr kumimoji="0" lang="en-IN" sz="2400" b="0" i="1" u="none" strike="noStrike" kern="0" cap="none" spc="0" normalizeH="0" baseline="0" noProof="0">
                <a:ln>
                  <a:noFill/>
                </a:ln>
                <a:solidFill>
                  <a:srgbClr val="000000"/>
                </a:solidFill>
                <a:effectLst/>
                <a:uLnTx/>
                <a:uFillTx/>
                <a:latin typeface="Calibri"/>
                <a:ea typeface="ＭＳ Ｐゴシック" charset="0"/>
                <a:cs typeface="Calibri"/>
              </a:rPr>
              <a:t>T </a:t>
            </a:r>
            <a:r>
              <a:rPr kumimoji="0" lang="en-IN" sz="2400" b="0" i="0" u="none" strike="noStrike" kern="0" cap="none" spc="0" normalizeH="0" baseline="0" noProof="0">
                <a:ln>
                  <a:noFill/>
                </a:ln>
                <a:solidFill>
                  <a:srgbClr val="000000"/>
                </a:solidFill>
                <a:effectLst/>
                <a:uLnTx/>
                <a:uFillTx/>
                <a:latin typeface="Calibri"/>
                <a:ea typeface="ＭＳ Ｐゴシック" charset="0"/>
                <a:cs typeface="Calibri"/>
              </a:rPr>
              <a:t>and </a:t>
            </a:r>
            <a:r>
              <a:rPr kumimoji="0" lang="en-IN" sz="2400" b="0" i="1" u="none" strike="noStrike" kern="0" cap="none" spc="0" normalizeH="0" baseline="0" noProof="0">
                <a:ln>
                  <a:noFill/>
                </a:ln>
                <a:solidFill>
                  <a:srgbClr val="000000"/>
                </a:solidFill>
                <a:effectLst/>
                <a:uLnTx/>
                <a:uFillTx/>
                <a:latin typeface="Calibri"/>
                <a:ea typeface="ＭＳ Ｐゴシック" charset="0"/>
                <a:cs typeface="Calibri"/>
              </a:rPr>
              <a:t>P </a:t>
            </a:r>
            <a:r>
              <a:rPr kumimoji="0" lang="en-IN" sz="2400" b="0" i="0" u="none" strike="noStrike" kern="0" cap="none" spc="0" normalizeH="0" baseline="0" noProof="0">
                <a:ln>
                  <a:noFill/>
                </a:ln>
                <a:solidFill>
                  <a:srgbClr val="000000"/>
                </a:solidFill>
                <a:effectLst/>
                <a:uLnTx/>
                <a:uFillTx/>
                <a:latin typeface="Calibri"/>
                <a:ea typeface="ＭＳ Ｐゴシック" charset="0"/>
                <a:cs typeface="Calibri"/>
              </a:rPr>
              <a:t>or constant </a:t>
            </a:r>
            <a:r>
              <a:rPr kumimoji="0" lang="en-IN" sz="2400" b="0" i="1" u="none" strike="noStrike" kern="0" cap="none" spc="0" normalizeH="0" baseline="0" noProof="0">
                <a:ln>
                  <a:noFill/>
                </a:ln>
                <a:solidFill>
                  <a:srgbClr val="000000"/>
                </a:solidFill>
                <a:effectLst/>
                <a:uLnTx/>
                <a:uFillTx/>
                <a:latin typeface="Calibri"/>
                <a:ea typeface="ＭＳ Ｐゴシック" charset="0"/>
                <a:cs typeface="Calibri"/>
              </a:rPr>
              <a:t>T </a:t>
            </a:r>
            <a:r>
              <a:rPr kumimoji="0" lang="en-IN" sz="2400" b="0" i="0" u="none" strike="noStrike" kern="0" cap="none" spc="0" normalizeH="0" baseline="0" noProof="0">
                <a:ln>
                  <a:noFill/>
                </a:ln>
                <a:solidFill>
                  <a:srgbClr val="000000"/>
                </a:solidFill>
                <a:effectLst/>
                <a:uLnTx/>
                <a:uFillTx/>
                <a:latin typeface="Calibri"/>
                <a:ea typeface="ＭＳ Ｐゴシック" charset="0"/>
                <a:cs typeface="Calibri"/>
              </a:rPr>
              <a:t>and </a:t>
            </a:r>
            <a:r>
              <a:rPr kumimoji="0" lang="en-IN" sz="2400" b="0" i="1" u="none" strike="noStrike" kern="0" cap="none" spc="0" normalizeH="0" baseline="0" noProof="0">
                <a:ln>
                  <a:noFill/>
                </a:ln>
                <a:solidFill>
                  <a:srgbClr val="000000"/>
                </a:solidFill>
                <a:effectLst/>
                <a:uLnTx/>
                <a:uFillTx/>
                <a:latin typeface="Calibri"/>
                <a:ea typeface="ＭＳ Ｐゴシック" charset="0"/>
                <a:cs typeface="Calibri"/>
              </a:rPr>
              <a:t>V</a:t>
            </a:r>
            <a:endParaRPr kumimoji="0" lang="en-GB" sz="2400" b="0" i="0" u="none" strike="noStrike" kern="0" cap="none" spc="0" normalizeH="0" baseline="0" noProof="0" dirty="0">
              <a:ln>
                <a:noFill/>
              </a:ln>
              <a:solidFill>
                <a:srgbClr val="000000"/>
              </a:solidFill>
              <a:effectLst/>
              <a:uLnTx/>
              <a:uFillTx/>
              <a:latin typeface="Calibri"/>
              <a:ea typeface="ＭＳ Ｐゴシック" charset="0"/>
              <a:cs typeface="Calibri"/>
            </a:endParaRPr>
          </a:p>
        </p:txBody>
      </p:sp>
    </p:spTree>
    <p:extLst>
      <p:ext uri="{BB962C8B-B14F-4D97-AF65-F5344CB8AC3E}">
        <p14:creationId xmlns:p14="http://schemas.microsoft.com/office/powerpoint/2010/main" val="3420033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218518" y="488632"/>
            <a:ext cx="38967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Le Chatelier’s Principle</a:t>
            </a:r>
          </a:p>
        </p:txBody>
      </p:sp>
      <p:pic>
        <p:nvPicPr>
          <p:cNvPr id="3" name="Picture 2"/>
          <p:cNvPicPr>
            <a:picLocks noChangeAspect="1"/>
          </p:cNvPicPr>
          <p:nvPr/>
        </p:nvPicPr>
        <p:blipFill>
          <a:blip r:embed="rId2"/>
          <a:stretch>
            <a:fillRect/>
          </a:stretch>
        </p:blipFill>
        <p:spPr>
          <a:xfrm>
            <a:off x="1670718" y="1354634"/>
            <a:ext cx="8992379" cy="4651651"/>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3217545" y="4206240"/>
                <a:ext cx="605915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𝐴𝑠</m:t>
                          </m:r>
                        </m:e>
                        <m:sub>
                          <m:r>
                            <a:rPr lang="en-US" sz="2800" b="0" i="1" smtClean="0">
                              <a:latin typeface="Cambria Math" panose="02040503050406030204" pitchFamily="18" charset="0"/>
                            </a:rPr>
                            <m:t>4</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𝑂</m:t>
                          </m:r>
                        </m:e>
                        <m:sub>
                          <m:r>
                            <a:rPr lang="en-US" sz="2800" b="0" i="1" smtClean="0">
                              <a:latin typeface="Cambria Math" panose="02040503050406030204" pitchFamily="18" charset="0"/>
                            </a:rPr>
                            <m:t>6 </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𝑠</m:t>
                          </m:r>
                        </m:e>
                      </m:d>
                      <m:r>
                        <a:rPr lang="en-US" sz="2800" b="0" i="1" smtClean="0">
                          <a:latin typeface="Cambria Math" panose="02040503050406030204" pitchFamily="18" charset="0"/>
                        </a:rPr>
                        <m:t>+6</m:t>
                      </m:r>
                      <m:r>
                        <a:rPr lang="en-US" sz="2800" b="0" i="1" smtClean="0">
                          <a:latin typeface="Cambria Math" panose="02040503050406030204" pitchFamily="18" charset="0"/>
                        </a:rPr>
                        <m:t>𝐶</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𝑠</m:t>
                          </m:r>
                        </m:e>
                      </m:d>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𝐴𝑠</m:t>
                          </m:r>
                        </m:e>
                        <m:sub>
                          <m:r>
                            <a:rPr lang="en-US" sz="2800" b="0" i="1" smtClean="0">
                              <a:latin typeface="Cambria Math" panose="02040503050406030204" pitchFamily="18" charset="0"/>
                              <a:ea typeface="Cambria Math" panose="02040503050406030204" pitchFamily="18" charset="0"/>
                            </a:rPr>
                            <m:t>4</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𝑔</m:t>
                      </m:r>
                      <m:r>
                        <a:rPr lang="en-US" sz="2800" b="0" i="1" smtClean="0">
                          <a:latin typeface="Cambria Math" panose="02040503050406030204" pitchFamily="18" charset="0"/>
                          <a:ea typeface="Cambria Math" panose="02040503050406030204" pitchFamily="18" charset="0"/>
                        </a:rPr>
                        <m:t>)+6</m:t>
                      </m:r>
                      <m:r>
                        <a:rPr lang="en-US" sz="2800" b="0" i="1" smtClean="0">
                          <a:latin typeface="Cambria Math" panose="02040503050406030204" pitchFamily="18" charset="0"/>
                          <a:ea typeface="Cambria Math" panose="02040503050406030204" pitchFamily="18" charset="0"/>
                        </a:rPr>
                        <m:t>𝐶𝑂</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𝑔</m:t>
                      </m:r>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217545" y="4206240"/>
                <a:ext cx="6059158" cy="43088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5111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218518" y="488632"/>
            <a:ext cx="38967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Le Chatelier’s Principle</a:t>
            </a:r>
          </a:p>
        </p:txBody>
      </p:sp>
      <mc:AlternateContent xmlns:mc="http://schemas.openxmlformats.org/markup-compatibility/2006" xmlns:a14="http://schemas.microsoft.com/office/drawing/2010/main">
        <mc:Choice Requires="a14">
          <p:sp>
            <p:nvSpPr>
              <p:cNvPr id="4" name="TextBox 3"/>
              <p:cNvSpPr txBox="1"/>
              <p:nvPr/>
            </p:nvSpPr>
            <p:spPr>
              <a:xfrm>
                <a:off x="3651885" y="5196958"/>
                <a:ext cx="6059158"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𝐴𝑠</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6 </m:t>
                          </m:r>
                        </m:sub>
                      </m:sSub>
                      <m:d>
                        <m:d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d>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d>
                        <m:d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d>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𝐴𝑠</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4</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𝑔</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)+6</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𝐶𝑂</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𝑔</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51885" y="5196958"/>
                <a:ext cx="6059158" cy="430887"/>
              </a:xfrm>
              <a:prstGeom prst="rect">
                <a:avLst/>
              </a:prstGeom>
              <a:blipFill>
                <a:blip r:embed="rId2"/>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3"/>
          <a:stretch>
            <a:fillRect/>
          </a:stretch>
        </p:blipFill>
        <p:spPr>
          <a:xfrm>
            <a:off x="1509900" y="1491912"/>
            <a:ext cx="8852159" cy="4627265"/>
          </a:xfrm>
          <a:prstGeom prst="rect">
            <a:avLst/>
          </a:prstGeom>
        </p:spPr>
      </p:pic>
    </p:spTree>
    <p:extLst>
      <p:ext uri="{BB962C8B-B14F-4D97-AF65-F5344CB8AC3E}">
        <p14:creationId xmlns:p14="http://schemas.microsoft.com/office/powerpoint/2010/main" val="3272013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218518" y="488632"/>
            <a:ext cx="38967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Le Chatelier’s Principle</a:t>
            </a:r>
          </a:p>
        </p:txBody>
      </p:sp>
      <p:pic>
        <p:nvPicPr>
          <p:cNvPr id="3" name="Picture 2"/>
          <p:cNvPicPr>
            <a:picLocks noChangeAspect="1"/>
          </p:cNvPicPr>
          <p:nvPr/>
        </p:nvPicPr>
        <p:blipFill>
          <a:blip r:embed="rId2"/>
          <a:stretch>
            <a:fillRect/>
          </a:stretch>
        </p:blipFill>
        <p:spPr>
          <a:xfrm>
            <a:off x="1576222" y="1222808"/>
            <a:ext cx="9181372" cy="4663844"/>
          </a:xfrm>
          <a:prstGeom prst="rect">
            <a:avLst/>
          </a:prstGeom>
        </p:spPr>
      </p:pic>
    </p:spTree>
    <p:extLst>
      <p:ext uri="{BB962C8B-B14F-4D97-AF65-F5344CB8AC3E}">
        <p14:creationId xmlns:p14="http://schemas.microsoft.com/office/powerpoint/2010/main" val="2839054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218518" y="488632"/>
            <a:ext cx="38967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Le Chatelier’s Principle</a:t>
            </a:r>
          </a:p>
        </p:txBody>
      </p:sp>
      <p:pic>
        <p:nvPicPr>
          <p:cNvPr id="4" name="Picture 3"/>
          <p:cNvPicPr>
            <a:picLocks noChangeAspect="1"/>
          </p:cNvPicPr>
          <p:nvPr/>
        </p:nvPicPr>
        <p:blipFill>
          <a:blip r:embed="rId2"/>
          <a:stretch>
            <a:fillRect/>
          </a:stretch>
        </p:blipFill>
        <p:spPr>
          <a:xfrm>
            <a:off x="1576187" y="1549707"/>
            <a:ext cx="9016765" cy="4627265"/>
          </a:xfrm>
          <a:prstGeom prst="rect">
            <a:avLst/>
          </a:prstGeom>
        </p:spPr>
      </p:pic>
    </p:spTree>
    <p:extLst>
      <p:ext uri="{BB962C8B-B14F-4D97-AF65-F5344CB8AC3E}">
        <p14:creationId xmlns:p14="http://schemas.microsoft.com/office/powerpoint/2010/main" val="2554197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218518" y="488632"/>
            <a:ext cx="38967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Le Chatelier’s Principle</a:t>
            </a:r>
          </a:p>
        </p:txBody>
      </p:sp>
      <p:pic>
        <p:nvPicPr>
          <p:cNvPr id="5" name="Picture 4"/>
          <p:cNvPicPr>
            <a:picLocks noChangeAspect="1"/>
          </p:cNvPicPr>
          <p:nvPr/>
        </p:nvPicPr>
        <p:blipFill>
          <a:blip r:embed="rId2"/>
          <a:stretch>
            <a:fillRect/>
          </a:stretch>
        </p:blipFill>
        <p:spPr>
          <a:xfrm>
            <a:off x="1833744" y="1743254"/>
            <a:ext cx="9004572" cy="4651651"/>
          </a:xfrm>
          <a:prstGeom prst="rect">
            <a:avLst/>
          </a:prstGeom>
        </p:spPr>
      </p:pic>
    </p:spTree>
    <p:extLst>
      <p:ext uri="{BB962C8B-B14F-4D97-AF65-F5344CB8AC3E}">
        <p14:creationId xmlns:p14="http://schemas.microsoft.com/office/powerpoint/2010/main" val="3356287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218518" y="488632"/>
            <a:ext cx="38967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Le Chatelier’s Principle</a:t>
            </a:r>
          </a:p>
        </p:txBody>
      </p:sp>
      <p:pic>
        <p:nvPicPr>
          <p:cNvPr id="3" name="Picture 2"/>
          <p:cNvPicPr>
            <a:picLocks noChangeAspect="1"/>
          </p:cNvPicPr>
          <p:nvPr/>
        </p:nvPicPr>
        <p:blipFill>
          <a:blip r:embed="rId2"/>
          <a:stretch>
            <a:fillRect/>
          </a:stretch>
        </p:blipFill>
        <p:spPr>
          <a:xfrm>
            <a:off x="1582318" y="1331774"/>
            <a:ext cx="9169179" cy="4651651"/>
          </a:xfrm>
          <a:prstGeom prst="rect">
            <a:avLst/>
          </a:prstGeom>
        </p:spPr>
      </p:pic>
    </p:spTree>
    <p:extLst>
      <p:ext uri="{BB962C8B-B14F-4D97-AF65-F5344CB8AC3E}">
        <p14:creationId xmlns:p14="http://schemas.microsoft.com/office/powerpoint/2010/main" val="228953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218518" y="488632"/>
            <a:ext cx="38967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Le Chatelier’s Principle</a:t>
            </a:r>
          </a:p>
        </p:txBody>
      </p:sp>
      <p:pic>
        <p:nvPicPr>
          <p:cNvPr id="4" name="Picture 3" descr="A figure shows a set of three illustrations. Each shows a cylinder fitted with a lid that serves as a piston. The container in the first illustration holds space-filling models of four molecules of nitrogen gas, eight molecules of hydrogen gas and two molecules of ammonia gas. The container in the second illustration holds the same mix of molecules. However, the lid of the container is pushed down to decrease the volume of the contents. The container in the third illustration holds space-filling models of two molecules of nitrogen gas, two molecules of hydrogen gas and six molecules of ammonia gas. The lid of the container remains pushed down. An accompanying key shows the molecules and their symbols.&#10;&#10;" title="Figure 13.11 - Effect of Volume on Equilibrium Posi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645" y="1836417"/>
            <a:ext cx="6288531" cy="2662071"/>
          </a:xfrm>
          <a:prstGeom prst="rect">
            <a:avLst/>
          </a:prstGeom>
        </p:spPr>
      </p:pic>
      <p:sp>
        <p:nvSpPr>
          <p:cNvPr id="5" name="TextBox 4"/>
          <p:cNvSpPr txBox="1"/>
          <p:nvPr/>
        </p:nvSpPr>
        <p:spPr>
          <a:xfrm>
            <a:off x="2251710" y="4704794"/>
            <a:ext cx="7994650" cy="1200329"/>
          </a:xfrm>
          <a:prstGeom prst="rect">
            <a:avLst/>
          </a:prstGeom>
          <a:noFill/>
        </p:spPr>
        <p:txBody>
          <a:bodyPr wrap="square" rtlCol="0">
            <a:spAutoFit/>
          </a:bodyPr>
          <a:lstStyle/>
          <a:p>
            <a:pPr marL="342900" indent="-342900" eaLnBrk="0" fontAlgn="base" hangingPunct="0">
              <a:spcBef>
                <a:spcPct val="0"/>
              </a:spcBef>
              <a:spcAft>
                <a:spcPct val="0"/>
              </a:spcAft>
              <a:buFontTx/>
              <a:buAutoNum type="alphaLcParenBoth"/>
            </a:pPr>
            <a:r>
              <a:rPr lang="en-IN" dirty="0">
                <a:solidFill>
                  <a:srgbClr val="000000"/>
                </a:solidFill>
                <a:ea typeface="ＭＳ Ｐゴシック" panose="020B0600070205080204" pitchFamily="34" charset="-128"/>
              </a:rPr>
              <a:t>A mixture of NH</a:t>
            </a:r>
            <a:r>
              <a:rPr lang="en-IN" baseline="-25000" dirty="0">
                <a:solidFill>
                  <a:srgbClr val="000000"/>
                </a:solidFill>
                <a:ea typeface="ＭＳ Ｐゴシック" panose="020B0600070205080204" pitchFamily="34" charset="-128"/>
              </a:rPr>
              <a:t>3</a:t>
            </a:r>
            <a:r>
              <a:rPr lang="en-IN" dirty="0">
                <a:solidFill>
                  <a:srgbClr val="000000"/>
                </a:solidFill>
                <a:ea typeface="ＭＳ Ｐゴシック" panose="020B0600070205080204" pitchFamily="34" charset="-128"/>
              </a:rPr>
              <a:t>(g), N</a:t>
            </a:r>
            <a:r>
              <a:rPr lang="en-IN" baseline="-25000" dirty="0">
                <a:solidFill>
                  <a:srgbClr val="000000"/>
                </a:solidFill>
                <a:ea typeface="ＭＳ Ｐゴシック" panose="020B0600070205080204" pitchFamily="34" charset="-128"/>
              </a:rPr>
              <a:t>2</a:t>
            </a:r>
            <a:r>
              <a:rPr lang="en-IN" dirty="0">
                <a:solidFill>
                  <a:srgbClr val="000000"/>
                </a:solidFill>
                <a:ea typeface="ＭＳ Ｐゴシック" panose="020B0600070205080204" pitchFamily="34" charset="-128"/>
              </a:rPr>
              <a:t>(g), and H</a:t>
            </a:r>
            <a:r>
              <a:rPr lang="en-IN" baseline="-25000" dirty="0">
                <a:solidFill>
                  <a:srgbClr val="000000"/>
                </a:solidFill>
                <a:ea typeface="ＭＳ Ｐゴシック" panose="020B0600070205080204" pitchFamily="34" charset="-128"/>
              </a:rPr>
              <a:t>2</a:t>
            </a:r>
            <a:r>
              <a:rPr lang="en-IN" dirty="0">
                <a:solidFill>
                  <a:srgbClr val="000000"/>
                </a:solidFill>
                <a:ea typeface="ＭＳ Ｐゴシック" panose="020B0600070205080204" pitchFamily="34" charset="-128"/>
              </a:rPr>
              <a:t>(g) at equilibrium</a:t>
            </a:r>
          </a:p>
          <a:p>
            <a:pPr marL="342900" indent="-342900" eaLnBrk="0" fontAlgn="base" hangingPunct="0">
              <a:spcBef>
                <a:spcPct val="0"/>
              </a:spcBef>
              <a:spcAft>
                <a:spcPct val="0"/>
              </a:spcAft>
              <a:buFontTx/>
              <a:buAutoNum type="alphaLcParenBoth"/>
            </a:pPr>
            <a:r>
              <a:rPr lang="en-IN" dirty="0">
                <a:solidFill>
                  <a:srgbClr val="000000"/>
                </a:solidFill>
                <a:ea typeface="ＭＳ Ｐゴシック" panose="020B0600070205080204" pitchFamily="34" charset="-128"/>
              </a:rPr>
              <a:t>The volume is suddenly decreased</a:t>
            </a:r>
          </a:p>
          <a:p>
            <a:pPr marL="342900" indent="-342900" eaLnBrk="0" fontAlgn="base" hangingPunct="0">
              <a:spcBef>
                <a:spcPct val="0"/>
              </a:spcBef>
              <a:spcAft>
                <a:spcPct val="0"/>
              </a:spcAft>
              <a:buFontTx/>
              <a:buAutoNum type="alphaLcParenBoth"/>
            </a:pPr>
            <a:r>
              <a:rPr lang="en-IN" dirty="0">
                <a:solidFill>
                  <a:srgbClr val="000000"/>
                </a:solidFill>
                <a:ea typeface="ＭＳ Ｐゴシック" panose="020B0600070205080204" pitchFamily="34" charset="-128"/>
              </a:rPr>
              <a:t>The new equilibrium position for the system containing more NH</a:t>
            </a:r>
            <a:r>
              <a:rPr lang="en-IN" baseline="-25000" dirty="0">
                <a:solidFill>
                  <a:srgbClr val="000000"/>
                </a:solidFill>
                <a:ea typeface="ＭＳ Ｐゴシック" panose="020B0600070205080204" pitchFamily="34" charset="-128"/>
              </a:rPr>
              <a:t>3</a:t>
            </a:r>
            <a:r>
              <a:rPr lang="en-IN" dirty="0">
                <a:solidFill>
                  <a:srgbClr val="000000"/>
                </a:solidFill>
                <a:ea typeface="ＭＳ Ｐゴシック" panose="020B0600070205080204" pitchFamily="34" charset="-128"/>
              </a:rPr>
              <a:t> and less N</a:t>
            </a:r>
            <a:r>
              <a:rPr lang="en-IN" baseline="-25000" dirty="0">
                <a:solidFill>
                  <a:srgbClr val="000000"/>
                </a:solidFill>
                <a:ea typeface="ＭＳ Ｐゴシック" panose="020B0600070205080204" pitchFamily="34" charset="-128"/>
              </a:rPr>
              <a:t>2</a:t>
            </a:r>
            <a:r>
              <a:rPr lang="en-IN" dirty="0">
                <a:solidFill>
                  <a:srgbClr val="000000"/>
                </a:solidFill>
                <a:ea typeface="ＭＳ Ｐゴシック" panose="020B0600070205080204" pitchFamily="34" charset="-128"/>
              </a:rPr>
              <a:t> and H</a:t>
            </a:r>
            <a:r>
              <a:rPr lang="en-IN" baseline="-25000" dirty="0">
                <a:solidFill>
                  <a:srgbClr val="000000"/>
                </a:solidFill>
                <a:ea typeface="ＭＳ Ｐゴシック" panose="020B0600070205080204" pitchFamily="34" charset="-128"/>
              </a:rPr>
              <a:t>2</a:t>
            </a:r>
          </a:p>
        </p:txBody>
      </p:sp>
    </p:spTree>
    <p:extLst>
      <p:ext uri="{BB962C8B-B14F-4D97-AF65-F5344CB8AC3E}">
        <p14:creationId xmlns:p14="http://schemas.microsoft.com/office/powerpoint/2010/main" val="3751235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218518" y="488632"/>
            <a:ext cx="38967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Le Chatelier’s Principle</a:t>
            </a:r>
          </a:p>
        </p:txBody>
      </p:sp>
      <p:pic>
        <p:nvPicPr>
          <p:cNvPr id="3" name="Picture 2"/>
          <p:cNvPicPr>
            <a:picLocks noChangeAspect="1"/>
          </p:cNvPicPr>
          <p:nvPr/>
        </p:nvPicPr>
        <p:blipFill>
          <a:blip r:embed="rId2"/>
          <a:stretch>
            <a:fillRect/>
          </a:stretch>
        </p:blipFill>
        <p:spPr>
          <a:xfrm>
            <a:off x="1576222" y="1388924"/>
            <a:ext cx="9181372" cy="4651651"/>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400848" y="3191529"/>
                <a:ext cx="553212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4</m:t>
                          </m:r>
                        </m:sub>
                      </m:sSub>
                      <m:r>
                        <a:rPr lang="en-US" sz="2800" b="0" i="1" smtClean="0">
                          <a:latin typeface="Cambria Math" panose="02040503050406030204" pitchFamily="18" charset="0"/>
                        </a:rPr>
                        <m:t>(</m:t>
                      </m:r>
                      <m:r>
                        <a:rPr lang="en-US" sz="2800" b="0" i="1" smtClean="0">
                          <a:latin typeface="Cambria Math" panose="02040503050406030204" pitchFamily="18" charset="0"/>
                        </a:rPr>
                        <m:t>𝑠</m:t>
                      </m:r>
                      <m:r>
                        <a:rPr lang="en-US" sz="2800" b="0" i="1" smtClean="0">
                          <a:latin typeface="Cambria Math" panose="02040503050406030204" pitchFamily="18" charset="0"/>
                        </a:rPr>
                        <m:t>)+6</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𝐶𝑙</m:t>
                          </m:r>
                        </m:e>
                        <m:sub>
                          <m:r>
                            <a:rPr lang="en-US" sz="2800" b="0" i="1" smtClean="0">
                              <a:latin typeface="Cambria Math" panose="02040503050406030204" pitchFamily="18" charset="0"/>
                            </a:rPr>
                            <m:t>2 </m:t>
                          </m:r>
                        </m:sub>
                      </m:sSub>
                      <m:r>
                        <a:rPr lang="en-US" sz="2800" b="0" i="1" smtClean="0">
                          <a:latin typeface="Cambria Math" panose="02040503050406030204" pitchFamily="18" charset="0"/>
                        </a:rPr>
                        <m:t>(</m:t>
                      </m:r>
                      <m:r>
                        <a:rPr lang="en-US" sz="2800" b="0" i="1" smtClean="0">
                          <a:latin typeface="Cambria Math" panose="02040503050406030204" pitchFamily="18" charset="0"/>
                        </a:rPr>
                        <m:t>𝑔</m:t>
                      </m:r>
                      <m:r>
                        <a:rPr lang="en-US" sz="2800" b="0" i="1" smtClean="0">
                          <a:latin typeface="Cambria Math" panose="02040503050406030204" pitchFamily="18" charset="0"/>
                        </a:rPr>
                        <m:t>) ↔4</m:t>
                      </m:r>
                      <m:r>
                        <a:rPr lang="en-US" sz="2800" b="0" i="1" smtClean="0">
                          <a:latin typeface="Cambria Math" panose="02040503050406030204" pitchFamily="18" charset="0"/>
                          <a:ea typeface="Cambria Math" panose="02040503050406030204" pitchFamily="18" charset="0"/>
                        </a:rPr>
                        <m:t>𝑃</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𝐶𝑙</m:t>
                          </m:r>
                        </m:e>
                        <m:sub>
                          <m:r>
                            <a:rPr lang="en-US" sz="2800" b="0" i="1" smtClean="0">
                              <a:latin typeface="Cambria Math" panose="02040503050406030204" pitchFamily="18" charset="0"/>
                              <a:ea typeface="Cambria Math" panose="02040503050406030204" pitchFamily="18" charset="0"/>
                            </a:rPr>
                            <m:t>3</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𝑙</m:t>
                      </m:r>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400848" y="3191529"/>
                <a:ext cx="5532120"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6081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9" y="367310"/>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6" name="Content Placeholder 2"/>
          <p:cNvSpPr txBox="1">
            <a:spLocks/>
          </p:cNvSpPr>
          <p:nvPr/>
        </p:nvSpPr>
        <p:spPr bwMode="auto">
          <a:xfrm>
            <a:off x="1824625" y="1379220"/>
            <a:ext cx="88519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IN" sz="3200" b="0" i="0" u="none" strike="noStrike" kern="0" cap="none" spc="0" normalizeH="0" baseline="0" noProof="0">
                <a:ln>
                  <a:noFill/>
                </a:ln>
                <a:solidFill>
                  <a:srgbClr val="000000"/>
                </a:solidFill>
                <a:effectLst/>
                <a:uLnTx/>
                <a:uFillTx/>
                <a:latin typeface="Calibri"/>
                <a:ea typeface="ＭＳ Ｐゴシック" charset="0"/>
                <a:cs typeface="Calibri"/>
              </a:rPr>
              <a:t>Assume that five molecules of A disappear so that the system can reach equilibrium</a:t>
            </a:r>
          </a:p>
          <a:p>
            <a:pPr marL="742950" marR="0" lvl="1" indent="-28575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IN" sz="2800" b="0" i="0" u="none" strike="noStrike" kern="0" cap="none" spc="0" normalizeH="0" baseline="0" noProof="0">
                <a:ln>
                  <a:noFill/>
                </a:ln>
                <a:solidFill>
                  <a:srgbClr val="000000"/>
                </a:solidFill>
                <a:effectLst/>
                <a:uLnTx/>
                <a:uFillTx/>
                <a:latin typeface="Calibri"/>
                <a:ea typeface="ＭＳ Ｐゴシック" charset="0"/>
                <a:cs typeface="Calibri"/>
              </a:rPr>
              <a:t>To maintain equilibrium, 5 molecules of B will also disappear, forming 5 C and 5 D molecules</a:t>
            </a:r>
            <a:endParaRPr kumimoji="0" lang="en-IN" sz="2800" b="0" i="0" u="none" strike="noStrike" kern="0" cap="none" spc="0" normalizeH="0" baseline="0" noProof="0" dirty="0">
              <a:ln>
                <a:noFill/>
              </a:ln>
              <a:solidFill>
                <a:srgbClr val="000000"/>
              </a:solidFill>
              <a:effectLst/>
              <a:uLnTx/>
              <a:uFillTx/>
              <a:latin typeface="Calibri"/>
              <a:ea typeface="ＭＳ Ｐゴシック" charset="0"/>
              <a:cs typeface="Calibri"/>
            </a:endParaRPr>
          </a:p>
        </p:txBody>
      </p:sp>
      <p:pic>
        <p:nvPicPr>
          <p:cNvPr id="7" name="Picture 6" descr="&quot;After the system reacts and comes to equilibrium, what will the system look like? We know that at equilibrium the ratio ((N of molecules composed of two blue spheres) multiplied by (N of molecules composed of two blue spheres and a purple sphere)) divided by ((N of molecules composed of three blue spheres) multiplied by (N of molecules composed of a blue sphere and a purple sphere)) equals sixteen, must be satisfied, where each N represents the number of molecules of each type. We originally have 9 molecules composed of three blue spheres and 12 molecules composed of a blue sphere and a purple sphere. As a place to start, let’s just assume that 5 molecules composed of three blue spheres disappear for the system to reach equilibrium. Since equal numbers of the molecules composed of three blue spheres and molecules composed of a blue sphere and a purple sphere react, this means that 5 molecules composed of a blue sphere and a purple sphere also will disappear. This also means that 5 molecules composed of two blue spheres and 5 molecules composed of two blue spheres and a purple sphere will be formed. We can summarize as follows: &#10;Initial conditions&#10;9 molecules composed of three blue spheres&#10;12 molecules composed of a blue sphere and a purple sphere&#10;0 molecules composed of two blue spheres and a purple sphere&#10;0 molecules composed of two blue spheres&#10;New conditions &#10;9 minus 5 equals 4 molecules composed of three blue spheres&#10;12 minus 5 equals 7 molecules composed of a blue sphere and a purple sphere&#10;0 plus 5 equals 5 molecules composed of two blue spheres and a purple sphere&#10;0 plus 5 equals 5 molecules composed of two blue spheres&quot;&#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5559" y="4083672"/>
            <a:ext cx="5487799" cy="1722768"/>
          </a:xfrm>
          <a:prstGeom prst="rect">
            <a:avLst/>
          </a:prstGeom>
        </p:spPr>
      </p:pic>
    </p:spTree>
    <p:extLst>
      <p:ext uri="{BB962C8B-B14F-4D97-AF65-F5344CB8AC3E}">
        <p14:creationId xmlns:p14="http://schemas.microsoft.com/office/powerpoint/2010/main" val="960692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218518" y="488632"/>
            <a:ext cx="38967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Le Chatelier’s Principle</a:t>
            </a:r>
          </a:p>
        </p:txBody>
      </p:sp>
      <p:pic>
        <p:nvPicPr>
          <p:cNvPr id="4" name="Picture 3"/>
          <p:cNvPicPr>
            <a:picLocks noChangeAspect="1"/>
          </p:cNvPicPr>
          <p:nvPr/>
        </p:nvPicPr>
        <p:blipFill>
          <a:blip r:embed="rId2"/>
          <a:stretch>
            <a:fillRect/>
          </a:stretch>
        </p:blipFill>
        <p:spPr>
          <a:xfrm>
            <a:off x="1570125" y="1526084"/>
            <a:ext cx="9193565" cy="4651651"/>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690524" y="3359466"/>
                <a:ext cx="495276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𝑁</m:t>
                          </m:r>
                        </m:e>
                        <m:sub>
                          <m:r>
                            <a:rPr lang="en-US" sz="3200" b="0" i="1" smtClean="0">
                              <a:latin typeface="Cambria Math" panose="02040503050406030204" pitchFamily="18" charset="0"/>
                            </a:rPr>
                            <m:t>2 </m:t>
                          </m:r>
                        </m:sub>
                      </m:sSub>
                      <m:r>
                        <a:rPr lang="en-US" sz="3200" b="0" i="1" smtClean="0">
                          <a:latin typeface="Cambria Math" panose="02040503050406030204" pitchFamily="18" charset="0"/>
                        </a:rPr>
                        <m:t>+3</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2</m:t>
                          </m:r>
                        </m:sub>
                      </m:sSub>
                      <m:r>
                        <a:rPr lang="en-US" sz="3200" b="0" i="1" smtClean="0">
                          <a:latin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→2</m:t>
                      </m:r>
                      <m:r>
                        <a:rPr lang="en-US" sz="3200" b="0" i="1" smtClean="0">
                          <a:latin typeface="Cambria Math" panose="02040503050406030204" pitchFamily="18" charset="0"/>
                          <a:ea typeface="Cambria Math" panose="02040503050406030204" pitchFamily="18" charset="0"/>
                        </a:rPr>
                        <m:t>𝑁</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𝐻</m:t>
                          </m:r>
                        </m:e>
                        <m:sub>
                          <m:r>
                            <a:rPr lang="en-US" sz="3200" b="0" i="1" smtClean="0">
                              <a:latin typeface="Cambria Math" panose="02040503050406030204" pitchFamily="18" charset="0"/>
                              <a:ea typeface="Cambria Math" panose="02040503050406030204" pitchFamily="18" charset="0"/>
                            </a:rPr>
                            <m:t>3 </m:t>
                          </m:r>
                        </m:sub>
                      </m:sSub>
                      <m:r>
                        <a:rPr lang="en-US" sz="3200" b="0" i="1" smtClean="0">
                          <a:latin typeface="Cambria Math" panose="02040503050406030204" pitchFamily="18" charset="0"/>
                          <a:ea typeface="Cambria Math" panose="02040503050406030204" pitchFamily="18" charset="0"/>
                        </a:rPr>
                        <m:t>+92 </m:t>
                      </m:r>
                      <m:r>
                        <a:rPr lang="en-US" sz="3200" b="0" i="1" smtClean="0">
                          <a:latin typeface="Cambria Math" panose="02040503050406030204" pitchFamily="18" charset="0"/>
                          <a:ea typeface="Cambria Math" panose="02040503050406030204" pitchFamily="18" charset="0"/>
                        </a:rPr>
                        <m:t>𝑘𝐽</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3690524" y="3359466"/>
                <a:ext cx="4952766" cy="49244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12481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218518" y="488632"/>
            <a:ext cx="38967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Le Chatelier’s Principle</a:t>
            </a:r>
          </a:p>
        </p:txBody>
      </p:sp>
      <p:pic>
        <p:nvPicPr>
          <p:cNvPr id="3" name="Picture 2"/>
          <p:cNvPicPr>
            <a:picLocks noChangeAspect="1"/>
          </p:cNvPicPr>
          <p:nvPr/>
        </p:nvPicPr>
        <p:blipFill>
          <a:blip r:embed="rId2"/>
          <a:stretch>
            <a:fillRect/>
          </a:stretch>
        </p:blipFill>
        <p:spPr>
          <a:xfrm>
            <a:off x="2165316" y="1171010"/>
            <a:ext cx="8190263" cy="5214041"/>
          </a:xfrm>
          <a:prstGeom prst="rect">
            <a:avLst/>
          </a:prstGeom>
        </p:spPr>
      </p:pic>
    </p:spTree>
    <p:extLst>
      <p:ext uri="{BB962C8B-B14F-4D97-AF65-F5344CB8AC3E}">
        <p14:creationId xmlns:p14="http://schemas.microsoft.com/office/powerpoint/2010/main" val="4007637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14450" y="439102"/>
            <a:ext cx="9745980" cy="6091238"/>
          </a:xfrm>
          <a:prstGeom prst="rect">
            <a:avLst/>
          </a:prstGeom>
        </p:spPr>
      </p:pic>
    </p:spTree>
    <p:extLst>
      <p:ext uri="{BB962C8B-B14F-4D97-AF65-F5344CB8AC3E}">
        <p14:creationId xmlns:p14="http://schemas.microsoft.com/office/powerpoint/2010/main" val="31463679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81000">
              <a:schemeClr val="tx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150C53-6BCD-4E55-AFAF-AA74FBB8F184}"/>
              </a:ext>
            </a:extLst>
          </p:cNvPr>
          <p:cNvSpPr/>
          <p:nvPr/>
        </p:nvSpPr>
        <p:spPr>
          <a:xfrm>
            <a:off x="2264138" y="232333"/>
            <a:ext cx="7827009" cy="7171194"/>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Chemistry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Chapter 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Chemical Equilibrium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Section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HW: </a:t>
            </a:r>
            <a:r>
              <a:rPr kumimoji="0" lang="en-US" sz="3200" b="0" i="0" u="none" strike="noStrike" kern="1200" cap="none" spc="0" normalizeH="0" baseline="0" noProof="0" dirty="0" err="1">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Pg</a:t>
            </a:r>
            <a:r>
              <a:rPr kumimoji="0" lang="en-US" sz="3200" b="0" i="0" u="none" strike="noStrike" kern="1200" cap="none" spc="0" normalizeH="0" baseline="0" noProof="0" dirty="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547b</a:t>
            </a:r>
            <a:r>
              <a:rPr kumimoji="0" lang="en-US" sz="3200" b="0" i="0" u="none" strike="noStrike" kern="1200" cap="none" spc="0" normalizeH="0" noProof="0" dirty="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 547h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dirty="0">
              <a:ln w="0">
                <a:solidFill>
                  <a:srgbClr val="FF0000"/>
                </a:solidFill>
              </a:ln>
              <a:solidFill>
                <a:prstClr val="white"/>
              </a:solidFill>
              <a:effectLst>
                <a:outerShdw blurRad="38100" dist="19050" dir="2700000" algn="tl" rotWithShape="0">
                  <a:prstClr val="black">
                    <a:alpha val="40000"/>
                  </a:prstClr>
                </a:outerShdw>
              </a:effectLst>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noProof="0" dirty="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Problems: 55 – 129 Not Collected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dirty="0">
              <a:ln w="0">
                <a:solidFill>
                  <a:srgbClr val="FF0000"/>
                </a:solidFill>
              </a:ln>
              <a:solidFill>
                <a:prstClr val="white"/>
              </a:solidFill>
              <a:effectLst>
                <a:outerShdw blurRad="38100" dist="19050" dir="2700000" algn="tl" rotWithShape="0">
                  <a:prstClr val="black">
                    <a:alpha val="40000"/>
                  </a:prstClr>
                </a:outerShdw>
              </a:effectLst>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noProof="0" dirty="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Do as many as you feel like you need to in order to be successful for this section </a:t>
            </a:r>
            <a:endParaRPr kumimoji="0" lang="en-US" sz="3200" b="0" i="0" u="none" strike="noStrike" kern="1200" cap="none" spc="0" normalizeH="0" baseline="0" noProof="0" dirty="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40675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9" y="367310"/>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5" name="Content Placeholder 2"/>
          <p:cNvSpPr txBox="1">
            <a:spLocks/>
          </p:cNvSpPr>
          <p:nvPr/>
        </p:nvSpPr>
        <p:spPr bwMode="auto">
          <a:xfrm>
            <a:off x="1657350" y="1790700"/>
            <a:ext cx="88519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IN" sz="3200" b="0" i="0" u="none" strike="noStrike" kern="0" cap="none" spc="0" normalizeH="0" baseline="0" noProof="0">
                <a:ln>
                  <a:noFill/>
                </a:ln>
                <a:solidFill>
                  <a:srgbClr val="000000"/>
                </a:solidFill>
                <a:effectLst/>
                <a:uLnTx/>
                <a:uFillTx/>
                <a:latin typeface="Calibri"/>
                <a:ea typeface="ＭＳ Ｐゴシック" charset="0"/>
                <a:cs typeface="Calibri"/>
              </a:rPr>
              <a:t>The new conditions do not match the equilibrium position</a:t>
            </a: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sz="3200" b="0" i="0" u="none" strike="noStrike" kern="0" cap="none" spc="0" normalizeH="0" baseline="0" noProof="0">
              <a:ln>
                <a:noFill/>
              </a:ln>
              <a:solidFill>
                <a:srgbClr val="000000"/>
              </a:solidFill>
              <a:effectLst/>
              <a:uLnTx/>
              <a:uFillTx/>
              <a:latin typeface="Calibri"/>
              <a:ea typeface="ＭＳ Ｐゴシック" charset="0"/>
              <a:cs typeface="Calibri"/>
            </a:endParaRP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sz="3200" b="0" i="0" u="none" strike="noStrike" kern="0" cap="none" spc="0" normalizeH="0" baseline="0" noProof="0">
              <a:ln>
                <a:noFill/>
              </a:ln>
              <a:solidFill>
                <a:srgbClr val="000000"/>
              </a:solidFill>
              <a:effectLst/>
              <a:uLnTx/>
              <a:uFillTx/>
              <a:latin typeface="Calibri"/>
              <a:ea typeface="ＭＳ Ｐゴシック" charset="0"/>
              <a:cs typeface="Calibri"/>
            </a:endParaRPr>
          </a:p>
          <a:p>
            <a:pPr marL="742950" marR="0" lvl="1" indent="-28575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IN" sz="2800" b="0" i="0" u="none" strike="noStrike" kern="0" cap="none" spc="0" normalizeH="0" baseline="0" noProof="0">
                <a:ln>
                  <a:noFill/>
                </a:ln>
                <a:solidFill>
                  <a:srgbClr val="000000"/>
                </a:solidFill>
                <a:effectLst/>
                <a:uLnTx/>
                <a:uFillTx/>
                <a:latin typeface="Calibri"/>
                <a:ea typeface="ＭＳ Ｐゴシック" charset="0"/>
                <a:cs typeface="Calibri"/>
              </a:rPr>
              <a:t>Equilibrium can be achieved by increasing the numerator and decreasing the denominator</a:t>
            </a:r>
          </a:p>
          <a:p>
            <a:pPr marL="1143000" marR="0" lvl="2" indent="-2286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IN" sz="2400" b="0" i="0" u="none" strike="noStrike" kern="0" cap="none" spc="0" normalizeH="0" baseline="0" noProof="0">
                <a:ln>
                  <a:noFill/>
                </a:ln>
                <a:solidFill>
                  <a:srgbClr val="000000"/>
                </a:solidFill>
                <a:effectLst/>
                <a:uLnTx/>
                <a:uFillTx/>
                <a:latin typeface="Calibri"/>
                <a:ea typeface="ＭＳ Ｐゴシック" charset="0"/>
                <a:cs typeface="Calibri"/>
              </a:rPr>
              <a:t>System moves to the right - More than 5 original reactant molecules disappear</a:t>
            </a:r>
          </a:p>
          <a:p>
            <a:pPr marL="742950" marR="0" lvl="1" indent="-28575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sz="2800" b="0" i="0" u="none" strike="noStrike" kern="0" cap="none" spc="0" normalizeH="0" baseline="0" noProof="0">
              <a:ln>
                <a:noFill/>
              </a:ln>
              <a:solidFill>
                <a:srgbClr val="000000"/>
              </a:solidFill>
              <a:effectLst/>
              <a:uLnTx/>
              <a:uFillTx/>
              <a:latin typeface="Calibri"/>
              <a:ea typeface="ＭＳ Ｐゴシック" charset="0"/>
              <a:cs typeface="Calibri"/>
            </a:endParaRPr>
          </a:p>
          <a:p>
            <a:pPr marL="742950" marR="0" lvl="1" indent="-28575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US" sz="2800" b="0" i="0" u="none" strike="noStrike" kern="0" cap="none" spc="0" normalizeH="0" baseline="0" noProof="0" dirty="0">
              <a:ln>
                <a:noFill/>
              </a:ln>
              <a:solidFill>
                <a:srgbClr val="000000"/>
              </a:solidFill>
              <a:effectLst/>
              <a:uLnTx/>
              <a:uFillTx/>
              <a:latin typeface="Calibri"/>
              <a:ea typeface="ＭＳ Ｐゴシック" charset="0"/>
              <a:cs typeface="Calibri"/>
            </a:endParaRPr>
          </a:p>
        </p:txBody>
      </p:sp>
      <p:pic>
        <p:nvPicPr>
          <p:cNvPr id="8" name="Picture 7" descr="Do the new conditions represent equilibrium for this reaction system? We can find out by taking the ratio of the numbers of molecules: ((N of molecules composed of two blue spheres) multiplied by (N of molecules composed of two blue spheres and a purple sphere)) divided by ((N of molecules composed of three blue spheres) multiplied by (N of molecules composed of a blue sphere and a purple sphere)) equals (5 times 5) over (4 times 7) equals 0.9.&#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329" y="2581791"/>
            <a:ext cx="4069989" cy="1356663"/>
          </a:xfrm>
          <a:prstGeom prst="rect">
            <a:avLst/>
          </a:prstGeom>
        </p:spPr>
      </p:pic>
    </p:spTree>
    <p:extLst>
      <p:ext uri="{BB962C8B-B14F-4D97-AF65-F5344CB8AC3E}">
        <p14:creationId xmlns:p14="http://schemas.microsoft.com/office/powerpoint/2010/main" val="215900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9" y="367310"/>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6" name="Content Placeholder 2"/>
          <p:cNvSpPr txBox="1">
            <a:spLocks/>
          </p:cNvSpPr>
          <p:nvPr/>
        </p:nvSpPr>
        <p:spPr bwMode="auto">
          <a:xfrm>
            <a:off x="1988820" y="1447800"/>
            <a:ext cx="88519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IN" sz="3200" b="0" i="0" u="none" strike="noStrike" kern="0" cap="none" spc="0" normalizeH="0" baseline="0" noProof="0" dirty="0">
                <a:ln>
                  <a:noFill/>
                </a:ln>
                <a:solidFill>
                  <a:srgbClr val="000000"/>
                </a:solidFill>
                <a:effectLst/>
                <a:uLnTx/>
                <a:uFillTx/>
                <a:latin typeface="Calibri"/>
                <a:ea typeface="ＭＳ Ｐゴシック" charset="0"/>
                <a:cs typeface="Calibri"/>
              </a:rPr>
              <a:t>Let </a:t>
            </a:r>
            <a:r>
              <a:rPr kumimoji="0" lang="en-IN" sz="3200" b="0" i="1" u="none" strike="noStrike" kern="0" cap="none" spc="0" normalizeH="0" baseline="0" noProof="0" dirty="0">
                <a:ln>
                  <a:noFill/>
                </a:ln>
                <a:solidFill>
                  <a:srgbClr val="000000"/>
                </a:solidFill>
                <a:effectLst/>
                <a:uLnTx/>
                <a:uFillTx/>
                <a:latin typeface="Calibri"/>
                <a:ea typeface="ＭＳ Ｐゴシック" charset="0"/>
                <a:cs typeface="Calibri"/>
              </a:rPr>
              <a:t>x</a:t>
            </a:r>
            <a:r>
              <a:rPr kumimoji="0" lang="en-IN" sz="3200" b="0" i="0" u="none" strike="noStrike" kern="0" cap="none" spc="0" normalizeH="0" baseline="0" noProof="0" dirty="0">
                <a:ln>
                  <a:noFill/>
                </a:ln>
                <a:solidFill>
                  <a:srgbClr val="000000"/>
                </a:solidFill>
                <a:effectLst/>
                <a:uLnTx/>
                <a:uFillTx/>
                <a:latin typeface="Calibri"/>
                <a:ea typeface="ＭＳ Ｐゴシック" charset="0"/>
                <a:cs typeface="Calibri"/>
              </a:rPr>
              <a:t> be the number of molecules that need to disappear so that the system can reach equilibrium</a:t>
            </a: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sz="3200" b="0" i="0" u="none" strike="noStrike" kern="0" cap="none" spc="0" normalizeH="0" baseline="0" noProof="0" dirty="0">
              <a:ln>
                <a:noFill/>
              </a:ln>
              <a:solidFill>
                <a:srgbClr val="000000"/>
              </a:solidFill>
              <a:effectLst/>
              <a:uLnTx/>
              <a:uFillTx/>
              <a:latin typeface="Calibri"/>
              <a:ea typeface="ＭＳ Ｐゴシック" charset="0"/>
              <a:cs typeface="Calibri"/>
            </a:endParaRP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sz="3200" b="0" i="0" u="none" strike="noStrike" kern="0" cap="none" spc="0" normalizeH="0" baseline="0" noProof="0" dirty="0">
              <a:ln>
                <a:noFill/>
              </a:ln>
              <a:solidFill>
                <a:srgbClr val="000000"/>
              </a:solidFill>
              <a:effectLst/>
              <a:uLnTx/>
              <a:uFillTx/>
              <a:latin typeface="Calibri"/>
              <a:ea typeface="ＭＳ Ｐゴシック" charset="0"/>
              <a:cs typeface="Calibri"/>
            </a:endParaRP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sz="3200" b="0" i="0" u="none" strike="noStrike" kern="0" cap="none" spc="0" normalizeH="0" baseline="0" noProof="0" dirty="0">
              <a:ln>
                <a:noFill/>
              </a:ln>
              <a:solidFill>
                <a:srgbClr val="000000"/>
              </a:solidFill>
              <a:effectLst/>
              <a:uLnTx/>
              <a:uFillTx/>
              <a:latin typeface="Calibri"/>
              <a:ea typeface="ＭＳ Ｐゴシック" charset="0"/>
              <a:cs typeface="Calibri"/>
            </a:endParaRP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sz="3200" b="0" i="0" u="none" strike="noStrike" kern="0" cap="none" spc="0" normalizeH="0" baseline="0" noProof="0" dirty="0">
              <a:ln>
                <a:noFill/>
              </a:ln>
              <a:solidFill>
                <a:srgbClr val="000000"/>
              </a:solidFill>
              <a:effectLst/>
              <a:uLnTx/>
              <a:uFillTx/>
              <a:latin typeface="Calibri"/>
              <a:ea typeface="ＭＳ Ｐゴシック" charset="0"/>
              <a:cs typeface="Calibri"/>
            </a:endParaRP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sz="3200" b="0" i="0" u="none" strike="noStrike" kern="0" cap="none" spc="0" normalizeH="0" baseline="0" noProof="0" dirty="0">
              <a:ln>
                <a:noFill/>
              </a:ln>
              <a:solidFill>
                <a:srgbClr val="000000"/>
              </a:solidFill>
              <a:effectLst/>
              <a:uLnTx/>
              <a:uFillTx/>
              <a:latin typeface="Calibri"/>
              <a:ea typeface="ＭＳ Ｐゴシック" charset="0"/>
              <a:cs typeface="Calibri"/>
            </a:endParaRP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sz="3200" b="0" i="0" u="none" strike="noStrike" kern="0" cap="none" spc="0" normalizeH="0" baseline="0" noProof="0" dirty="0">
              <a:ln>
                <a:noFill/>
              </a:ln>
              <a:solidFill>
                <a:srgbClr val="000000"/>
              </a:solidFill>
              <a:effectLst/>
              <a:uLnTx/>
              <a:uFillTx/>
              <a:latin typeface="Calibri"/>
              <a:ea typeface="ＭＳ Ｐゴシック" charset="0"/>
              <a:cs typeface="Calibri"/>
            </a:endParaRP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US" sz="3200" b="0" i="0" u="none" strike="noStrike" kern="0" cap="none" spc="0" normalizeH="0" baseline="0" noProof="0" dirty="0">
              <a:ln>
                <a:noFill/>
              </a:ln>
              <a:solidFill>
                <a:srgbClr val="000000"/>
              </a:solidFill>
              <a:effectLst/>
              <a:uLnTx/>
              <a:uFillTx/>
              <a:latin typeface="Calibri"/>
              <a:ea typeface="ＭＳ Ｐゴシック" charset="0"/>
              <a:cs typeface="Calibri"/>
            </a:endParaRPr>
          </a:p>
        </p:txBody>
      </p:sp>
      <p:pic>
        <p:nvPicPr>
          <p:cNvPr id="7" name="Picture 6" descr="Initial conditions:&#10;9 molecules composed of three blue spheres&#10;12 molecules composed of a blue sphere and a purple sphere&#10;0 molecules composed of two blue spheres and a purple sphere&#10;0 molecules composed of two blue spheres&#10;An arrow points from the initial to the equilibrium conditions, showing the following changes that occur in between:&#10;x molecules composed of three blue spheres disappear&#10;x molecules composed of a blue sphere and a purple sphere disappear&#10;x molecules composed of two blue spheres and a purple sphere form&#10;x molecules composed of two blue spheres form&#10;New conditions: &#10;9 minus x molecules composed of three blue spheres&#10;12 minus x molecules composed of a blue sphere and a purple sphere&#10;x molecules composed of two blue spheres and a purple sphere&#10;x molecules composed of two blue spheres &#10;"/>
          <p:cNvPicPr>
            <a:picLocks noChangeAspect="1"/>
          </p:cNvPicPr>
          <p:nvPr/>
        </p:nvPicPr>
        <p:blipFill rotWithShape="1">
          <a:blip r:embed="rId2">
            <a:extLst>
              <a:ext uri="{28A0092B-C50C-407E-A947-70E740481C1C}">
                <a14:useLocalDpi xmlns:a14="http://schemas.microsoft.com/office/drawing/2010/main" val="0"/>
              </a:ext>
            </a:extLst>
          </a:blip>
          <a:srcRect l="-317" t="2251" r="2732" b="4085"/>
          <a:stretch/>
        </p:blipFill>
        <p:spPr>
          <a:xfrm>
            <a:off x="2302341" y="3089910"/>
            <a:ext cx="8224858" cy="2819400"/>
          </a:xfrm>
          <a:prstGeom prst="rect">
            <a:avLst/>
          </a:prstGeom>
        </p:spPr>
      </p:pic>
    </p:spTree>
    <p:extLst>
      <p:ext uri="{BB962C8B-B14F-4D97-AF65-F5344CB8AC3E}">
        <p14:creationId xmlns:p14="http://schemas.microsoft.com/office/powerpoint/2010/main" val="258500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9" y="367310"/>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pic>
        <p:nvPicPr>
          <p:cNvPr id="3" name="Picture 2"/>
          <p:cNvPicPr>
            <a:picLocks noChangeAspect="1"/>
          </p:cNvPicPr>
          <p:nvPr/>
        </p:nvPicPr>
        <p:blipFill>
          <a:blip r:embed="rId2"/>
          <a:stretch>
            <a:fillRect/>
          </a:stretch>
        </p:blipFill>
        <p:spPr>
          <a:xfrm>
            <a:off x="3653566" y="5228037"/>
            <a:ext cx="4761389" cy="1042506"/>
          </a:xfrm>
          <a:prstGeom prst="rect">
            <a:avLst/>
          </a:prstGeom>
        </p:spPr>
      </p:pic>
      <p:pic>
        <p:nvPicPr>
          <p:cNvPr id="4" name="Picture 3"/>
          <p:cNvPicPr>
            <a:picLocks noChangeAspect="1"/>
          </p:cNvPicPr>
          <p:nvPr/>
        </p:nvPicPr>
        <p:blipFill>
          <a:blip r:embed="rId3"/>
          <a:stretch>
            <a:fillRect/>
          </a:stretch>
        </p:blipFill>
        <p:spPr>
          <a:xfrm>
            <a:off x="3787692" y="1028970"/>
            <a:ext cx="4627265" cy="1713124"/>
          </a:xfrm>
          <a:prstGeom prst="rect">
            <a:avLst/>
          </a:prstGeom>
        </p:spPr>
      </p:pic>
      <p:pic>
        <p:nvPicPr>
          <p:cNvPr id="8" name="Picture 7" descr="Initial conditions:&#10;9 molecules composed of three blue spheres&#10;12 molecules composed of a blue sphere and a purple sphere&#10;0 molecules composed of two blue spheres and a purple sphere&#10;0 molecules composed of two blue spheres&#10;An arrow points from the initial to the equilibrium conditions, showing the following changes that occur in between:&#10;x molecules composed of three blue spheres disappear&#10;x molecules composed of a blue sphere and a purple sphere disappear&#10;x molecules composed of two blue spheres and a purple sphere form&#10;x molecules composed of two blue spheres form&#10;New conditions: &#10;9 minus x molecules composed of three blue spheres&#10;12 minus x molecules composed of a blue sphere and a purple sphere&#10;x molecules composed of two blue spheres and a purple sphere&#10;x molecules composed of two blue spheres &#10;"/>
          <p:cNvPicPr>
            <a:picLocks noChangeAspect="1"/>
          </p:cNvPicPr>
          <p:nvPr/>
        </p:nvPicPr>
        <p:blipFill rotWithShape="1">
          <a:blip r:embed="rId4" cstate="hqprint">
            <a:extLst>
              <a:ext uri="{28A0092B-C50C-407E-A947-70E740481C1C}">
                <a14:useLocalDpi xmlns:a14="http://schemas.microsoft.com/office/drawing/2010/main" val="0"/>
              </a:ext>
            </a:extLst>
          </a:blip>
          <a:srcRect l="-317" t="2251" r="2732" b="4085"/>
          <a:stretch/>
        </p:blipFill>
        <p:spPr>
          <a:xfrm>
            <a:off x="5466052" y="2974211"/>
            <a:ext cx="5897805" cy="2021709"/>
          </a:xfrm>
          <a:prstGeom prst="rect">
            <a:avLst/>
          </a:prstGeom>
        </p:spPr>
      </p:pic>
      <p:pic>
        <p:nvPicPr>
          <p:cNvPr id="5" name="Picture 4"/>
          <p:cNvPicPr>
            <a:picLocks noChangeAspect="1"/>
          </p:cNvPicPr>
          <p:nvPr/>
        </p:nvPicPr>
        <p:blipFill>
          <a:blip r:embed="rId5"/>
          <a:stretch>
            <a:fillRect/>
          </a:stretch>
        </p:blipFill>
        <p:spPr>
          <a:xfrm>
            <a:off x="2368195" y="3452439"/>
            <a:ext cx="2334970" cy="914479"/>
          </a:xfrm>
          <a:prstGeom prst="rect">
            <a:avLst/>
          </a:prstGeom>
        </p:spPr>
      </p:pic>
    </p:spTree>
    <p:extLst>
      <p:ext uri="{BB962C8B-B14F-4D97-AF65-F5344CB8AC3E}">
        <p14:creationId xmlns:p14="http://schemas.microsoft.com/office/powerpoint/2010/main" val="229958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395559" y="367310"/>
            <a:ext cx="571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Applications of chemical equilibrium</a:t>
            </a:r>
          </a:p>
        </p:txBody>
      </p:sp>
      <p:sp>
        <p:nvSpPr>
          <p:cNvPr id="6" name="TextBox 5"/>
          <p:cNvSpPr txBox="1"/>
          <p:nvPr/>
        </p:nvSpPr>
        <p:spPr>
          <a:xfrm>
            <a:off x="1634490" y="1497330"/>
            <a:ext cx="8846820"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t>So obviously we are gunna have to do some serious algebra.  I’m going to teach you a fail proof method on how to set up these problems,  I will solve some problems and go through the algebra but at this point it is up to you to know the algebra.  I can’t spend most of the time teaching algebraic manipulation.  </a:t>
            </a:r>
          </a:p>
        </p:txBody>
      </p:sp>
    </p:spTree>
    <p:extLst>
      <p:ext uri="{BB962C8B-B14F-4D97-AF65-F5344CB8AC3E}">
        <p14:creationId xmlns:p14="http://schemas.microsoft.com/office/powerpoint/2010/main" val="4071944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TotalTime>
  <Words>1838</Words>
  <Application>Microsoft Office PowerPoint</Application>
  <PresentationFormat>Widescreen</PresentationFormat>
  <Paragraphs>264</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Kyser Seaney</dc:creator>
  <cp:lastModifiedBy>Kyser Seaney</cp:lastModifiedBy>
  <cp:revision>80</cp:revision>
  <dcterms:created xsi:type="dcterms:W3CDTF">2019-02-25T21:37:22Z</dcterms:created>
  <dcterms:modified xsi:type="dcterms:W3CDTF">2019-04-18T16:34:53Z</dcterms:modified>
</cp:coreProperties>
</file>