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0" r:id="rId44"/>
    <p:sldId id="301" r:id="rId45"/>
    <p:sldId id="302" r:id="rId46"/>
    <p:sldId id="303" r:id="rId47"/>
    <p:sldId id="304" r:id="rId48"/>
    <p:sldId id="305" r:id="rId49"/>
    <p:sldId id="30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6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4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51FDED-1B44-462A-A70E-F12673BF94D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C2A0FA9A-B450-44DC-9551-689B0528E3C5}">
      <dgm:prSet/>
      <dgm:spPr>
        <a:xfrm>
          <a:off x="41" y="80060"/>
          <a:ext cx="3935605" cy="691200"/>
        </a:xfrm>
        <a:prstGeom prst="rect">
          <a:avLst/>
        </a:prstGeom>
        <a:solidFill>
          <a:srgbClr val="4E5575"/>
        </a:solidFill>
        <a:ln w="25400" cap="flat" cmpd="sng" algn="ctr">
          <a:solidFill>
            <a:srgbClr val="4E5575"/>
          </a:solidFill>
          <a:prstDash val="solid"/>
        </a:ln>
        <a:effectLst/>
      </dgm:spPr>
      <dgm:t>
        <a:bodyPr/>
        <a:lstStyle/>
        <a:p>
          <a:pPr rtl="0"/>
          <a:r>
            <a:rPr lang="en-IN" b="0" dirty="0">
              <a:solidFill>
                <a:srgbClr val="FFFFFF"/>
              </a:solidFill>
              <a:latin typeface="Calibri" panose="020F0502020204030204" pitchFamily="34" charset="0"/>
              <a:ea typeface="+mn-ea"/>
              <a:cs typeface="+mn-cs"/>
            </a:rPr>
            <a:t>Equilibrium position </a:t>
          </a:r>
        </a:p>
      </dgm:t>
      <dgm:extLst>
        <a:ext uri="{E40237B7-FDA0-4F09-8148-C483321AD2D9}">
          <dgm14:cNvPr xmlns:dgm14="http://schemas.microsoft.com/office/drawing/2010/diagram" id="0" name="" descr="The slide contains two rectangular boxes. &#10;&#10;Starting from the left, the header of the first box reads equilibrium position and three points are listed under the header. &#10;The first point reads refers to each set of equilibrium concentrations, the second point reads there can be infinite number of positions for a reaction, and the third point reads depends on initial concentrations. &#10;&#10;The header of the second box reads equilibrium constant, and three points are listed under the header. &#10;The first point reads one constant for a particular system at a particular temperature, the second point reads remains unchanged, and the third point reads depends on the ratio of concentrations. &#10;&#10;" title="Equilibrium Position versus Equilibrium Constant "/>
        </a:ext>
      </dgm:extLst>
    </dgm:pt>
    <dgm:pt modelId="{10E22284-76C5-42FF-B92E-6E0CE6AE5886}" type="parTrans" cxnId="{038BA394-8588-4108-932E-90E7644631CC}">
      <dgm:prSet/>
      <dgm:spPr/>
      <dgm:t>
        <a:bodyPr/>
        <a:lstStyle/>
        <a:p>
          <a:endParaRPr lang="en-GB"/>
        </a:p>
      </dgm:t>
    </dgm:pt>
    <dgm:pt modelId="{42E18906-4258-428A-8991-0E2DF7BFB553}" type="sibTrans" cxnId="{038BA394-8588-4108-932E-90E7644631CC}">
      <dgm:prSet/>
      <dgm:spPr/>
      <dgm:t>
        <a:bodyPr/>
        <a:lstStyle/>
        <a:p>
          <a:endParaRPr lang="en-GB"/>
        </a:p>
      </dgm:t>
    </dgm:pt>
    <dgm:pt modelId="{07881D4F-6532-4669-B7DB-807C0052523B}">
      <dgm:prSet/>
      <dgm:spPr>
        <a:xfrm>
          <a:off x="41" y="771260"/>
          <a:ext cx="3935605" cy="3096360"/>
        </a:xfrm>
        <a:prstGeom prst="rect">
          <a:avLst/>
        </a:prstGeom>
        <a:noFill/>
        <a:ln w="25400" cap="flat" cmpd="sng" algn="ctr">
          <a:solidFill>
            <a:srgbClr val="4E5575">
              <a:alpha val="90000"/>
            </a:srgbClr>
          </a:solidFill>
          <a:prstDash val="solid"/>
        </a:ln>
        <a:effectLst/>
      </dgm:spPr>
      <dgm:t>
        <a:bodyPr/>
        <a:lstStyle/>
        <a:p>
          <a:pPr rtl="0">
            <a:lnSpc>
              <a:spcPct val="100000"/>
            </a:lnSpc>
          </a:pPr>
          <a:r>
            <a:rPr lang="en-IN" dirty="0">
              <a:solidFill>
                <a:srgbClr val="000000"/>
              </a:solidFill>
              <a:latin typeface="Calibri" panose="020F0502020204030204" pitchFamily="34" charset="0"/>
              <a:ea typeface="+mn-ea"/>
              <a:cs typeface="+mn-cs"/>
            </a:rPr>
            <a:t>Refers to each set of equilibrium concentrations </a:t>
          </a:r>
        </a:p>
      </dgm:t>
      <dgm:extLst>
        <a:ext uri="{E40237B7-FDA0-4F09-8148-C483321AD2D9}">
          <dgm14:cNvPr xmlns:dgm14="http://schemas.microsoft.com/office/drawing/2010/diagram" id="0" name="" descr="The slide contains two rectangular boxes. &#10;&#10;Starting from the left, the header of the first box reads equilibrium position and three points are listed under the header. &#10;The first point reads refers to each set of equilibrium concentrations, the second point reads there can be infinite number of positions for a reaction, and the third point reads depends on initial concentrations. &#10;&#10;The header of the second box reads equilibrium constant, and three points are listed under the header. &#10;The first point reads one constant for a particular system at a particular temperature, the second point reads remains unchanged, and the third point reads depends on the ratio of concentrations. &#10;&#10;" title="Equilibrium Position versus Equilibrium Constant "/>
        </a:ext>
      </dgm:extLst>
    </dgm:pt>
    <dgm:pt modelId="{192088BA-27EB-4F6E-95E9-7B8B8CFCD118}" type="parTrans" cxnId="{918A10C3-CCDB-43DD-A3A6-ABA2A8FFD2B7}">
      <dgm:prSet/>
      <dgm:spPr/>
      <dgm:t>
        <a:bodyPr/>
        <a:lstStyle/>
        <a:p>
          <a:endParaRPr lang="en-GB"/>
        </a:p>
      </dgm:t>
    </dgm:pt>
    <dgm:pt modelId="{87216099-54EB-4855-B015-ACC00FE50AB4}" type="sibTrans" cxnId="{918A10C3-CCDB-43DD-A3A6-ABA2A8FFD2B7}">
      <dgm:prSet/>
      <dgm:spPr/>
      <dgm:t>
        <a:bodyPr/>
        <a:lstStyle/>
        <a:p>
          <a:endParaRPr lang="en-GB"/>
        </a:p>
      </dgm:t>
    </dgm:pt>
    <dgm:pt modelId="{D0FDC6A6-52B8-4245-9304-B05A53D40E41}">
      <dgm:prSet/>
      <dgm:spPr>
        <a:xfrm>
          <a:off x="41" y="771260"/>
          <a:ext cx="3935605" cy="3096360"/>
        </a:xfrm>
        <a:prstGeom prst="rect">
          <a:avLst/>
        </a:prstGeom>
        <a:noFill/>
        <a:ln w="25400" cap="flat" cmpd="sng" algn="ctr">
          <a:solidFill>
            <a:srgbClr val="4E5575">
              <a:alpha val="90000"/>
            </a:srgbClr>
          </a:solidFill>
          <a:prstDash val="solid"/>
        </a:ln>
        <a:effectLst/>
      </dgm:spPr>
      <dgm:t>
        <a:bodyPr/>
        <a:lstStyle/>
        <a:p>
          <a:pPr rtl="0">
            <a:lnSpc>
              <a:spcPct val="100000"/>
            </a:lnSpc>
          </a:pPr>
          <a:r>
            <a:rPr lang="en-IN" dirty="0">
              <a:solidFill>
                <a:srgbClr val="000000"/>
              </a:solidFill>
              <a:latin typeface="Calibri" panose="020F0502020204030204" pitchFamily="34" charset="0"/>
              <a:ea typeface="+mn-ea"/>
              <a:cs typeface="+mn-cs"/>
            </a:rPr>
            <a:t>There can be infinite number of positions for a reaction </a:t>
          </a:r>
        </a:p>
      </dgm:t>
    </dgm:pt>
    <dgm:pt modelId="{00BF3B3A-F0FD-4B2F-9D6B-4661F1A08DDD}" type="parTrans" cxnId="{AE769FEE-5BE7-4B3E-8691-29C63E6F9951}">
      <dgm:prSet/>
      <dgm:spPr/>
      <dgm:t>
        <a:bodyPr/>
        <a:lstStyle/>
        <a:p>
          <a:endParaRPr lang="en-GB"/>
        </a:p>
      </dgm:t>
    </dgm:pt>
    <dgm:pt modelId="{9162DEA5-71B8-444C-8518-C8E078A093CD}" type="sibTrans" cxnId="{AE769FEE-5BE7-4B3E-8691-29C63E6F9951}">
      <dgm:prSet/>
      <dgm:spPr/>
      <dgm:t>
        <a:bodyPr/>
        <a:lstStyle/>
        <a:p>
          <a:endParaRPr lang="en-GB"/>
        </a:p>
      </dgm:t>
    </dgm:pt>
    <dgm:pt modelId="{25B7E817-DA48-4165-8512-63859BDB8792}">
      <dgm:prSet/>
      <dgm:spPr>
        <a:xfrm>
          <a:off x="41" y="771260"/>
          <a:ext cx="3935605" cy="3096360"/>
        </a:xfrm>
        <a:prstGeom prst="rect">
          <a:avLst/>
        </a:prstGeom>
        <a:noFill/>
        <a:ln w="25400" cap="flat" cmpd="sng" algn="ctr">
          <a:solidFill>
            <a:srgbClr val="4E5575">
              <a:alpha val="90000"/>
            </a:srgbClr>
          </a:solidFill>
          <a:prstDash val="solid"/>
        </a:ln>
        <a:effectLst/>
      </dgm:spPr>
      <dgm:t>
        <a:bodyPr/>
        <a:lstStyle/>
        <a:p>
          <a:pPr rtl="0">
            <a:lnSpc>
              <a:spcPct val="100000"/>
            </a:lnSpc>
          </a:pPr>
          <a:r>
            <a:rPr lang="en-IN" dirty="0">
              <a:solidFill>
                <a:srgbClr val="000000"/>
              </a:solidFill>
              <a:latin typeface="Calibri" panose="020F0502020204030204" pitchFamily="34" charset="0"/>
              <a:ea typeface="+mn-ea"/>
              <a:cs typeface="+mn-cs"/>
            </a:rPr>
            <a:t>Depends on initial concentrations </a:t>
          </a:r>
        </a:p>
      </dgm:t>
    </dgm:pt>
    <dgm:pt modelId="{8F91B285-730A-4EF7-BC97-4CAF28112ACB}" type="parTrans" cxnId="{530ADD53-489C-400C-B0C5-3488CEFFD40A}">
      <dgm:prSet/>
      <dgm:spPr/>
      <dgm:t>
        <a:bodyPr/>
        <a:lstStyle/>
        <a:p>
          <a:endParaRPr lang="en-GB"/>
        </a:p>
      </dgm:t>
    </dgm:pt>
    <dgm:pt modelId="{69ED8D8B-D0B5-4303-A838-78E77CF033BF}" type="sibTrans" cxnId="{530ADD53-489C-400C-B0C5-3488CEFFD40A}">
      <dgm:prSet/>
      <dgm:spPr/>
      <dgm:t>
        <a:bodyPr/>
        <a:lstStyle/>
        <a:p>
          <a:endParaRPr lang="en-GB"/>
        </a:p>
      </dgm:t>
    </dgm:pt>
    <dgm:pt modelId="{E636C9D5-B6D0-4C76-AB60-41A21ECFC01F}">
      <dgm:prSet/>
      <dgm:spPr>
        <a:xfrm>
          <a:off x="4486631" y="80060"/>
          <a:ext cx="3935605" cy="691200"/>
        </a:xfrm>
        <a:prstGeom prst="rect">
          <a:avLst/>
        </a:prstGeom>
        <a:solidFill>
          <a:srgbClr val="4E5575"/>
        </a:solidFill>
        <a:ln w="25400" cap="flat" cmpd="sng" algn="ctr">
          <a:solidFill>
            <a:srgbClr val="4E5575"/>
          </a:solidFill>
          <a:prstDash val="solid"/>
        </a:ln>
        <a:effectLst/>
      </dgm:spPr>
      <dgm:t>
        <a:bodyPr/>
        <a:lstStyle/>
        <a:p>
          <a:pPr rtl="0"/>
          <a:r>
            <a:rPr lang="en-IN" b="0" i="0" dirty="0">
              <a:solidFill>
                <a:srgbClr val="FFFFFF"/>
              </a:solidFill>
              <a:latin typeface="Calibri" panose="020F0502020204030204" pitchFamily="34" charset="0"/>
              <a:ea typeface="+mn-ea"/>
              <a:cs typeface="+mn-cs"/>
            </a:rPr>
            <a:t>Equilibrium constant </a:t>
          </a:r>
        </a:p>
      </dgm:t>
      <dgm:extLst>
        <a:ext uri="{E40237B7-FDA0-4F09-8148-C483321AD2D9}">
          <dgm14:cNvPr xmlns:dgm14="http://schemas.microsoft.com/office/drawing/2010/diagram" id="0" name="" descr="The slide contains two rectangular boxes. &#10;&#10;Starting from the left, the header of the first box reads equilibrium position and three points are listed under the header. &#10;The first point reads refers to each set of equilibrium concentrations, the second point reads there can be infinite number of positions for a reaction, and the third point reads depends on initial concentrations. &#10;&#10;The header of the second box reads equilibrium constant, and three points are listed under the header. &#10;The first point reads one constant for a particular system at a particular temperature, the second point reads remains unchanged, and the third point reads depends on the ratio of concentrations. &#10;&#10;" title="Equilibrium Position versus Equilibrium Constant "/>
        </a:ext>
      </dgm:extLst>
    </dgm:pt>
    <dgm:pt modelId="{9455026B-03A0-4D90-A076-AC3D65E6DBC6}" type="parTrans" cxnId="{477BBC29-D170-4A44-8F34-E7AAD8DB69E9}">
      <dgm:prSet/>
      <dgm:spPr/>
      <dgm:t>
        <a:bodyPr/>
        <a:lstStyle/>
        <a:p>
          <a:endParaRPr lang="en-GB"/>
        </a:p>
      </dgm:t>
    </dgm:pt>
    <dgm:pt modelId="{A073B808-E9F7-4589-A62F-2209F2746D49}" type="sibTrans" cxnId="{477BBC29-D170-4A44-8F34-E7AAD8DB69E9}">
      <dgm:prSet/>
      <dgm:spPr/>
      <dgm:t>
        <a:bodyPr/>
        <a:lstStyle/>
        <a:p>
          <a:endParaRPr lang="en-GB"/>
        </a:p>
      </dgm:t>
    </dgm:pt>
    <dgm:pt modelId="{5ACECEF0-88EC-4AC3-AE3E-6926C8BCDF87}">
      <dgm:prSet/>
      <dgm:spPr>
        <a:xfrm>
          <a:off x="4486631" y="771260"/>
          <a:ext cx="3935605" cy="3096360"/>
        </a:xfrm>
        <a:prstGeom prst="rect">
          <a:avLst/>
        </a:prstGeom>
        <a:noFill/>
        <a:ln w="25400" cap="flat" cmpd="sng" algn="ctr">
          <a:solidFill>
            <a:srgbClr val="4E5575">
              <a:alpha val="90000"/>
            </a:srgbClr>
          </a:solidFill>
          <a:prstDash val="solid"/>
        </a:ln>
        <a:effectLst/>
      </dgm:spPr>
      <dgm:t>
        <a:bodyPr/>
        <a:lstStyle/>
        <a:p>
          <a:pPr rtl="0">
            <a:lnSpc>
              <a:spcPct val="100000"/>
            </a:lnSpc>
          </a:pPr>
          <a:r>
            <a:rPr lang="en-IN" dirty="0">
              <a:solidFill>
                <a:srgbClr val="000000"/>
              </a:solidFill>
              <a:latin typeface="Calibri" panose="020F0502020204030204" pitchFamily="34" charset="0"/>
              <a:ea typeface="+mn-ea"/>
              <a:cs typeface="+mn-cs"/>
            </a:rPr>
            <a:t>One constant for a particular system at a particular temperature </a:t>
          </a:r>
        </a:p>
      </dgm:t>
      <dgm:extLst>
        <a:ext uri="{E40237B7-FDA0-4F09-8148-C483321AD2D9}">
          <dgm14:cNvPr xmlns:dgm14="http://schemas.microsoft.com/office/drawing/2010/diagram" id="0" name="" descr="The slide contains two rectangular boxes. &#10;&#10;Starting from the left, the header of the first box reads equilibrium position and three points are listed under the header. &#10;The first point reads refers to each set of equilibrium concentrations, the second point reads there can be infinite number of positions for a reaction, and the third point reads depends on initial concentrations. &#10;&#10;The header of the second box reads equilibrium constant, and three points are listed under the header. &#10;The first point reads one constant for a particular system at a particular temperature, the second point reads remains unchanged, and the third point reads depends on the ratio of concentrations. &#10;&#10;" title="Equilibrium Position versus Equilibrium Constant "/>
        </a:ext>
      </dgm:extLst>
    </dgm:pt>
    <dgm:pt modelId="{CAA72BBD-2C0B-44CF-9601-A68D850E5123}" type="parTrans" cxnId="{CE8F0415-1645-422C-8632-EFD315FF3C9D}">
      <dgm:prSet/>
      <dgm:spPr/>
      <dgm:t>
        <a:bodyPr/>
        <a:lstStyle/>
        <a:p>
          <a:endParaRPr lang="en-GB"/>
        </a:p>
      </dgm:t>
    </dgm:pt>
    <dgm:pt modelId="{DC492247-0C45-4C81-89EB-3C7B18ED0FE9}" type="sibTrans" cxnId="{CE8F0415-1645-422C-8632-EFD315FF3C9D}">
      <dgm:prSet/>
      <dgm:spPr/>
      <dgm:t>
        <a:bodyPr/>
        <a:lstStyle/>
        <a:p>
          <a:endParaRPr lang="en-GB"/>
        </a:p>
      </dgm:t>
    </dgm:pt>
    <dgm:pt modelId="{F0A073C0-ABBC-44DB-A0FE-C5467400567E}">
      <dgm:prSet/>
      <dgm:spPr>
        <a:xfrm>
          <a:off x="4486631" y="771260"/>
          <a:ext cx="3935605" cy="3096360"/>
        </a:xfrm>
        <a:prstGeom prst="rect">
          <a:avLst/>
        </a:prstGeom>
        <a:noFill/>
        <a:ln w="25400" cap="flat" cmpd="sng" algn="ctr">
          <a:solidFill>
            <a:srgbClr val="4E5575">
              <a:alpha val="90000"/>
            </a:srgbClr>
          </a:solidFill>
          <a:prstDash val="solid"/>
        </a:ln>
        <a:effectLst/>
      </dgm:spPr>
      <dgm:t>
        <a:bodyPr/>
        <a:lstStyle/>
        <a:p>
          <a:pPr rtl="0">
            <a:lnSpc>
              <a:spcPct val="100000"/>
            </a:lnSpc>
          </a:pPr>
          <a:r>
            <a:rPr lang="en-IN" dirty="0">
              <a:solidFill>
                <a:srgbClr val="000000"/>
              </a:solidFill>
              <a:latin typeface="Calibri" panose="020F0502020204030204" pitchFamily="34" charset="0"/>
              <a:ea typeface="+mn-ea"/>
              <a:cs typeface="+mn-cs"/>
            </a:rPr>
            <a:t>Remains unchanged</a:t>
          </a:r>
        </a:p>
      </dgm:t>
    </dgm:pt>
    <dgm:pt modelId="{22A6ABA7-E8A8-4F89-86ED-5BDFF93A8BE8}" type="parTrans" cxnId="{AB2C5E69-B9E5-4EDA-9E8D-8ED9D778B746}">
      <dgm:prSet/>
      <dgm:spPr/>
      <dgm:t>
        <a:bodyPr/>
        <a:lstStyle/>
        <a:p>
          <a:endParaRPr lang="en-GB"/>
        </a:p>
      </dgm:t>
    </dgm:pt>
    <dgm:pt modelId="{9A39BFCB-D98A-484A-A4AD-52804E82EC13}" type="sibTrans" cxnId="{AB2C5E69-B9E5-4EDA-9E8D-8ED9D778B746}">
      <dgm:prSet/>
      <dgm:spPr/>
      <dgm:t>
        <a:bodyPr/>
        <a:lstStyle/>
        <a:p>
          <a:endParaRPr lang="en-GB"/>
        </a:p>
      </dgm:t>
    </dgm:pt>
    <dgm:pt modelId="{04B21CB2-675C-46A6-88E6-EB30FD782EAE}">
      <dgm:prSet/>
      <dgm:spPr>
        <a:xfrm>
          <a:off x="4486631" y="771260"/>
          <a:ext cx="3935605" cy="3096360"/>
        </a:xfrm>
        <a:prstGeom prst="rect">
          <a:avLst/>
        </a:prstGeom>
        <a:noFill/>
        <a:ln w="25400" cap="flat" cmpd="sng" algn="ctr">
          <a:solidFill>
            <a:srgbClr val="4E5575">
              <a:alpha val="90000"/>
            </a:srgbClr>
          </a:solidFill>
          <a:prstDash val="solid"/>
        </a:ln>
        <a:effectLst/>
      </dgm:spPr>
      <dgm:t>
        <a:bodyPr/>
        <a:lstStyle/>
        <a:p>
          <a:pPr rtl="0">
            <a:lnSpc>
              <a:spcPct val="100000"/>
            </a:lnSpc>
          </a:pPr>
          <a:r>
            <a:rPr lang="en-IN" dirty="0">
              <a:solidFill>
                <a:srgbClr val="000000"/>
              </a:solidFill>
              <a:latin typeface="Calibri" panose="020F0502020204030204" pitchFamily="34" charset="0"/>
              <a:ea typeface="+mn-ea"/>
              <a:cs typeface="+mn-cs"/>
            </a:rPr>
            <a:t>Depends on the ratio of concentrations </a:t>
          </a:r>
        </a:p>
      </dgm:t>
    </dgm:pt>
    <dgm:pt modelId="{0063DCD7-B1B8-4D03-B7C7-027584220B6C}" type="parTrans" cxnId="{3ABF3605-D46B-4FA9-8423-7C4B602A4EEE}">
      <dgm:prSet/>
      <dgm:spPr/>
      <dgm:t>
        <a:bodyPr/>
        <a:lstStyle/>
        <a:p>
          <a:endParaRPr lang="en-GB"/>
        </a:p>
      </dgm:t>
    </dgm:pt>
    <dgm:pt modelId="{41470E8B-7E32-413C-B683-4E0B44C4EE6A}" type="sibTrans" cxnId="{3ABF3605-D46B-4FA9-8423-7C4B602A4EEE}">
      <dgm:prSet/>
      <dgm:spPr/>
      <dgm:t>
        <a:bodyPr/>
        <a:lstStyle/>
        <a:p>
          <a:endParaRPr lang="en-GB"/>
        </a:p>
      </dgm:t>
    </dgm:pt>
    <dgm:pt modelId="{7F805E63-A40E-4E78-B312-98593C78F47F}" type="pres">
      <dgm:prSet presAssocID="{3251FDED-1B44-462A-A70E-F12673BF94DB}" presName="Name0" presStyleCnt="0">
        <dgm:presLayoutVars>
          <dgm:dir/>
          <dgm:animLvl val="lvl"/>
          <dgm:resizeHandles val="exact"/>
        </dgm:presLayoutVars>
      </dgm:prSet>
      <dgm:spPr/>
      <dgm:t>
        <a:bodyPr/>
        <a:lstStyle/>
        <a:p>
          <a:endParaRPr lang="en-US"/>
        </a:p>
      </dgm:t>
    </dgm:pt>
    <dgm:pt modelId="{57753A9C-71FD-4B99-BF76-32E71AF7F123}" type="pres">
      <dgm:prSet presAssocID="{C2A0FA9A-B450-44DC-9551-689B0528E3C5}" presName="composite" presStyleCnt="0"/>
      <dgm:spPr/>
    </dgm:pt>
    <dgm:pt modelId="{382CFEAF-7760-4805-8F13-0EFAEFBC7562}" type="pres">
      <dgm:prSet presAssocID="{C2A0FA9A-B450-44DC-9551-689B0528E3C5}" presName="parTx" presStyleLbl="alignNode1" presStyleIdx="0" presStyleCnt="2">
        <dgm:presLayoutVars>
          <dgm:chMax val="0"/>
          <dgm:chPref val="0"/>
          <dgm:bulletEnabled val="1"/>
        </dgm:presLayoutVars>
      </dgm:prSet>
      <dgm:spPr/>
      <dgm:t>
        <a:bodyPr/>
        <a:lstStyle/>
        <a:p>
          <a:endParaRPr lang="en-US"/>
        </a:p>
      </dgm:t>
    </dgm:pt>
    <dgm:pt modelId="{58D923B2-06B7-45DF-9E34-3CA99D44B92A}" type="pres">
      <dgm:prSet presAssocID="{C2A0FA9A-B450-44DC-9551-689B0528E3C5}" presName="desTx" presStyleLbl="alignAccFollowNode1" presStyleIdx="0" presStyleCnt="2">
        <dgm:presLayoutVars>
          <dgm:bulletEnabled val="1"/>
        </dgm:presLayoutVars>
      </dgm:prSet>
      <dgm:spPr/>
      <dgm:t>
        <a:bodyPr/>
        <a:lstStyle/>
        <a:p>
          <a:endParaRPr lang="en-US"/>
        </a:p>
      </dgm:t>
    </dgm:pt>
    <dgm:pt modelId="{ADCFD7C0-3648-4D3F-8688-E9D8D2757ED5}" type="pres">
      <dgm:prSet presAssocID="{42E18906-4258-428A-8991-0E2DF7BFB553}" presName="space" presStyleCnt="0"/>
      <dgm:spPr/>
    </dgm:pt>
    <dgm:pt modelId="{BFA4A38A-0D61-495B-A71E-DAB975892C36}" type="pres">
      <dgm:prSet presAssocID="{E636C9D5-B6D0-4C76-AB60-41A21ECFC01F}" presName="composite" presStyleCnt="0"/>
      <dgm:spPr/>
    </dgm:pt>
    <dgm:pt modelId="{E2C0272A-806D-4BDA-B3D5-74D14D12DBB5}" type="pres">
      <dgm:prSet presAssocID="{E636C9D5-B6D0-4C76-AB60-41A21ECFC01F}" presName="parTx" presStyleLbl="alignNode1" presStyleIdx="1" presStyleCnt="2">
        <dgm:presLayoutVars>
          <dgm:chMax val="0"/>
          <dgm:chPref val="0"/>
          <dgm:bulletEnabled val="1"/>
        </dgm:presLayoutVars>
      </dgm:prSet>
      <dgm:spPr/>
      <dgm:t>
        <a:bodyPr/>
        <a:lstStyle/>
        <a:p>
          <a:endParaRPr lang="en-US"/>
        </a:p>
      </dgm:t>
    </dgm:pt>
    <dgm:pt modelId="{C0C0F45D-5693-4D21-A450-3C65C77ED71C}" type="pres">
      <dgm:prSet presAssocID="{E636C9D5-B6D0-4C76-AB60-41A21ECFC01F}" presName="desTx" presStyleLbl="alignAccFollowNode1" presStyleIdx="1" presStyleCnt="2">
        <dgm:presLayoutVars>
          <dgm:bulletEnabled val="1"/>
        </dgm:presLayoutVars>
      </dgm:prSet>
      <dgm:spPr/>
      <dgm:t>
        <a:bodyPr/>
        <a:lstStyle/>
        <a:p>
          <a:endParaRPr lang="en-US"/>
        </a:p>
      </dgm:t>
    </dgm:pt>
  </dgm:ptLst>
  <dgm:cxnLst>
    <dgm:cxn modelId="{E549D9D5-A1C8-438B-BA20-05A54ACAAD30}" type="presOf" srcId="{3251FDED-1B44-462A-A70E-F12673BF94DB}" destId="{7F805E63-A40E-4E78-B312-98593C78F47F}" srcOrd="0" destOrd="0" presId="urn:microsoft.com/office/officeart/2005/8/layout/hList1"/>
    <dgm:cxn modelId="{530ADD53-489C-400C-B0C5-3488CEFFD40A}" srcId="{C2A0FA9A-B450-44DC-9551-689B0528E3C5}" destId="{25B7E817-DA48-4165-8512-63859BDB8792}" srcOrd="2" destOrd="0" parTransId="{8F91B285-730A-4EF7-BC97-4CAF28112ACB}" sibTransId="{69ED8D8B-D0B5-4303-A838-78E77CF033BF}"/>
    <dgm:cxn modelId="{5234D617-2FAD-42CF-9D4C-7C26427EC71D}" type="presOf" srcId="{25B7E817-DA48-4165-8512-63859BDB8792}" destId="{58D923B2-06B7-45DF-9E34-3CA99D44B92A}" srcOrd="0" destOrd="2" presId="urn:microsoft.com/office/officeart/2005/8/layout/hList1"/>
    <dgm:cxn modelId="{038BA394-8588-4108-932E-90E7644631CC}" srcId="{3251FDED-1B44-462A-A70E-F12673BF94DB}" destId="{C2A0FA9A-B450-44DC-9551-689B0528E3C5}" srcOrd="0" destOrd="0" parTransId="{10E22284-76C5-42FF-B92E-6E0CE6AE5886}" sibTransId="{42E18906-4258-428A-8991-0E2DF7BFB553}"/>
    <dgm:cxn modelId="{471D4A8B-B1F9-48F4-8A12-103407C82D5E}" type="presOf" srcId="{D0FDC6A6-52B8-4245-9304-B05A53D40E41}" destId="{58D923B2-06B7-45DF-9E34-3CA99D44B92A}" srcOrd="0" destOrd="1" presId="urn:microsoft.com/office/officeart/2005/8/layout/hList1"/>
    <dgm:cxn modelId="{CE8F0415-1645-422C-8632-EFD315FF3C9D}" srcId="{E636C9D5-B6D0-4C76-AB60-41A21ECFC01F}" destId="{5ACECEF0-88EC-4AC3-AE3E-6926C8BCDF87}" srcOrd="0" destOrd="0" parTransId="{CAA72BBD-2C0B-44CF-9601-A68D850E5123}" sibTransId="{DC492247-0C45-4C81-89EB-3C7B18ED0FE9}"/>
    <dgm:cxn modelId="{C5146EB6-6DCD-4123-8072-6A473FE42AEA}" type="presOf" srcId="{F0A073C0-ABBC-44DB-A0FE-C5467400567E}" destId="{C0C0F45D-5693-4D21-A450-3C65C77ED71C}" srcOrd="0" destOrd="1" presId="urn:microsoft.com/office/officeart/2005/8/layout/hList1"/>
    <dgm:cxn modelId="{AB2C5E69-B9E5-4EDA-9E8D-8ED9D778B746}" srcId="{E636C9D5-B6D0-4C76-AB60-41A21ECFC01F}" destId="{F0A073C0-ABBC-44DB-A0FE-C5467400567E}" srcOrd="1" destOrd="0" parTransId="{22A6ABA7-E8A8-4F89-86ED-5BDFF93A8BE8}" sibTransId="{9A39BFCB-D98A-484A-A4AD-52804E82EC13}"/>
    <dgm:cxn modelId="{F6863431-D224-4184-9084-7D47450A60F6}" type="presOf" srcId="{07881D4F-6532-4669-B7DB-807C0052523B}" destId="{58D923B2-06B7-45DF-9E34-3CA99D44B92A}" srcOrd="0" destOrd="0" presId="urn:microsoft.com/office/officeart/2005/8/layout/hList1"/>
    <dgm:cxn modelId="{477BBC29-D170-4A44-8F34-E7AAD8DB69E9}" srcId="{3251FDED-1B44-462A-A70E-F12673BF94DB}" destId="{E636C9D5-B6D0-4C76-AB60-41A21ECFC01F}" srcOrd="1" destOrd="0" parTransId="{9455026B-03A0-4D90-A076-AC3D65E6DBC6}" sibTransId="{A073B808-E9F7-4589-A62F-2209F2746D49}"/>
    <dgm:cxn modelId="{E4184249-0195-43F5-9AB4-8B55F43CB89C}" type="presOf" srcId="{04B21CB2-675C-46A6-88E6-EB30FD782EAE}" destId="{C0C0F45D-5693-4D21-A450-3C65C77ED71C}" srcOrd="0" destOrd="2" presId="urn:microsoft.com/office/officeart/2005/8/layout/hList1"/>
    <dgm:cxn modelId="{CD8D9516-852B-44F6-9EA9-2D00116E0AE8}" type="presOf" srcId="{E636C9D5-B6D0-4C76-AB60-41A21ECFC01F}" destId="{E2C0272A-806D-4BDA-B3D5-74D14D12DBB5}" srcOrd="0" destOrd="0" presId="urn:microsoft.com/office/officeart/2005/8/layout/hList1"/>
    <dgm:cxn modelId="{3ABF3605-D46B-4FA9-8423-7C4B602A4EEE}" srcId="{E636C9D5-B6D0-4C76-AB60-41A21ECFC01F}" destId="{04B21CB2-675C-46A6-88E6-EB30FD782EAE}" srcOrd="2" destOrd="0" parTransId="{0063DCD7-B1B8-4D03-B7C7-027584220B6C}" sibTransId="{41470E8B-7E32-413C-B683-4E0B44C4EE6A}"/>
    <dgm:cxn modelId="{4435125D-7154-410B-8FCA-355184CBE9C0}" type="presOf" srcId="{C2A0FA9A-B450-44DC-9551-689B0528E3C5}" destId="{382CFEAF-7760-4805-8F13-0EFAEFBC7562}" srcOrd="0" destOrd="0" presId="urn:microsoft.com/office/officeart/2005/8/layout/hList1"/>
    <dgm:cxn modelId="{918A10C3-CCDB-43DD-A3A6-ABA2A8FFD2B7}" srcId="{C2A0FA9A-B450-44DC-9551-689B0528E3C5}" destId="{07881D4F-6532-4669-B7DB-807C0052523B}" srcOrd="0" destOrd="0" parTransId="{192088BA-27EB-4F6E-95E9-7B8B8CFCD118}" sibTransId="{87216099-54EB-4855-B015-ACC00FE50AB4}"/>
    <dgm:cxn modelId="{112311BC-67B2-4A36-85F0-DC9044E2E18D}" type="presOf" srcId="{5ACECEF0-88EC-4AC3-AE3E-6926C8BCDF87}" destId="{C0C0F45D-5693-4D21-A450-3C65C77ED71C}" srcOrd="0" destOrd="0" presId="urn:microsoft.com/office/officeart/2005/8/layout/hList1"/>
    <dgm:cxn modelId="{AE769FEE-5BE7-4B3E-8691-29C63E6F9951}" srcId="{C2A0FA9A-B450-44DC-9551-689B0528E3C5}" destId="{D0FDC6A6-52B8-4245-9304-B05A53D40E41}" srcOrd="1" destOrd="0" parTransId="{00BF3B3A-F0FD-4B2F-9D6B-4661F1A08DDD}" sibTransId="{9162DEA5-71B8-444C-8518-C8E078A093CD}"/>
    <dgm:cxn modelId="{25CD18A7-5237-4E45-8BC4-35BDB9676EAE}" type="presParOf" srcId="{7F805E63-A40E-4E78-B312-98593C78F47F}" destId="{57753A9C-71FD-4B99-BF76-32E71AF7F123}" srcOrd="0" destOrd="0" presId="urn:microsoft.com/office/officeart/2005/8/layout/hList1"/>
    <dgm:cxn modelId="{41562F09-3BBD-4062-B57B-7CBD9E679006}" type="presParOf" srcId="{57753A9C-71FD-4B99-BF76-32E71AF7F123}" destId="{382CFEAF-7760-4805-8F13-0EFAEFBC7562}" srcOrd="0" destOrd="0" presId="urn:microsoft.com/office/officeart/2005/8/layout/hList1"/>
    <dgm:cxn modelId="{62F5A424-B02C-47AA-B7BD-245E6DBF5CE4}" type="presParOf" srcId="{57753A9C-71FD-4B99-BF76-32E71AF7F123}" destId="{58D923B2-06B7-45DF-9E34-3CA99D44B92A}" srcOrd="1" destOrd="0" presId="urn:microsoft.com/office/officeart/2005/8/layout/hList1"/>
    <dgm:cxn modelId="{8F553C12-9088-4F5D-96AE-34D49BCB0DD0}" type="presParOf" srcId="{7F805E63-A40E-4E78-B312-98593C78F47F}" destId="{ADCFD7C0-3648-4D3F-8688-E9D8D2757ED5}" srcOrd="1" destOrd="0" presId="urn:microsoft.com/office/officeart/2005/8/layout/hList1"/>
    <dgm:cxn modelId="{479CA3BE-CA90-4420-BF85-356A25EE6123}" type="presParOf" srcId="{7F805E63-A40E-4E78-B312-98593C78F47F}" destId="{BFA4A38A-0D61-495B-A71E-DAB975892C36}" srcOrd="2" destOrd="0" presId="urn:microsoft.com/office/officeart/2005/8/layout/hList1"/>
    <dgm:cxn modelId="{080198EC-F8A1-487C-9F1C-F952CBDD520A}" type="presParOf" srcId="{BFA4A38A-0D61-495B-A71E-DAB975892C36}" destId="{E2C0272A-806D-4BDA-B3D5-74D14D12DBB5}" srcOrd="0" destOrd="0" presId="urn:microsoft.com/office/officeart/2005/8/layout/hList1"/>
    <dgm:cxn modelId="{D5612740-201A-49D9-8706-55FC53CADEB0}" type="presParOf" srcId="{BFA4A38A-0D61-495B-A71E-DAB975892C36}" destId="{C0C0F45D-5693-4D21-A450-3C65C77ED71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CFEAF-7760-4805-8F13-0EFAEFBC7562}">
      <dsp:nvSpPr>
        <dsp:cNvPr id="0" name=""/>
        <dsp:cNvSpPr/>
      </dsp:nvSpPr>
      <dsp:spPr>
        <a:xfrm>
          <a:off x="41" y="80060"/>
          <a:ext cx="3935605" cy="691200"/>
        </a:xfrm>
        <a:prstGeom prst="rect">
          <a:avLst/>
        </a:prstGeom>
        <a:solidFill>
          <a:srgbClr val="4E5575"/>
        </a:solidFill>
        <a:ln w="25400" cap="flat" cmpd="sng" algn="ctr">
          <a:solidFill>
            <a:srgbClr val="4E557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IN" sz="2400" b="0" kern="1200" dirty="0">
              <a:solidFill>
                <a:srgbClr val="FFFFFF"/>
              </a:solidFill>
              <a:latin typeface="Calibri" panose="020F0502020204030204" pitchFamily="34" charset="0"/>
              <a:ea typeface="+mn-ea"/>
              <a:cs typeface="+mn-cs"/>
            </a:rPr>
            <a:t>Equilibrium position </a:t>
          </a:r>
        </a:p>
      </dsp:txBody>
      <dsp:txXfrm>
        <a:off x="41" y="80060"/>
        <a:ext cx="3935605" cy="691200"/>
      </dsp:txXfrm>
    </dsp:sp>
    <dsp:sp modelId="{58D923B2-06B7-45DF-9E34-3CA99D44B92A}">
      <dsp:nvSpPr>
        <dsp:cNvPr id="0" name=""/>
        <dsp:cNvSpPr/>
      </dsp:nvSpPr>
      <dsp:spPr>
        <a:xfrm>
          <a:off x="41" y="771260"/>
          <a:ext cx="3935605" cy="3096360"/>
        </a:xfrm>
        <a:prstGeom prst="rect">
          <a:avLst/>
        </a:prstGeom>
        <a:noFill/>
        <a:ln w="25400" cap="flat" cmpd="sng" algn="ctr">
          <a:solidFill>
            <a:srgbClr val="4E5575">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100000"/>
            </a:lnSpc>
            <a:spcBef>
              <a:spcPct val="0"/>
            </a:spcBef>
            <a:spcAft>
              <a:spcPct val="15000"/>
            </a:spcAft>
            <a:buChar char="••"/>
          </a:pPr>
          <a:r>
            <a:rPr lang="en-IN" sz="2400" kern="1200" dirty="0">
              <a:solidFill>
                <a:srgbClr val="000000"/>
              </a:solidFill>
              <a:latin typeface="Calibri" panose="020F0502020204030204" pitchFamily="34" charset="0"/>
              <a:ea typeface="+mn-ea"/>
              <a:cs typeface="+mn-cs"/>
            </a:rPr>
            <a:t>Refers to each set of equilibrium concentrations </a:t>
          </a:r>
        </a:p>
        <a:p>
          <a:pPr marL="228600" lvl="1" indent="-228600" algn="l" defTabSz="1066800" rtl="0">
            <a:lnSpc>
              <a:spcPct val="100000"/>
            </a:lnSpc>
            <a:spcBef>
              <a:spcPct val="0"/>
            </a:spcBef>
            <a:spcAft>
              <a:spcPct val="15000"/>
            </a:spcAft>
            <a:buChar char="••"/>
          </a:pPr>
          <a:r>
            <a:rPr lang="en-IN" sz="2400" kern="1200" dirty="0">
              <a:solidFill>
                <a:srgbClr val="000000"/>
              </a:solidFill>
              <a:latin typeface="Calibri" panose="020F0502020204030204" pitchFamily="34" charset="0"/>
              <a:ea typeface="+mn-ea"/>
              <a:cs typeface="+mn-cs"/>
            </a:rPr>
            <a:t>There can be infinite number of positions for a reaction </a:t>
          </a:r>
        </a:p>
        <a:p>
          <a:pPr marL="228600" lvl="1" indent="-228600" algn="l" defTabSz="1066800" rtl="0">
            <a:lnSpc>
              <a:spcPct val="100000"/>
            </a:lnSpc>
            <a:spcBef>
              <a:spcPct val="0"/>
            </a:spcBef>
            <a:spcAft>
              <a:spcPct val="15000"/>
            </a:spcAft>
            <a:buChar char="••"/>
          </a:pPr>
          <a:r>
            <a:rPr lang="en-IN" sz="2400" kern="1200" dirty="0">
              <a:solidFill>
                <a:srgbClr val="000000"/>
              </a:solidFill>
              <a:latin typeface="Calibri" panose="020F0502020204030204" pitchFamily="34" charset="0"/>
              <a:ea typeface="+mn-ea"/>
              <a:cs typeface="+mn-cs"/>
            </a:rPr>
            <a:t>Depends on initial concentrations </a:t>
          </a:r>
        </a:p>
      </dsp:txBody>
      <dsp:txXfrm>
        <a:off x="41" y="771260"/>
        <a:ext cx="3935605" cy="3096360"/>
      </dsp:txXfrm>
    </dsp:sp>
    <dsp:sp modelId="{E2C0272A-806D-4BDA-B3D5-74D14D12DBB5}">
      <dsp:nvSpPr>
        <dsp:cNvPr id="0" name=""/>
        <dsp:cNvSpPr/>
      </dsp:nvSpPr>
      <dsp:spPr>
        <a:xfrm>
          <a:off x="4486631" y="80060"/>
          <a:ext cx="3935605" cy="691200"/>
        </a:xfrm>
        <a:prstGeom prst="rect">
          <a:avLst/>
        </a:prstGeom>
        <a:solidFill>
          <a:srgbClr val="4E5575"/>
        </a:solidFill>
        <a:ln w="25400" cap="flat" cmpd="sng" algn="ctr">
          <a:solidFill>
            <a:srgbClr val="4E557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IN" sz="2400" b="0" i="0" kern="1200" dirty="0">
              <a:solidFill>
                <a:srgbClr val="FFFFFF"/>
              </a:solidFill>
              <a:latin typeface="Calibri" panose="020F0502020204030204" pitchFamily="34" charset="0"/>
              <a:ea typeface="+mn-ea"/>
              <a:cs typeface="+mn-cs"/>
            </a:rPr>
            <a:t>Equilibrium constant </a:t>
          </a:r>
        </a:p>
      </dsp:txBody>
      <dsp:txXfrm>
        <a:off x="4486631" y="80060"/>
        <a:ext cx="3935605" cy="691200"/>
      </dsp:txXfrm>
    </dsp:sp>
    <dsp:sp modelId="{C0C0F45D-5693-4D21-A450-3C65C77ED71C}">
      <dsp:nvSpPr>
        <dsp:cNvPr id="0" name=""/>
        <dsp:cNvSpPr/>
      </dsp:nvSpPr>
      <dsp:spPr>
        <a:xfrm>
          <a:off x="4486631" y="771260"/>
          <a:ext cx="3935605" cy="3096360"/>
        </a:xfrm>
        <a:prstGeom prst="rect">
          <a:avLst/>
        </a:prstGeom>
        <a:noFill/>
        <a:ln w="25400" cap="flat" cmpd="sng" algn="ctr">
          <a:solidFill>
            <a:srgbClr val="4E5575">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100000"/>
            </a:lnSpc>
            <a:spcBef>
              <a:spcPct val="0"/>
            </a:spcBef>
            <a:spcAft>
              <a:spcPct val="15000"/>
            </a:spcAft>
            <a:buChar char="••"/>
          </a:pPr>
          <a:r>
            <a:rPr lang="en-IN" sz="2400" kern="1200" dirty="0">
              <a:solidFill>
                <a:srgbClr val="000000"/>
              </a:solidFill>
              <a:latin typeface="Calibri" panose="020F0502020204030204" pitchFamily="34" charset="0"/>
              <a:ea typeface="+mn-ea"/>
              <a:cs typeface="+mn-cs"/>
            </a:rPr>
            <a:t>One constant for a particular system at a particular temperature </a:t>
          </a:r>
        </a:p>
        <a:p>
          <a:pPr marL="228600" lvl="1" indent="-228600" algn="l" defTabSz="1066800" rtl="0">
            <a:lnSpc>
              <a:spcPct val="100000"/>
            </a:lnSpc>
            <a:spcBef>
              <a:spcPct val="0"/>
            </a:spcBef>
            <a:spcAft>
              <a:spcPct val="15000"/>
            </a:spcAft>
            <a:buChar char="••"/>
          </a:pPr>
          <a:r>
            <a:rPr lang="en-IN" sz="2400" kern="1200" dirty="0">
              <a:solidFill>
                <a:srgbClr val="000000"/>
              </a:solidFill>
              <a:latin typeface="Calibri" panose="020F0502020204030204" pitchFamily="34" charset="0"/>
              <a:ea typeface="+mn-ea"/>
              <a:cs typeface="+mn-cs"/>
            </a:rPr>
            <a:t>Remains unchanged</a:t>
          </a:r>
        </a:p>
        <a:p>
          <a:pPr marL="228600" lvl="1" indent="-228600" algn="l" defTabSz="1066800" rtl="0">
            <a:lnSpc>
              <a:spcPct val="100000"/>
            </a:lnSpc>
            <a:spcBef>
              <a:spcPct val="0"/>
            </a:spcBef>
            <a:spcAft>
              <a:spcPct val="15000"/>
            </a:spcAft>
            <a:buChar char="••"/>
          </a:pPr>
          <a:r>
            <a:rPr lang="en-IN" sz="2400" kern="1200" dirty="0">
              <a:solidFill>
                <a:srgbClr val="000000"/>
              </a:solidFill>
              <a:latin typeface="Calibri" panose="020F0502020204030204" pitchFamily="34" charset="0"/>
              <a:ea typeface="+mn-ea"/>
              <a:cs typeface="+mn-cs"/>
            </a:rPr>
            <a:t>Depends on the ratio of concentrations </a:t>
          </a:r>
        </a:p>
      </dsp:txBody>
      <dsp:txXfrm>
        <a:off x="4486631" y="771260"/>
        <a:ext cx="3935605" cy="30963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723AF-B6B3-4549-8760-0A21DCFB7872}" type="datetimeFigureOut">
              <a:rPr lang="en-US" smtClean="0"/>
              <a:t>4/8/2019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E062B-FEFE-46B5-9D93-19931614B461}" type="slidenum">
              <a:rPr lang="en-US" smtClean="0"/>
              <a:t>‹#›</a:t>
            </a:fld>
            <a:endParaRPr lang="en-US"/>
          </a:p>
        </p:txBody>
      </p:sp>
    </p:spTree>
    <p:extLst>
      <p:ext uri="{BB962C8B-B14F-4D97-AF65-F5344CB8AC3E}">
        <p14:creationId xmlns:p14="http://schemas.microsoft.com/office/powerpoint/2010/main" val="160390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0775-83C3-430A-85EC-AE600A4B87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8C1A04-6F3D-4005-8F69-83588FDA9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094B1B-B163-4506-8B15-E9399BC917E9}"/>
              </a:ext>
            </a:extLst>
          </p:cNvPr>
          <p:cNvSpPr>
            <a:spLocks noGrp="1"/>
          </p:cNvSpPr>
          <p:nvPr>
            <p:ph type="dt" sz="half" idx="10"/>
          </p:nvPr>
        </p:nvSpPr>
        <p:spPr/>
        <p:txBody>
          <a:bodyPr/>
          <a:lstStyle/>
          <a:p>
            <a:fld id="{624A4DBF-C704-4642-99A6-ABAE1420C987}" type="datetimeFigureOut">
              <a:rPr lang="en-US" smtClean="0"/>
              <a:t>4/8/2019</a:t>
            </a:fld>
            <a:endParaRPr lang="en-US"/>
          </a:p>
        </p:txBody>
      </p:sp>
      <p:sp>
        <p:nvSpPr>
          <p:cNvPr id="5" name="Footer Placeholder 4">
            <a:extLst>
              <a:ext uri="{FF2B5EF4-FFF2-40B4-BE49-F238E27FC236}">
                <a16:creationId xmlns:a16="http://schemas.microsoft.com/office/drawing/2014/main" id="{DFECBBE5-F107-4E3F-8A13-B84BA5224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F79C7E-48B1-4BF7-802D-DF90E4523503}"/>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2188349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B0281-663D-43E1-ACDC-1F47053DC4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182037-8F02-466B-A321-4C5BDE7479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ECD5C-703D-4EEB-9512-8403F04DC39A}"/>
              </a:ext>
            </a:extLst>
          </p:cNvPr>
          <p:cNvSpPr>
            <a:spLocks noGrp="1"/>
          </p:cNvSpPr>
          <p:nvPr>
            <p:ph type="dt" sz="half" idx="10"/>
          </p:nvPr>
        </p:nvSpPr>
        <p:spPr/>
        <p:txBody>
          <a:bodyPr/>
          <a:lstStyle/>
          <a:p>
            <a:fld id="{624A4DBF-C704-4642-99A6-ABAE1420C987}" type="datetimeFigureOut">
              <a:rPr lang="en-US" smtClean="0"/>
              <a:t>4/8/2019</a:t>
            </a:fld>
            <a:endParaRPr lang="en-US"/>
          </a:p>
        </p:txBody>
      </p:sp>
      <p:sp>
        <p:nvSpPr>
          <p:cNvPr id="5" name="Footer Placeholder 4">
            <a:extLst>
              <a:ext uri="{FF2B5EF4-FFF2-40B4-BE49-F238E27FC236}">
                <a16:creationId xmlns:a16="http://schemas.microsoft.com/office/drawing/2014/main" id="{616130BD-9F40-40CF-9D7E-94A2567D9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F196F-F868-4D8D-8D1C-78DCB798B840}"/>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362660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0F2392-6A1D-47F2-886F-405DFD7A9E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6B2015-EC80-4D2E-B36D-7CCE3B4000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825F7-0366-47B7-ABE9-F4F6B141CD28}"/>
              </a:ext>
            </a:extLst>
          </p:cNvPr>
          <p:cNvSpPr>
            <a:spLocks noGrp="1"/>
          </p:cNvSpPr>
          <p:nvPr>
            <p:ph type="dt" sz="half" idx="10"/>
          </p:nvPr>
        </p:nvSpPr>
        <p:spPr/>
        <p:txBody>
          <a:bodyPr/>
          <a:lstStyle/>
          <a:p>
            <a:fld id="{624A4DBF-C704-4642-99A6-ABAE1420C987}" type="datetimeFigureOut">
              <a:rPr lang="en-US" smtClean="0"/>
              <a:t>4/8/2019</a:t>
            </a:fld>
            <a:endParaRPr lang="en-US"/>
          </a:p>
        </p:txBody>
      </p:sp>
      <p:sp>
        <p:nvSpPr>
          <p:cNvPr id="5" name="Footer Placeholder 4">
            <a:extLst>
              <a:ext uri="{FF2B5EF4-FFF2-40B4-BE49-F238E27FC236}">
                <a16:creationId xmlns:a16="http://schemas.microsoft.com/office/drawing/2014/main" id="{71761FBA-B3EE-4E97-9F5E-28F9BA9D3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F0E5C-52FF-4715-A972-0061E3981108}"/>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35799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7DB3-D312-4E89-BA08-257A80DC49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790442-3B23-4BD3-BB0C-6BCDA699D1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DF54D-5FE3-417B-AEAD-71F9EC400839}"/>
              </a:ext>
            </a:extLst>
          </p:cNvPr>
          <p:cNvSpPr>
            <a:spLocks noGrp="1"/>
          </p:cNvSpPr>
          <p:nvPr>
            <p:ph type="dt" sz="half" idx="10"/>
          </p:nvPr>
        </p:nvSpPr>
        <p:spPr/>
        <p:txBody>
          <a:bodyPr/>
          <a:lstStyle/>
          <a:p>
            <a:fld id="{624A4DBF-C704-4642-99A6-ABAE1420C987}" type="datetimeFigureOut">
              <a:rPr lang="en-US" smtClean="0"/>
              <a:t>4/8/2019</a:t>
            </a:fld>
            <a:endParaRPr lang="en-US"/>
          </a:p>
        </p:txBody>
      </p:sp>
      <p:sp>
        <p:nvSpPr>
          <p:cNvPr id="5" name="Footer Placeholder 4">
            <a:extLst>
              <a:ext uri="{FF2B5EF4-FFF2-40B4-BE49-F238E27FC236}">
                <a16:creationId xmlns:a16="http://schemas.microsoft.com/office/drawing/2014/main" id="{90A5714B-94D1-4702-AB81-D132661AD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41C15-6C30-4D01-BF92-4D7E7F47A58F}"/>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222674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D4CA-86F8-45B5-992A-664B945D1F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FAD224-E9A6-48DE-8CEC-5DA3AFD618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B96BF7-21CD-4E0A-B250-3EF7C6B39B41}"/>
              </a:ext>
            </a:extLst>
          </p:cNvPr>
          <p:cNvSpPr>
            <a:spLocks noGrp="1"/>
          </p:cNvSpPr>
          <p:nvPr>
            <p:ph type="dt" sz="half" idx="10"/>
          </p:nvPr>
        </p:nvSpPr>
        <p:spPr/>
        <p:txBody>
          <a:bodyPr/>
          <a:lstStyle/>
          <a:p>
            <a:fld id="{624A4DBF-C704-4642-99A6-ABAE1420C987}" type="datetimeFigureOut">
              <a:rPr lang="en-US" smtClean="0"/>
              <a:t>4/8/2019</a:t>
            </a:fld>
            <a:endParaRPr lang="en-US"/>
          </a:p>
        </p:txBody>
      </p:sp>
      <p:sp>
        <p:nvSpPr>
          <p:cNvPr id="5" name="Footer Placeholder 4">
            <a:extLst>
              <a:ext uri="{FF2B5EF4-FFF2-40B4-BE49-F238E27FC236}">
                <a16:creationId xmlns:a16="http://schemas.microsoft.com/office/drawing/2014/main" id="{660CED90-C2EC-411B-84DC-672B7E452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7C43C-E428-4602-98F3-FFA4527B1855}"/>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135753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244A7-40A7-4E26-BACC-028AB60C16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ADA073-18DB-4CD7-AECE-70296571AA9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AF207-5581-475F-9F83-B7A455048E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119060-C19C-402D-A893-68A9FC1898FB}"/>
              </a:ext>
            </a:extLst>
          </p:cNvPr>
          <p:cNvSpPr>
            <a:spLocks noGrp="1"/>
          </p:cNvSpPr>
          <p:nvPr>
            <p:ph type="dt" sz="half" idx="10"/>
          </p:nvPr>
        </p:nvSpPr>
        <p:spPr/>
        <p:txBody>
          <a:bodyPr/>
          <a:lstStyle/>
          <a:p>
            <a:fld id="{624A4DBF-C704-4642-99A6-ABAE1420C987}" type="datetimeFigureOut">
              <a:rPr lang="en-US" smtClean="0"/>
              <a:t>4/8/2019</a:t>
            </a:fld>
            <a:endParaRPr lang="en-US"/>
          </a:p>
        </p:txBody>
      </p:sp>
      <p:sp>
        <p:nvSpPr>
          <p:cNvPr id="6" name="Footer Placeholder 5">
            <a:extLst>
              <a:ext uri="{FF2B5EF4-FFF2-40B4-BE49-F238E27FC236}">
                <a16:creationId xmlns:a16="http://schemas.microsoft.com/office/drawing/2014/main" id="{B1726435-F7A4-4C57-9089-B3EE48292C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4279B-4D0C-488E-B96E-11A9C22E8463}"/>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323817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4668E-2AAB-4C4C-B239-2AA482923F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A0C242-2A5F-4336-B1E7-367CE4460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487CCC-0CA7-4475-87CF-B05050F6F5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399156-0B3B-463C-9A16-C79BD0FFEF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0A9F2B-A0B8-48D8-BDEB-E4CC493339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591E81-3D71-4EAF-AE7D-4B437AA5AB01}"/>
              </a:ext>
            </a:extLst>
          </p:cNvPr>
          <p:cNvSpPr>
            <a:spLocks noGrp="1"/>
          </p:cNvSpPr>
          <p:nvPr>
            <p:ph type="dt" sz="half" idx="10"/>
          </p:nvPr>
        </p:nvSpPr>
        <p:spPr/>
        <p:txBody>
          <a:bodyPr/>
          <a:lstStyle/>
          <a:p>
            <a:fld id="{624A4DBF-C704-4642-99A6-ABAE1420C987}" type="datetimeFigureOut">
              <a:rPr lang="en-US" smtClean="0"/>
              <a:t>4/8/2019</a:t>
            </a:fld>
            <a:endParaRPr lang="en-US"/>
          </a:p>
        </p:txBody>
      </p:sp>
      <p:sp>
        <p:nvSpPr>
          <p:cNvPr id="8" name="Footer Placeholder 7">
            <a:extLst>
              <a:ext uri="{FF2B5EF4-FFF2-40B4-BE49-F238E27FC236}">
                <a16:creationId xmlns:a16="http://schemas.microsoft.com/office/drawing/2014/main" id="{3B051400-22E2-4C72-B6FF-6F4A03F7E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2BFA9E-3553-4A2A-A43D-506613B828F6}"/>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114943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E2E4-DB38-495A-97CD-5FA2C55974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2E3A90-12D1-4468-9F8A-551EAE5220BB}"/>
              </a:ext>
            </a:extLst>
          </p:cNvPr>
          <p:cNvSpPr>
            <a:spLocks noGrp="1"/>
          </p:cNvSpPr>
          <p:nvPr>
            <p:ph type="dt" sz="half" idx="10"/>
          </p:nvPr>
        </p:nvSpPr>
        <p:spPr/>
        <p:txBody>
          <a:bodyPr/>
          <a:lstStyle/>
          <a:p>
            <a:fld id="{624A4DBF-C704-4642-99A6-ABAE1420C987}" type="datetimeFigureOut">
              <a:rPr lang="en-US" smtClean="0"/>
              <a:t>4/8/2019</a:t>
            </a:fld>
            <a:endParaRPr lang="en-US"/>
          </a:p>
        </p:txBody>
      </p:sp>
      <p:sp>
        <p:nvSpPr>
          <p:cNvPr id="4" name="Footer Placeholder 3">
            <a:extLst>
              <a:ext uri="{FF2B5EF4-FFF2-40B4-BE49-F238E27FC236}">
                <a16:creationId xmlns:a16="http://schemas.microsoft.com/office/drawing/2014/main" id="{BB83FF6F-C73E-4B13-AB28-5DA0FDE6A3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53C6EE-FDC6-40A2-A629-ACCD256240FF}"/>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140663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6D3B03-A10B-46D9-917E-6EFC027F06E5}"/>
              </a:ext>
            </a:extLst>
          </p:cNvPr>
          <p:cNvSpPr>
            <a:spLocks noGrp="1"/>
          </p:cNvSpPr>
          <p:nvPr>
            <p:ph type="dt" sz="half" idx="10"/>
          </p:nvPr>
        </p:nvSpPr>
        <p:spPr/>
        <p:txBody>
          <a:bodyPr/>
          <a:lstStyle/>
          <a:p>
            <a:fld id="{624A4DBF-C704-4642-99A6-ABAE1420C987}" type="datetimeFigureOut">
              <a:rPr lang="en-US" smtClean="0"/>
              <a:t>4/8/2019</a:t>
            </a:fld>
            <a:endParaRPr lang="en-US"/>
          </a:p>
        </p:txBody>
      </p:sp>
      <p:sp>
        <p:nvSpPr>
          <p:cNvPr id="3" name="Footer Placeholder 2">
            <a:extLst>
              <a:ext uri="{FF2B5EF4-FFF2-40B4-BE49-F238E27FC236}">
                <a16:creationId xmlns:a16="http://schemas.microsoft.com/office/drawing/2014/main" id="{09585F3A-6949-4471-B26C-830BA57903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6A0C03-ABBE-4E74-952A-53FC5E62D5C4}"/>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219435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9A8A1-437E-45EE-96E8-743D2C97D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5B8DE2-01D9-4FBF-A03E-087E847CE2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E3C7B3-72AD-471E-9652-264549CD8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2F2EA6-7590-4E7F-A44A-295C0D985088}"/>
              </a:ext>
            </a:extLst>
          </p:cNvPr>
          <p:cNvSpPr>
            <a:spLocks noGrp="1"/>
          </p:cNvSpPr>
          <p:nvPr>
            <p:ph type="dt" sz="half" idx="10"/>
          </p:nvPr>
        </p:nvSpPr>
        <p:spPr/>
        <p:txBody>
          <a:bodyPr/>
          <a:lstStyle/>
          <a:p>
            <a:fld id="{624A4DBF-C704-4642-99A6-ABAE1420C987}" type="datetimeFigureOut">
              <a:rPr lang="en-US" smtClean="0"/>
              <a:t>4/8/2019</a:t>
            </a:fld>
            <a:endParaRPr lang="en-US"/>
          </a:p>
        </p:txBody>
      </p:sp>
      <p:sp>
        <p:nvSpPr>
          <p:cNvPr id="6" name="Footer Placeholder 5">
            <a:extLst>
              <a:ext uri="{FF2B5EF4-FFF2-40B4-BE49-F238E27FC236}">
                <a16:creationId xmlns:a16="http://schemas.microsoft.com/office/drawing/2014/main" id="{82A1727A-266B-4528-9CC6-0651322E61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E63F7-4E7E-4DC1-A133-1E842EEFBAB9}"/>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102516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C659-1ABF-45E4-866D-8C38AEAE69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3B2173-73CC-411E-9D0A-7BBEE99ED1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353172-A7CF-455C-A0F9-57D3351299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6DCAC5-B75A-460A-9787-A4259FD938AC}"/>
              </a:ext>
            </a:extLst>
          </p:cNvPr>
          <p:cNvSpPr>
            <a:spLocks noGrp="1"/>
          </p:cNvSpPr>
          <p:nvPr>
            <p:ph type="dt" sz="half" idx="10"/>
          </p:nvPr>
        </p:nvSpPr>
        <p:spPr/>
        <p:txBody>
          <a:bodyPr/>
          <a:lstStyle/>
          <a:p>
            <a:fld id="{624A4DBF-C704-4642-99A6-ABAE1420C987}" type="datetimeFigureOut">
              <a:rPr lang="en-US" smtClean="0"/>
              <a:t>4/8/2019</a:t>
            </a:fld>
            <a:endParaRPr lang="en-US"/>
          </a:p>
        </p:txBody>
      </p:sp>
      <p:sp>
        <p:nvSpPr>
          <p:cNvPr id="6" name="Footer Placeholder 5">
            <a:extLst>
              <a:ext uri="{FF2B5EF4-FFF2-40B4-BE49-F238E27FC236}">
                <a16:creationId xmlns:a16="http://schemas.microsoft.com/office/drawing/2014/main" id="{7C10D002-1FBC-4AE4-9C9A-B71E86E904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896733-EF9B-416E-9141-75808BC45EA9}"/>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281397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CD82D5-179E-470B-A105-4750DB96FE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53AEFC-D923-4759-837D-63E6761428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89B7C-9166-4417-92FE-FA3125D052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A4DBF-C704-4642-99A6-ABAE1420C987}" type="datetimeFigureOut">
              <a:rPr lang="en-US" smtClean="0"/>
              <a:t>4/8/2019</a:t>
            </a:fld>
            <a:endParaRPr lang="en-US"/>
          </a:p>
        </p:txBody>
      </p:sp>
      <p:sp>
        <p:nvSpPr>
          <p:cNvPr id="5" name="Footer Placeholder 4">
            <a:extLst>
              <a:ext uri="{FF2B5EF4-FFF2-40B4-BE49-F238E27FC236}">
                <a16:creationId xmlns:a16="http://schemas.microsoft.com/office/drawing/2014/main" id="{CDA01E3F-5673-4C09-9A24-878E2B190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A97768-EC36-4A56-B9E6-D4782A278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C9077-ACBE-4C01-A6A1-D1428AC4B710}" type="slidenum">
              <a:rPr lang="en-US" smtClean="0"/>
              <a:t>‹#›</a:t>
            </a:fld>
            <a:endParaRPr lang="en-US"/>
          </a:p>
        </p:txBody>
      </p:sp>
    </p:spTree>
    <p:extLst>
      <p:ext uri="{BB962C8B-B14F-4D97-AF65-F5344CB8AC3E}">
        <p14:creationId xmlns:p14="http://schemas.microsoft.com/office/powerpoint/2010/main" val="1910183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7"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32.w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32.wmf"/><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5.wmf"/><Relationship Id="rId5" Type="http://schemas.openxmlformats.org/officeDocument/2006/relationships/oleObject" Target="../embeddings/oleObject6.bin"/><Relationship Id="rId4" Type="http://schemas.openxmlformats.org/officeDocument/2006/relationships/image" Target="../media/image34.wmf"/></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40.wmf"/><Relationship Id="rId5" Type="http://schemas.openxmlformats.org/officeDocument/2006/relationships/oleObject" Target="../embeddings/oleObject7.bin"/><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57.pn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42.wmf"/><Relationship Id="rId5" Type="http://schemas.openxmlformats.org/officeDocument/2006/relationships/oleObject" Target="../embeddings/oleObject9.bin"/><Relationship Id="rId4" Type="http://schemas.openxmlformats.org/officeDocument/2006/relationships/image" Target="../media/image41.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43.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44.wmf"/></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49.wmf"/><Relationship Id="rId4" Type="http://schemas.openxmlformats.org/officeDocument/2006/relationships/oleObject" Target="../embeddings/oleObject12.bin"/></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51.wmf"/><Relationship Id="rId4" Type="http://schemas.openxmlformats.org/officeDocument/2006/relationships/oleObject" Target="../embeddings/oleObject13.bin"/></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1000">
              <a:schemeClr val="tx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150C53-6BCD-4E55-AFAF-AA74FBB8F184}"/>
              </a:ext>
            </a:extLst>
          </p:cNvPr>
          <p:cNvSpPr/>
          <p:nvPr/>
        </p:nvSpPr>
        <p:spPr>
          <a:xfrm>
            <a:off x="2286998" y="358063"/>
            <a:ext cx="7827009" cy="7171194"/>
          </a:xfrm>
          <a:prstGeom prst="rect">
            <a:avLst/>
          </a:prstGeom>
          <a:noFill/>
          <a:ln>
            <a:noFill/>
          </a:ln>
        </p:spPr>
        <p:txBody>
          <a:bodyPr wrap="square" lIns="91440" tIns="45720" rIns="91440" bIns="45720">
            <a:spAutoFit/>
          </a:bodyPr>
          <a:lstStyle/>
          <a:p>
            <a:pPr algn="ctr"/>
            <a:r>
              <a:rPr lang="en-US" sz="5400" dirty="0">
                <a:ln w="0">
                  <a:solidFill>
                    <a:srgbClr val="FF0000"/>
                  </a:solidFill>
                </a:ln>
                <a:solidFill>
                  <a:schemeClr val="bg1"/>
                </a:solidFill>
                <a:effectLst>
                  <a:outerShdw blurRad="38100" dist="19050" dir="2700000" algn="tl" rotWithShape="0">
                    <a:schemeClr val="dk1">
                      <a:alpha val="40000"/>
                    </a:schemeClr>
                  </a:outerShdw>
                </a:effectLst>
              </a:rPr>
              <a:t>Chemistry</a:t>
            </a:r>
          </a:p>
          <a:p>
            <a:pPr algn="ctr"/>
            <a:r>
              <a:rPr lang="en-US" sz="3200" b="0" cap="none" spc="0" dirty="0">
                <a:ln w="0">
                  <a:solidFill>
                    <a:srgbClr val="FF0000"/>
                  </a:solidFill>
                </a:ln>
                <a:solidFill>
                  <a:schemeClr val="bg1"/>
                </a:solidFill>
                <a:effectLst>
                  <a:outerShdw blurRad="38100" dist="19050" dir="2700000" algn="tl" rotWithShape="0">
                    <a:schemeClr val="dk1">
                      <a:alpha val="40000"/>
                    </a:schemeClr>
                  </a:outerShdw>
                </a:effectLst>
              </a:rPr>
              <a:t>Chapter </a:t>
            </a:r>
            <a:r>
              <a:rPr lang="en-US" sz="3200" b="0" cap="none" spc="0" dirty="0" smtClean="0">
                <a:ln w="0">
                  <a:solidFill>
                    <a:srgbClr val="FF0000"/>
                  </a:solidFill>
                </a:ln>
                <a:solidFill>
                  <a:schemeClr val="bg1"/>
                </a:solidFill>
                <a:effectLst>
                  <a:outerShdw blurRad="38100" dist="19050" dir="2700000" algn="tl" rotWithShape="0">
                    <a:schemeClr val="dk1">
                      <a:alpha val="40000"/>
                    </a:schemeClr>
                  </a:outerShdw>
                </a:effectLst>
              </a:rPr>
              <a:t>13</a:t>
            </a:r>
            <a:endParaRPr lang="en-US" sz="3200" b="0" cap="none" spc="0" dirty="0">
              <a:ln w="0">
                <a:solidFill>
                  <a:srgbClr val="FF0000"/>
                </a:solidFill>
              </a:ln>
              <a:solidFill>
                <a:schemeClr val="bg1"/>
              </a:solidFill>
              <a:effectLst>
                <a:outerShdw blurRad="38100" dist="19050" dir="2700000" algn="tl" rotWithShape="0">
                  <a:schemeClr val="dk1">
                    <a:alpha val="40000"/>
                  </a:schemeClr>
                </a:outerShdw>
              </a:effectLst>
            </a:endParaRPr>
          </a:p>
          <a:p>
            <a:pPr algn="ctr"/>
            <a:r>
              <a:rPr lang="en-US" sz="3200" dirty="0" smtClean="0">
                <a:ln w="0">
                  <a:solidFill>
                    <a:srgbClr val="FF0000"/>
                  </a:solidFill>
                </a:ln>
                <a:solidFill>
                  <a:schemeClr val="bg1"/>
                </a:solidFill>
                <a:effectLst>
                  <a:outerShdw blurRad="38100" dist="19050" dir="2700000" algn="tl" rotWithShape="0">
                    <a:schemeClr val="dk1">
                      <a:alpha val="40000"/>
                    </a:schemeClr>
                  </a:outerShdw>
                </a:effectLst>
              </a:rPr>
              <a:t>Chemical Equilibrium</a:t>
            </a:r>
          </a:p>
          <a:p>
            <a:pPr algn="ctr"/>
            <a:endParaRPr lang="en-US" sz="3200" dirty="0">
              <a:ln w="0">
                <a:solidFill>
                  <a:srgbClr val="FF0000"/>
                </a:solidFill>
              </a:ln>
              <a:solidFill>
                <a:schemeClr val="bg1"/>
              </a:solidFill>
              <a:effectLst>
                <a:outerShdw blurRad="38100" dist="19050" dir="2700000" algn="tl" rotWithShape="0">
                  <a:schemeClr val="dk1">
                    <a:alpha val="40000"/>
                  </a:schemeClr>
                </a:outerShdw>
              </a:effectLst>
            </a:endParaRPr>
          </a:p>
          <a:p>
            <a:pPr algn="ctr"/>
            <a:r>
              <a:rPr lang="en-US" sz="3200" dirty="0" smtClean="0">
                <a:ln w="0">
                  <a:solidFill>
                    <a:srgbClr val="FF0000"/>
                  </a:solidFill>
                </a:ln>
                <a:solidFill>
                  <a:schemeClr val="bg1"/>
                </a:solidFill>
                <a:effectLst>
                  <a:outerShdw blurRad="38100" dist="19050" dir="2700000" algn="tl" rotWithShape="0">
                    <a:schemeClr val="dk1">
                      <a:alpha val="40000"/>
                    </a:schemeClr>
                  </a:outerShdw>
                </a:effectLst>
              </a:rPr>
              <a:t>Section 1</a:t>
            </a:r>
          </a:p>
          <a:p>
            <a:pPr algn="ctr"/>
            <a:endParaRPr lang="en-US" sz="3200" dirty="0">
              <a:ln w="0">
                <a:solidFill>
                  <a:srgbClr val="FF0000"/>
                </a:solidFill>
              </a:ln>
              <a:solidFill>
                <a:schemeClr val="bg1"/>
              </a:solidFill>
              <a:effectLst>
                <a:outerShdw blurRad="38100" dist="19050" dir="2700000" algn="tl" rotWithShape="0">
                  <a:schemeClr val="dk1">
                    <a:alpha val="40000"/>
                  </a:schemeClr>
                </a:outerShdw>
              </a:effectLst>
            </a:endParaRPr>
          </a:p>
          <a:p>
            <a:pPr algn="ctr"/>
            <a:r>
              <a:rPr lang="en-US" sz="3200" b="0" cap="none" spc="0" dirty="0">
                <a:ln w="0">
                  <a:solidFill>
                    <a:srgbClr val="FF0000"/>
                  </a:solidFill>
                </a:ln>
                <a:solidFill>
                  <a:schemeClr val="bg1"/>
                </a:solidFill>
                <a:effectLst>
                  <a:outerShdw blurRad="38100" dist="19050" dir="2700000" algn="tl" rotWithShape="0">
                    <a:schemeClr val="dk1">
                      <a:alpha val="40000"/>
                    </a:schemeClr>
                  </a:outerShdw>
                </a:effectLst>
              </a:rPr>
              <a:t>Chapters: </a:t>
            </a:r>
            <a:endParaRPr lang="en-US" sz="3200" b="0" cap="none" spc="0" dirty="0" smtClean="0">
              <a:ln w="0">
                <a:solidFill>
                  <a:srgbClr val="FF0000"/>
                </a:solidFill>
              </a:ln>
              <a:solidFill>
                <a:schemeClr val="bg1"/>
              </a:solidFill>
              <a:effectLst>
                <a:outerShdw blurRad="38100" dist="19050" dir="2700000" algn="tl" rotWithShape="0">
                  <a:schemeClr val="dk1">
                    <a:alpha val="40000"/>
                  </a:schemeClr>
                </a:outerShdw>
              </a:effectLst>
            </a:endParaRPr>
          </a:p>
          <a:p>
            <a:pPr algn="ctr"/>
            <a:r>
              <a:rPr lang="en-US" sz="3200" b="0" cap="none" spc="0" dirty="0" smtClean="0">
                <a:ln w="0">
                  <a:solidFill>
                    <a:srgbClr val="FF0000"/>
                  </a:solidFill>
                </a:ln>
                <a:solidFill>
                  <a:schemeClr val="bg1"/>
                </a:solidFill>
                <a:effectLst>
                  <a:outerShdw blurRad="38100" dist="19050" dir="2700000" algn="tl" rotWithShape="0">
                    <a:schemeClr val="dk1">
                      <a:alpha val="40000"/>
                    </a:schemeClr>
                  </a:outerShdw>
                </a:effectLst>
              </a:rPr>
              <a:t>13.1 The equilibrium condition</a:t>
            </a:r>
          </a:p>
          <a:p>
            <a:pPr algn="ctr"/>
            <a:r>
              <a:rPr lang="en-US" sz="3200" dirty="0" smtClean="0">
                <a:ln w="0">
                  <a:solidFill>
                    <a:srgbClr val="FF0000"/>
                  </a:solidFill>
                </a:ln>
                <a:solidFill>
                  <a:schemeClr val="bg1"/>
                </a:solidFill>
                <a:effectLst>
                  <a:outerShdw blurRad="38100" dist="19050" dir="2700000" algn="tl" rotWithShape="0">
                    <a:schemeClr val="dk1">
                      <a:alpha val="40000"/>
                    </a:schemeClr>
                  </a:outerShdw>
                </a:effectLst>
              </a:rPr>
              <a:t>13.2 The equilibrium constant</a:t>
            </a:r>
          </a:p>
          <a:p>
            <a:pPr algn="ctr"/>
            <a:r>
              <a:rPr lang="en-US" sz="3200" dirty="0" smtClean="0">
                <a:ln w="0">
                  <a:solidFill>
                    <a:srgbClr val="FF0000"/>
                  </a:solidFill>
                </a:ln>
                <a:solidFill>
                  <a:schemeClr val="bg1"/>
                </a:solidFill>
                <a:effectLst>
                  <a:outerShdw blurRad="38100" dist="19050" dir="2700000" algn="tl" rotWithShape="0">
                    <a:schemeClr val="dk1">
                      <a:alpha val="40000"/>
                    </a:schemeClr>
                  </a:outerShdw>
                </a:effectLst>
              </a:rPr>
              <a:t>13.3 Equilibrium – pressure</a:t>
            </a:r>
          </a:p>
          <a:p>
            <a:pPr algn="ctr"/>
            <a:r>
              <a:rPr lang="en-US" sz="3200" dirty="0" smtClean="0">
                <a:ln w="0">
                  <a:solidFill>
                    <a:srgbClr val="FF0000"/>
                  </a:solidFill>
                </a:ln>
                <a:solidFill>
                  <a:schemeClr val="bg1"/>
                </a:solidFill>
                <a:effectLst>
                  <a:outerShdw blurRad="38100" dist="19050" dir="2700000" algn="tl" rotWithShape="0">
                    <a:schemeClr val="dk1">
                      <a:alpha val="40000"/>
                    </a:schemeClr>
                  </a:outerShdw>
                </a:effectLst>
              </a:rPr>
              <a:t>13.4 Heterogeneous equilibria</a:t>
            </a:r>
            <a:endParaRPr lang="en-US" sz="3200" dirty="0">
              <a:ln w="0">
                <a:solidFill>
                  <a:srgbClr val="FF0000"/>
                </a:solidFill>
              </a:ln>
              <a:solidFill>
                <a:schemeClr val="bg1"/>
              </a:solidFill>
              <a:effectLst>
                <a:outerShdw blurRad="38100" dist="19050" dir="2700000" algn="tl" rotWithShape="0">
                  <a:schemeClr val="dk1">
                    <a:alpha val="40000"/>
                  </a:schemeClr>
                </a:outerShdw>
              </a:effectLst>
            </a:endParaRPr>
          </a:p>
          <a:p>
            <a:pPr algn="ctr"/>
            <a:endParaRPr lang="en-US" sz="3200" b="0" cap="none" spc="0" dirty="0">
              <a:ln w="0">
                <a:solidFill>
                  <a:srgbClr val="00B0F0"/>
                </a:solidFill>
              </a:ln>
              <a:solidFill>
                <a:schemeClr val="bg1"/>
              </a:solidFill>
              <a:effectLst>
                <a:outerShdw blurRad="38100" dist="19050" dir="2700000" algn="tl" rotWithShape="0">
                  <a:schemeClr val="dk1">
                    <a:alpha val="40000"/>
                  </a:schemeClr>
                </a:outerShdw>
              </a:effectLst>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79569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ondition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1869178" y="1526916"/>
            <a:ext cx="8710681" cy="1557349"/>
          </a:xfrm>
          <a:prstGeom prst="rect">
            <a:avLst/>
          </a:prstGeom>
        </p:spPr>
        <p:txBody>
          <a:bodyPr wrap="square">
            <a:spAutoFit/>
          </a:bodyPr>
          <a:lstStyle/>
          <a:p>
            <a:pPr marR="0" lvl="0" algn="l" defTabSz="914400" rtl="0" eaLnBrk="0" fontAlgn="base" latinLnBrk="0" hangingPunct="0">
              <a:lnSpc>
                <a:spcPct val="100000"/>
              </a:lnSpc>
              <a:spcBef>
                <a:spcPct val="20000"/>
              </a:spcBef>
              <a:spcAft>
                <a:spcPct val="0"/>
              </a:spcAft>
              <a:buClr>
                <a:srgbClr val="4E5575"/>
              </a:buClr>
              <a:buSzTx/>
              <a:tabLst/>
              <a:defRPr/>
            </a:pPr>
            <a:r>
              <a:rPr kumimoji="0" lang="en-IN" altLang="en-US" sz="2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Consider</a:t>
            </a:r>
            <a:r>
              <a:rPr kumimoji="0" lang="en-IN" altLang="en-US" sz="2800" b="0" i="0" u="none" strike="noStrike" kern="0" cap="none" spc="0" normalizeH="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 the following reaction…</a:t>
            </a:r>
            <a:endParaRPr kumimoji="0" lang="en-IN" altLang="en-US" sz="2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endParaRPr kumimoji="0" lang="en-IN" altLang="en-US" sz="2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endParaRPr kumimoji="0" lang="en-IN" altLang="en-US" sz="2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3886267" y="2720175"/>
                <a:ext cx="419371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𝐶𝑂</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2</m:t>
                          </m:r>
                        </m:sub>
                      </m:sSub>
                      <m:r>
                        <a:rPr lang="en-US" sz="3200" b="0" i="1" smtClean="0">
                          <a:latin typeface="Cambria Math" panose="02040503050406030204" pitchFamily="18" charset="0"/>
                        </a:rPr>
                        <m:t>𝑂</m:t>
                      </m:r>
                      <m:r>
                        <a:rPr lang="en-US" sz="3200" b="0" i="1" smtClean="0">
                          <a:latin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𝐶</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𝑂</m:t>
                          </m:r>
                        </m:e>
                        <m:sub>
                          <m:r>
                            <a:rPr lang="en-US" sz="3200" b="0" i="1" smtClean="0">
                              <a:latin typeface="Cambria Math" panose="02040503050406030204" pitchFamily="18" charset="0"/>
                              <a:ea typeface="Cambria Math" panose="02040503050406030204" pitchFamily="18" charset="0"/>
                            </a:rPr>
                            <m:t>2</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𝐻</m:t>
                          </m:r>
                        </m:e>
                        <m:sub>
                          <m:r>
                            <a:rPr lang="en-US" sz="3200" b="0" i="1" smtClean="0">
                              <a:latin typeface="Cambria Math" panose="02040503050406030204" pitchFamily="18" charset="0"/>
                              <a:ea typeface="Cambria Math" panose="02040503050406030204" pitchFamily="18" charset="0"/>
                            </a:rPr>
                            <m:t>2</m:t>
                          </m:r>
                        </m:sub>
                      </m:sSub>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3886267" y="2720175"/>
                <a:ext cx="4193712" cy="492443"/>
              </a:xfrm>
              <a:prstGeom prst="rect">
                <a:avLst/>
              </a:prstGeom>
              <a:blipFill>
                <a:blip r:embed="rId2"/>
                <a:stretch>
                  <a:fillRect/>
                </a:stretch>
              </a:blipFill>
            </p:spPr>
            <p:txBody>
              <a:bodyPr/>
              <a:lstStyle/>
              <a:p>
                <a:r>
                  <a:rPr lang="en-US">
                    <a:noFill/>
                  </a:rPr>
                  <a:t> </a:t>
                </a:r>
              </a:p>
            </p:txBody>
          </p:sp>
        </mc:Fallback>
      </mc:AlternateContent>
      <p:sp>
        <p:nvSpPr>
          <p:cNvPr id="5" name="Rectangle 4"/>
          <p:cNvSpPr/>
          <p:nvPr/>
        </p:nvSpPr>
        <p:spPr>
          <a:xfrm>
            <a:off x="1869178" y="4198302"/>
            <a:ext cx="8710681" cy="1988237"/>
          </a:xfrm>
          <a:prstGeom prst="rect">
            <a:avLst/>
          </a:prstGeom>
        </p:spPr>
        <p:txBody>
          <a:bodyPr wrap="square">
            <a:spAutoFit/>
          </a:bodyPr>
          <a:lstStyle/>
          <a:p>
            <a:pPr marR="0" lvl="0" algn="l" defTabSz="914400" rtl="0" eaLnBrk="0" fontAlgn="base" latinLnBrk="0" hangingPunct="0">
              <a:lnSpc>
                <a:spcPct val="100000"/>
              </a:lnSpc>
              <a:spcBef>
                <a:spcPct val="20000"/>
              </a:spcBef>
              <a:spcAft>
                <a:spcPct val="0"/>
              </a:spcAft>
              <a:buClr>
                <a:srgbClr val="4E5575"/>
              </a:buClr>
              <a:buSzTx/>
              <a:tabLst/>
              <a:defRPr/>
            </a:pPr>
            <a:r>
              <a:rPr kumimoji="0" lang="en-IN" altLang="en-US" sz="2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Which of these statements</a:t>
            </a:r>
            <a:r>
              <a:rPr kumimoji="0" lang="en-IN" altLang="en-US" sz="2800" b="0" i="0" u="none" strike="noStrike" kern="0" cap="none" spc="0" normalizeH="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 must be true when the reaction reaches equilibrium?</a:t>
            </a:r>
            <a:endParaRPr kumimoji="0" lang="en-IN" altLang="en-US" sz="2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endParaRPr kumimoji="0" lang="en-IN" altLang="en-US" sz="2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endParaRPr kumimoji="0" lang="en-IN" altLang="en-US" sz="2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3711736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ondition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1693095" y="1742244"/>
            <a:ext cx="8710681" cy="5952399"/>
          </a:xfrm>
          <a:prstGeom prst="rect">
            <a:avLst/>
          </a:prstGeom>
        </p:spPr>
        <p:txBody>
          <a:bodyPr wrap="square">
            <a:spAutoFit/>
          </a:bodyPr>
          <a:lstStyle/>
          <a:p>
            <a:pPr marL="514350" marR="0" lvl="0" indent="-514350" algn="l" defTabSz="914400" rtl="0" eaLnBrk="0" fontAlgn="base" latinLnBrk="0" hangingPunct="0">
              <a:lnSpc>
                <a:spcPct val="100000"/>
              </a:lnSpc>
              <a:spcBef>
                <a:spcPct val="20000"/>
              </a:spcBef>
              <a:spcAft>
                <a:spcPct val="0"/>
              </a:spcAft>
              <a:buClr>
                <a:srgbClr val="4E5575"/>
              </a:buClr>
              <a:buSzTx/>
              <a:buFont typeface="+mj-lt"/>
              <a:buAutoNum type="arabicPeriod"/>
              <a:tabLst/>
              <a:defRPr/>
            </a:pPr>
            <a:r>
              <a:rPr kumimoji="0" lang="en-IN" altLang="en-US" sz="2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[CO</a:t>
            </a:r>
            <a:r>
              <a:rPr kumimoji="0" lang="en-IN" altLang="en-US" sz="2800" b="0" i="0" u="none" strike="noStrike" kern="0" cap="none" spc="0" normalizeH="0" baseline="-2500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2</a:t>
            </a:r>
            <a:r>
              <a:rPr kumimoji="0" lang="en-IN" altLang="en-US" sz="2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a:t>
            </a:r>
            <a:r>
              <a:rPr kumimoji="0" lang="en-IN" altLang="en-US" sz="2800" b="0" i="0" u="none" strike="noStrike" kern="0" cap="none" spc="0" normalizeH="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 = [H</a:t>
            </a:r>
            <a:r>
              <a:rPr kumimoji="0" lang="en-IN" altLang="en-US" sz="2800" b="0" i="0" u="none" strike="noStrike" kern="0" cap="none" spc="0" normalizeH="0" baseline="-2500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2</a:t>
            </a:r>
            <a:r>
              <a:rPr kumimoji="0" lang="en-IN" altLang="en-US" sz="2800" b="0" i="0" u="none" strike="noStrike" kern="0" cap="none" spc="0" normalizeH="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 because it’s a one to one molar ratio</a:t>
            </a:r>
          </a:p>
          <a:p>
            <a:pPr marL="514350" marR="0" lvl="0" indent="-514350" algn="l" defTabSz="914400" rtl="0" eaLnBrk="0" fontAlgn="base" latinLnBrk="0" hangingPunct="0">
              <a:lnSpc>
                <a:spcPct val="100000"/>
              </a:lnSpc>
              <a:spcBef>
                <a:spcPct val="20000"/>
              </a:spcBef>
              <a:spcAft>
                <a:spcPct val="0"/>
              </a:spcAft>
              <a:buClr>
                <a:srgbClr val="4E5575"/>
              </a:buClr>
              <a:buSzTx/>
              <a:buFont typeface="+mj-lt"/>
              <a:buAutoNum type="arabicPeriod"/>
              <a:tabLst/>
              <a:defRPr/>
            </a:pPr>
            <a:endParaRPr lang="en-IN" altLang="en-US" sz="2800" kern="0" baseline="0"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endParaRPr>
          </a:p>
          <a:p>
            <a:pPr marL="514350" marR="0" lvl="0" indent="-514350" algn="l" defTabSz="914400" rtl="0" eaLnBrk="0" fontAlgn="base" latinLnBrk="0" hangingPunct="0">
              <a:lnSpc>
                <a:spcPct val="100000"/>
              </a:lnSpc>
              <a:spcBef>
                <a:spcPct val="20000"/>
              </a:spcBef>
              <a:spcAft>
                <a:spcPct val="0"/>
              </a:spcAft>
              <a:buClr>
                <a:srgbClr val="4E5575"/>
              </a:buClr>
              <a:buSzTx/>
              <a:buFont typeface="+mj-lt"/>
              <a:buAutoNum type="arabicPeriod"/>
              <a:tabLst/>
              <a:defRPr/>
            </a:pPr>
            <a:r>
              <a:rPr kumimoji="0" lang="en-IN" altLang="en-US" sz="2800" b="0" i="0" u="none" strike="noStrike" kern="0" cap="none" spc="0" normalizeH="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The total concentration of the reactants equals the total concentration of the products.</a:t>
            </a:r>
          </a:p>
          <a:p>
            <a:pPr marL="514350" marR="0" lvl="0" indent="-514350" algn="l" defTabSz="914400" rtl="0" eaLnBrk="0" fontAlgn="base" latinLnBrk="0" hangingPunct="0">
              <a:lnSpc>
                <a:spcPct val="100000"/>
              </a:lnSpc>
              <a:spcBef>
                <a:spcPct val="20000"/>
              </a:spcBef>
              <a:spcAft>
                <a:spcPct val="0"/>
              </a:spcAft>
              <a:buClr>
                <a:srgbClr val="4E5575"/>
              </a:buClr>
              <a:buSzTx/>
              <a:buFont typeface="+mj-lt"/>
              <a:buAutoNum type="arabicPeriod"/>
              <a:tabLst/>
              <a:defRPr/>
            </a:pPr>
            <a:endParaRPr lang="en-IN" altLang="en-US" sz="2800" kern="0" baseline="0"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endParaRPr>
          </a:p>
          <a:p>
            <a:pPr marL="514350" marR="0" lvl="0" indent="-514350" algn="l" defTabSz="914400" rtl="0" eaLnBrk="0" fontAlgn="base" latinLnBrk="0" hangingPunct="0">
              <a:lnSpc>
                <a:spcPct val="100000"/>
              </a:lnSpc>
              <a:spcBef>
                <a:spcPct val="20000"/>
              </a:spcBef>
              <a:spcAft>
                <a:spcPct val="0"/>
              </a:spcAft>
              <a:buClr>
                <a:srgbClr val="4E5575"/>
              </a:buClr>
              <a:buSzTx/>
              <a:buFont typeface="+mj-lt"/>
              <a:buAutoNum type="arabicPeriod"/>
              <a:tabLst/>
              <a:defRPr/>
            </a:pPr>
            <a:r>
              <a:rPr kumimoji="0" lang="en-IN" altLang="en-US" sz="2800" b="0" i="0" u="none" strike="noStrike" kern="0" cap="none" spc="0" normalizeH="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The total concentration of the reactants is greater than the concentration of the products.</a:t>
            </a:r>
          </a:p>
          <a:p>
            <a:pPr marL="514350" marR="0" lvl="0" indent="-514350" algn="l" defTabSz="914400" rtl="0" eaLnBrk="0" fontAlgn="base" latinLnBrk="0" hangingPunct="0">
              <a:lnSpc>
                <a:spcPct val="100000"/>
              </a:lnSpc>
              <a:spcBef>
                <a:spcPct val="20000"/>
              </a:spcBef>
              <a:spcAft>
                <a:spcPct val="0"/>
              </a:spcAft>
              <a:buClr>
                <a:srgbClr val="4E5575"/>
              </a:buClr>
              <a:buSzTx/>
              <a:buFont typeface="+mj-lt"/>
              <a:buAutoNum type="arabicPeriod"/>
              <a:tabLst/>
              <a:defRPr/>
            </a:pPr>
            <a:endParaRPr lang="en-IN" altLang="en-US" sz="2800" kern="0" baseline="0"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endParaRPr>
          </a:p>
          <a:p>
            <a:pPr marL="514350" marR="0" lvl="0" indent="-514350" algn="l" defTabSz="914400" rtl="0" eaLnBrk="0" fontAlgn="base" latinLnBrk="0" hangingPunct="0">
              <a:lnSpc>
                <a:spcPct val="100000"/>
              </a:lnSpc>
              <a:spcBef>
                <a:spcPct val="20000"/>
              </a:spcBef>
              <a:spcAft>
                <a:spcPct val="0"/>
              </a:spcAft>
              <a:buClr>
                <a:srgbClr val="4E5575"/>
              </a:buClr>
              <a:buSzTx/>
              <a:buFont typeface="+mj-lt"/>
              <a:buAutoNum type="arabicPeriod"/>
              <a:tabLst/>
              <a:defRPr/>
            </a:pPr>
            <a:r>
              <a:rPr kumimoji="0" lang="en-IN" altLang="en-US" sz="2800" b="0" i="0" u="none" strike="noStrike" kern="0" cap="none" spc="0" normalizeH="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The rate of the forward reaction equals the rate of the reverse reaction.</a:t>
            </a:r>
            <a:endParaRPr kumimoji="0" lang="en-IN" altLang="en-US" sz="2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endParaRPr kumimoji="0" lang="en-IN" altLang="en-US" sz="2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endParaRPr kumimoji="0" lang="en-IN" altLang="en-US" sz="2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 name="Rectangle 4"/>
          <p:cNvSpPr/>
          <p:nvPr/>
        </p:nvSpPr>
        <p:spPr>
          <a:xfrm>
            <a:off x="1869178" y="4198302"/>
            <a:ext cx="8710681" cy="1040285"/>
          </a:xfrm>
          <a:prstGeom prst="rect">
            <a:avLst/>
          </a:prstGeom>
        </p:spPr>
        <p:txBody>
          <a:bodyPr wrap="square">
            <a:spAutoFit/>
          </a:bodyPr>
          <a:lstStyle/>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endParaRPr kumimoji="0" lang="en-IN" altLang="en-US" sz="2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endParaRPr kumimoji="0" lang="en-IN" altLang="en-US" sz="2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3951580" y="1010827"/>
                <a:ext cx="419371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𝐶𝑂</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2</m:t>
                          </m:r>
                        </m:sub>
                      </m:sSub>
                      <m:r>
                        <a:rPr lang="en-US" sz="3200" b="0" i="1" smtClean="0">
                          <a:latin typeface="Cambria Math" panose="02040503050406030204" pitchFamily="18" charset="0"/>
                        </a:rPr>
                        <m:t>𝑂</m:t>
                      </m:r>
                      <m:r>
                        <a:rPr lang="en-US" sz="3200" b="0" i="1" smtClean="0">
                          <a:latin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𝐶</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𝑂</m:t>
                          </m:r>
                        </m:e>
                        <m:sub>
                          <m:r>
                            <a:rPr lang="en-US" sz="3200" b="0" i="1" smtClean="0">
                              <a:latin typeface="Cambria Math" panose="02040503050406030204" pitchFamily="18" charset="0"/>
                              <a:ea typeface="Cambria Math" panose="02040503050406030204" pitchFamily="18" charset="0"/>
                            </a:rPr>
                            <m:t>2</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𝐻</m:t>
                          </m:r>
                        </m:e>
                        <m:sub>
                          <m:r>
                            <a:rPr lang="en-US" sz="3200" b="0" i="1" smtClean="0">
                              <a:latin typeface="Cambria Math" panose="02040503050406030204" pitchFamily="18" charset="0"/>
                              <a:ea typeface="Cambria Math" panose="02040503050406030204" pitchFamily="18" charset="0"/>
                            </a:rPr>
                            <m:t>2</m:t>
                          </m:r>
                        </m:sub>
                      </m:sSub>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951580" y="1010827"/>
                <a:ext cx="4193712" cy="492443"/>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35395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869178" y="4198302"/>
            <a:ext cx="8710681" cy="1040285"/>
          </a:xfrm>
          <a:prstGeom prst="rect">
            <a:avLst/>
          </a:prstGeom>
        </p:spPr>
        <p:txBody>
          <a:bodyPr wrap="square">
            <a:spAutoFit/>
          </a:bodyPr>
          <a:lstStyle/>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endParaRPr kumimoji="0" lang="en-IN" altLang="en-US" sz="2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endParaRPr kumimoji="0" lang="en-IN" altLang="en-US" sz="2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 name="TextBox 2"/>
          <p:cNvSpPr txBox="1"/>
          <p:nvPr/>
        </p:nvSpPr>
        <p:spPr>
          <a:xfrm>
            <a:off x="2299129" y="1449977"/>
            <a:ext cx="7850777" cy="4832092"/>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This is a number that tells us information about the equilibrium state of the reaction.</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Very large numbers = a product favored equilibrium</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Very small numbers = a reactant favored equilibrium</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The constant is unit-less</a:t>
            </a: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2323585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869178" y="4198302"/>
            <a:ext cx="8710681" cy="1040285"/>
          </a:xfrm>
          <a:prstGeom prst="rect">
            <a:avLst/>
          </a:prstGeom>
        </p:spPr>
        <p:txBody>
          <a:bodyPr wrap="square">
            <a:spAutoFit/>
          </a:bodyPr>
          <a:lstStyle/>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endParaRPr kumimoji="0" lang="en-IN" altLang="en-US" sz="2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endParaRPr kumimoji="0" lang="en-IN" altLang="en-US" sz="2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
        <p:nvSpPr>
          <p:cNvPr id="6" name="TextBox 5"/>
          <p:cNvSpPr txBox="1"/>
          <p:nvPr/>
        </p:nvSpPr>
        <p:spPr>
          <a:xfrm>
            <a:off x="1423916" y="1676047"/>
            <a:ext cx="7850777" cy="954107"/>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For a general chemical expression</a:t>
            </a:r>
            <a:endParaRPr lang="en-US" sz="2800" dirty="0"/>
          </a:p>
          <a:p>
            <a:pPr marL="342900" indent="-342900">
              <a:buFont typeface="Arial" panose="020B0604020202020204" pitchFamily="34" charset="0"/>
              <a:buChar char="•"/>
            </a:pPr>
            <a:endParaRPr lang="en-US" sz="2800" dirty="0"/>
          </a:p>
        </p:txBody>
      </p:sp>
      <mc:AlternateContent xmlns:mc="http://schemas.openxmlformats.org/markup-compatibility/2006" xmlns:a14="http://schemas.microsoft.com/office/drawing/2010/main">
        <mc:Choice Requires="a14">
          <p:sp>
            <p:nvSpPr>
              <p:cNvPr id="7" name="TextBox 6"/>
              <p:cNvSpPr txBox="1"/>
              <p:nvPr/>
            </p:nvSpPr>
            <p:spPr>
              <a:xfrm>
                <a:off x="2991264" y="2620163"/>
                <a:ext cx="368357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𝑗𝐴</m:t>
                      </m:r>
                      <m:r>
                        <a:rPr lang="en-US" sz="3200" b="0" i="1" smtClean="0">
                          <a:latin typeface="Cambria Math" panose="02040503050406030204" pitchFamily="18" charset="0"/>
                        </a:rPr>
                        <m:t>+</m:t>
                      </m:r>
                      <m:r>
                        <a:rPr lang="en-US" sz="3200" b="0" i="1" smtClean="0">
                          <a:latin typeface="Cambria Math" panose="02040503050406030204" pitchFamily="18" charset="0"/>
                        </a:rPr>
                        <m:t>𝑘𝐵</m:t>
                      </m:r>
                      <m:r>
                        <a:rPr lang="en-US" sz="3200" b="0" i="1" smtClean="0">
                          <a:latin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𝑙𝐶</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𝑚𝐷</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2991264" y="2620163"/>
                <a:ext cx="3683572" cy="492443"/>
              </a:xfrm>
              <a:prstGeom prst="rect">
                <a:avLst/>
              </a:prstGeom>
              <a:blipFill>
                <a:blip r:embed="rId2"/>
                <a:stretch>
                  <a:fillRect/>
                </a:stretch>
              </a:blipFill>
            </p:spPr>
            <p:txBody>
              <a:bodyPr/>
              <a:lstStyle/>
              <a:p>
                <a:r>
                  <a:rPr lang="en-US">
                    <a:noFill/>
                  </a:rPr>
                  <a:t> </a:t>
                </a:r>
              </a:p>
            </p:txBody>
          </p:sp>
        </mc:Fallback>
      </mc:AlternateContent>
      <p:sp>
        <p:nvSpPr>
          <p:cNvPr id="9" name="TextBox 8"/>
          <p:cNvSpPr txBox="1"/>
          <p:nvPr/>
        </p:nvSpPr>
        <p:spPr>
          <a:xfrm>
            <a:off x="1423916" y="3352698"/>
            <a:ext cx="7850777"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Where A,B,C, and D are chemical species and </a:t>
            </a:r>
            <a:r>
              <a:rPr lang="en-US" sz="2800" dirty="0" err="1" smtClean="0"/>
              <a:t>j,k,l</a:t>
            </a:r>
            <a:r>
              <a:rPr lang="en-US" sz="2800" dirty="0" smtClean="0"/>
              <a:t>, and m are the </a:t>
            </a:r>
            <a:r>
              <a:rPr lang="en-US" sz="2800" dirty="0" err="1" smtClean="0"/>
              <a:t>coefficents</a:t>
            </a:r>
            <a:r>
              <a:rPr lang="en-US" sz="2800" dirty="0" smtClean="0"/>
              <a:t>.</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The equilibrium constant K is</a:t>
            </a:r>
            <a:endParaRPr lang="en-US" sz="2800" dirty="0"/>
          </a:p>
          <a:p>
            <a:pPr marL="342900" indent="-342900">
              <a:buFont typeface="Arial" panose="020B0604020202020204" pitchFamily="34" charset="0"/>
              <a:buChar char="•"/>
            </a:pPr>
            <a:endParaRPr lang="en-US" sz="2800" dirty="0"/>
          </a:p>
        </p:txBody>
      </p:sp>
      <mc:AlternateContent xmlns:mc="http://schemas.openxmlformats.org/markup-compatibility/2006" xmlns:a14="http://schemas.microsoft.com/office/drawing/2010/main">
        <mc:Choice Requires="a14">
          <p:sp>
            <p:nvSpPr>
              <p:cNvPr id="10" name="TextBox 9"/>
              <p:cNvSpPr txBox="1"/>
              <p:nvPr/>
            </p:nvSpPr>
            <p:spPr>
              <a:xfrm>
                <a:off x="7072225" y="4479623"/>
                <a:ext cx="2588273" cy="10908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𝐾</m:t>
                      </m:r>
                      <m:r>
                        <a:rPr lang="en-US" sz="3200" b="0" i="1" smtClean="0">
                          <a:latin typeface="Cambria Math" panose="02040503050406030204" pitchFamily="18" charset="0"/>
                        </a:rPr>
                        <m:t>= </m:t>
                      </m:r>
                      <m:f>
                        <m:fPr>
                          <m:ctrlPr>
                            <a:rPr lang="en-US" sz="3200" b="0" i="1" smtClean="0">
                              <a:latin typeface="Cambria Math" panose="02040503050406030204" pitchFamily="18" charset="0"/>
                            </a:rPr>
                          </m:ctrlPr>
                        </m:fPr>
                        <m:num>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m:t>
                              </m:r>
                              <m:r>
                                <a:rPr lang="en-US" sz="3200" b="0" i="1" smtClean="0">
                                  <a:latin typeface="Cambria Math" panose="02040503050406030204" pitchFamily="18" charset="0"/>
                                </a:rPr>
                                <m:t>𝐶</m:t>
                              </m:r>
                              <m:r>
                                <a:rPr lang="en-US" sz="3200" b="0" i="1" smtClean="0">
                                  <a:latin typeface="Cambria Math" panose="02040503050406030204" pitchFamily="18" charset="0"/>
                                </a:rPr>
                                <m:t>]</m:t>
                              </m:r>
                            </m:e>
                            <m:sup>
                              <m:r>
                                <a:rPr lang="en-US" sz="3200" b="0" i="1" smtClean="0">
                                  <a:latin typeface="Cambria Math" panose="02040503050406030204" pitchFamily="18" charset="0"/>
                                </a:rPr>
                                <m:t>𝑙</m:t>
                              </m:r>
                            </m:sup>
                          </m:sSup>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m:t>
                              </m:r>
                              <m:r>
                                <a:rPr lang="en-US" sz="3200" b="0" i="1" smtClean="0">
                                  <a:latin typeface="Cambria Math" panose="02040503050406030204" pitchFamily="18" charset="0"/>
                                </a:rPr>
                                <m:t>𝐷</m:t>
                              </m:r>
                              <m:r>
                                <a:rPr lang="en-US" sz="3200" b="0" i="1" smtClean="0">
                                  <a:latin typeface="Cambria Math" panose="02040503050406030204" pitchFamily="18" charset="0"/>
                                </a:rPr>
                                <m:t>]</m:t>
                              </m:r>
                            </m:e>
                            <m:sup>
                              <m:r>
                                <a:rPr lang="en-US" sz="3200" b="0" i="1" smtClean="0">
                                  <a:latin typeface="Cambria Math" panose="02040503050406030204" pitchFamily="18" charset="0"/>
                                </a:rPr>
                                <m:t>𝑚</m:t>
                              </m:r>
                            </m:sup>
                          </m:sSup>
                        </m:num>
                        <m:den>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m:t>
                              </m:r>
                              <m:r>
                                <a:rPr lang="en-US" sz="3200" b="0" i="1" smtClean="0">
                                  <a:latin typeface="Cambria Math" panose="02040503050406030204" pitchFamily="18" charset="0"/>
                                </a:rPr>
                                <m:t>𝐴</m:t>
                              </m:r>
                              <m:r>
                                <a:rPr lang="en-US" sz="3200" b="0" i="1" smtClean="0">
                                  <a:latin typeface="Cambria Math" panose="02040503050406030204" pitchFamily="18" charset="0"/>
                                </a:rPr>
                                <m:t>]</m:t>
                              </m:r>
                            </m:e>
                            <m:sup>
                              <m:r>
                                <a:rPr lang="en-US" sz="3200" b="0" i="1" smtClean="0">
                                  <a:latin typeface="Cambria Math" panose="02040503050406030204" pitchFamily="18" charset="0"/>
                                </a:rPr>
                                <m:t>𝑗</m:t>
                              </m:r>
                            </m:sup>
                          </m:sSup>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m:t>
                              </m:r>
                              <m:r>
                                <a:rPr lang="en-US" sz="3200" b="0" i="1" smtClean="0">
                                  <a:latin typeface="Cambria Math" panose="02040503050406030204" pitchFamily="18" charset="0"/>
                                </a:rPr>
                                <m:t>𝐵</m:t>
                              </m:r>
                              <m:r>
                                <a:rPr lang="en-US" sz="3200" b="0" i="1" smtClean="0">
                                  <a:latin typeface="Cambria Math" panose="02040503050406030204" pitchFamily="18" charset="0"/>
                                </a:rPr>
                                <m:t>]</m:t>
                              </m:r>
                            </m:e>
                            <m:sup>
                              <m:r>
                                <a:rPr lang="en-US" sz="3200" b="0" i="1" smtClean="0">
                                  <a:latin typeface="Cambria Math" panose="02040503050406030204" pitchFamily="18" charset="0"/>
                                </a:rPr>
                                <m:t>𝑘</m:t>
                              </m:r>
                            </m:sup>
                          </m:sSup>
                        </m:den>
                      </m:f>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072225" y="4479623"/>
                <a:ext cx="2588273" cy="109081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10032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869178" y="4198302"/>
            <a:ext cx="8710681" cy="1040285"/>
          </a:xfrm>
          <a:prstGeom prst="rect">
            <a:avLst/>
          </a:prstGeom>
        </p:spPr>
        <p:txBody>
          <a:bodyPr wrap="square">
            <a:spAutoFit/>
          </a:bodyPr>
          <a:lstStyle/>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endParaRPr kumimoji="0" lang="en-IN" altLang="en-US" sz="2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endParaRPr kumimoji="0" lang="en-IN" altLang="en-US" sz="2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4603345" y="1266160"/>
                <a:ext cx="2588273" cy="10908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p>
                            <m:sSup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sup>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𝑙</m:t>
                              </m:r>
                            </m:sup>
                          </m:sSup>
                          <m:sSup>
                            <m:sSup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sup>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sup>
                          </m:sSup>
                        </m:num>
                        <m:den>
                          <m:sSup>
                            <m:sSup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sup>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𝑗</m:t>
                              </m:r>
                            </m:sup>
                          </m:sSup>
                          <m:sSup>
                            <m:sSup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sup>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p>
                          </m:sSup>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603345" y="1266160"/>
                <a:ext cx="2588273" cy="1090811"/>
              </a:xfrm>
              <a:prstGeom prst="rect">
                <a:avLst/>
              </a:prstGeom>
              <a:blipFill>
                <a:blip r:embed="rId2"/>
                <a:stretch>
                  <a:fillRect/>
                </a:stretch>
              </a:blipFill>
            </p:spPr>
            <p:txBody>
              <a:bodyPr/>
              <a:lstStyle/>
              <a:p>
                <a:r>
                  <a:rPr lang="en-US">
                    <a:noFill/>
                  </a:rPr>
                  <a:t> </a:t>
                </a:r>
              </a:p>
            </p:txBody>
          </p:sp>
        </mc:Fallback>
      </mc:AlternateContent>
      <p:sp>
        <p:nvSpPr>
          <p:cNvPr id="3" name="TextBox 2"/>
          <p:cNvSpPr txBox="1"/>
          <p:nvPr/>
        </p:nvSpPr>
        <p:spPr>
          <a:xfrm>
            <a:off x="2102064" y="2669628"/>
            <a:ext cx="8477795" cy="440120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 is always found by taking the products divided by the reactants.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[A] = the concentration of the species in mols/liter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The superscripts represent the coefficients in the original chemical equation.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smtClean="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solidFill>
                  <a:prstClr val="black"/>
                </a:solidFill>
                <a:latin typeface="Calibri" panose="020F0502020204030204"/>
              </a:rPr>
              <a:t>Remember K is the equilibrium constant!</a:t>
            </a:r>
            <a:endParaRPr lang="en-US" sz="2800"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137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724363" y="1301497"/>
            <a:ext cx="9000309" cy="954107"/>
          </a:xfrm>
          <a:prstGeom prst="rect">
            <a:avLst/>
          </a:prstGeom>
          <a:noFill/>
        </p:spPr>
        <p:txBody>
          <a:bodyPr wrap="square" rtlCol="0">
            <a:spAutoFit/>
          </a:bodyPr>
          <a:lstStyle/>
          <a:p>
            <a:r>
              <a:rPr lang="en-US" sz="2800" dirty="0" smtClean="0"/>
              <a:t>Write the chemical equilibrium expression for the following reaction.</a:t>
            </a:r>
            <a:endParaRPr lang="en-US" sz="2800" dirty="0"/>
          </a:p>
        </p:txBody>
      </p:sp>
      <mc:AlternateContent xmlns:mc="http://schemas.openxmlformats.org/markup-compatibility/2006" xmlns:a14="http://schemas.microsoft.com/office/drawing/2010/main">
        <mc:Choice Requires="a14">
          <p:sp>
            <p:nvSpPr>
              <p:cNvPr id="7" name="Rectangle 6"/>
              <p:cNvSpPr/>
              <p:nvPr/>
            </p:nvSpPr>
            <p:spPr>
              <a:xfrm>
                <a:off x="2730996" y="2341988"/>
                <a:ext cx="698704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4</m:t>
                      </m:r>
                      <m:r>
                        <a:rPr lang="en-US" sz="2800" b="0" i="1" smtClean="0">
                          <a:latin typeface="Cambria Math" panose="02040503050406030204" pitchFamily="18" charset="0"/>
                        </a:rPr>
                        <m:t>𝑁</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3</m:t>
                          </m:r>
                        </m:sub>
                      </m:sSub>
                      <m:r>
                        <a:rPr lang="en-US" sz="2800" b="0" i="1" smtClean="0">
                          <a:latin typeface="Cambria Math" panose="02040503050406030204" pitchFamily="18" charset="0"/>
                        </a:rPr>
                        <m:t>(</m:t>
                      </m:r>
                      <m:r>
                        <a:rPr lang="en-US" sz="2800" b="0" i="1" smtClean="0">
                          <a:latin typeface="Cambria Math" panose="02040503050406030204" pitchFamily="18" charset="0"/>
                        </a:rPr>
                        <m:t>𝑔</m:t>
                      </m:r>
                      <m:r>
                        <a:rPr lang="en-US" sz="2800" b="0" i="1" smtClean="0">
                          <a:latin typeface="Cambria Math" panose="02040503050406030204" pitchFamily="18" charset="0"/>
                        </a:rPr>
                        <m:t>)+7</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𝑂</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𝑔</m:t>
                      </m:r>
                      <m:r>
                        <a:rPr lang="en-US" sz="2800" b="0" i="1" smtClean="0">
                          <a:latin typeface="Cambria Math" panose="02040503050406030204" pitchFamily="18" charset="0"/>
                        </a:rPr>
                        <m:t>) →4</m:t>
                      </m:r>
                      <m:r>
                        <a:rPr lang="en-US" sz="2800" b="0" i="1" smtClean="0">
                          <a:latin typeface="Cambria Math" panose="02040503050406030204" pitchFamily="18" charset="0"/>
                          <a:ea typeface="Cambria Math" panose="02040503050406030204" pitchFamily="18" charset="0"/>
                        </a:rPr>
                        <m:t>𝑁</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𝑂</m:t>
                          </m:r>
                        </m:e>
                        <m:sub>
                          <m:r>
                            <a:rPr lang="en-US" sz="2800" b="0" i="1" smtClean="0">
                              <a:latin typeface="Cambria Math" panose="02040503050406030204" pitchFamily="18" charset="0"/>
                              <a:ea typeface="Cambria Math" panose="02040503050406030204" pitchFamily="18" charset="0"/>
                            </a:rPr>
                            <m:t>2</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𝑔</m:t>
                      </m:r>
                      <m:r>
                        <a:rPr lang="en-US" sz="2800" b="0" i="1" smtClean="0">
                          <a:latin typeface="Cambria Math" panose="02040503050406030204" pitchFamily="18" charset="0"/>
                          <a:ea typeface="Cambria Math" panose="02040503050406030204" pitchFamily="18" charset="0"/>
                        </a:rPr>
                        <m:t>)+6</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𝐻</m:t>
                          </m:r>
                        </m:e>
                        <m:sub>
                          <m:r>
                            <a:rPr lang="en-US" sz="2800" b="0" i="1" smtClean="0">
                              <a:latin typeface="Cambria Math" panose="02040503050406030204" pitchFamily="18" charset="0"/>
                              <a:ea typeface="Cambria Math" panose="02040503050406030204" pitchFamily="18" charset="0"/>
                            </a:rPr>
                            <m:t>2</m:t>
                          </m:r>
                        </m:sub>
                      </m:sSub>
                      <m:r>
                        <a:rPr lang="en-US" sz="2800" b="0" i="1" smtClean="0">
                          <a:latin typeface="Cambria Math" panose="02040503050406030204" pitchFamily="18" charset="0"/>
                          <a:ea typeface="Cambria Math" panose="02040503050406030204" pitchFamily="18" charset="0"/>
                        </a:rPr>
                        <m:t>𝑂</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𝑔</m:t>
                      </m:r>
                      <m:r>
                        <a:rPr lang="en-US" sz="2800"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730996" y="2341988"/>
                <a:ext cx="6987041" cy="523220"/>
              </a:xfrm>
              <a:prstGeom prst="rect">
                <a:avLst/>
              </a:prstGeom>
              <a:blipFill>
                <a:blip r:embed="rId3"/>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a:off x="3287647" y="3167592"/>
            <a:ext cx="6322100" cy="3475021"/>
          </a:xfrm>
          <a:prstGeom prst="rect">
            <a:avLst/>
          </a:prstGeom>
        </p:spPr>
      </p:pic>
    </p:spTree>
    <p:extLst>
      <p:ext uri="{BB962C8B-B14F-4D97-AF65-F5344CB8AC3E}">
        <p14:creationId xmlns:p14="http://schemas.microsoft.com/office/powerpoint/2010/main" val="388933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2691015" y="2255086"/>
            <a:ext cx="900030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Let’s do it again but this time we </a:t>
            </a:r>
            <a:r>
              <a:rPr lang="en-US" sz="2800" dirty="0" smtClean="0">
                <a:solidFill>
                  <a:prstClr val="black"/>
                </a:solidFill>
                <a:latin typeface="Calibri" panose="020F0502020204030204"/>
              </a:rPr>
              <a:t>will have initial concentrations to actually calculate K.</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116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946432" y="1353749"/>
            <a:ext cx="900030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Given the chemical equation below and the initial concentrations,</a:t>
            </a:r>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 calculate the chemical equilibrium constant.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3712705" y="2433782"/>
                <a:ext cx="4403450"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𝑁</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 (</m:t>
                      </m:r>
                      <m:r>
                        <a:rPr lang="en-US" sz="2800" b="0" i="1" smtClean="0">
                          <a:latin typeface="Cambria Math" panose="02040503050406030204" pitchFamily="18" charset="0"/>
                        </a:rPr>
                        <m:t>𝑔</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3</m:t>
                          </m:r>
                        </m:num>
                        <m:den>
                          <m:r>
                            <a:rPr lang="en-US" sz="2800" b="0" i="1" smtClean="0">
                              <a:latin typeface="Cambria Math" panose="02040503050406030204" pitchFamily="18" charset="0"/>
                            </a:rPr>
                            <m:t>2</m:t>
                          </m:r>
                        </m:den>
                      </m:f>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𝑔</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𝑁</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𝐻</m:t>
                          </m:r>
                        </m:e>
                        <m:sub>
                          <m:r>
                            <a:rPr lang="en-US" sz="2800" b="0" i="1" smtClean="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712705" y="2433782"/>
                <a:ext cx="4403450" cy="898964"/>
              </a:xfrm>
              <a:prstGeom prst="rect">
                <a:avLst/>
              </a:prstGeom>
              <a:blipFill>
                <a:blip r:embed="rId4"/>
                <a:stretch>
                  <a:fillRect/>
                </a:stretch>
              </a:blipFill>
            </p:spPr>
            <p:txBody>
              <a:bodyPr/>
              <a:lstStyle/>
              <a:p>
                <a:r>
                  <a:rPr lang="en-US">
                    <a:noFill/>
                  </a:rPr>
                  <a:t> </a:t>
                </a:r>
              </a:p>
            </p:txBody>
          </p:sp>
        </mc:Fallback>
      </mc:AlternateContent>
      <p:graphicFrame>
        <p:nvGraphicFramePr>
          <p:cNvPr id="6" name="Object 3" descr="Open square bracket N H subscript 3 close square bracket equals 3.1 multiplied by 10 superscript minus 2 mol per L.&#10;Open square bracket N subscript 2 close square bracket equals 8.5 multiplied by 10 superscript minus 1 mol per L.&#10;Open square bracket H subscript 2 close square bracket equals 3.1 multiplied by 10 superscript minus 3 mol per L.&#10;"/>
          <p:cNvGraphicFramePr>
            <a:graphicFrameLocks noChangeAspect="1"/>
          </p:cNvGraphicFramePr>
          <p:nvPr>
            <p:extLst>
              <p:ext uri="{D42A27DB-BD31-4B8C-83A1-F6EECF244321}">
                <p14:modId xmlns:p14="http://schemas.microsoft.com/office/powerpoint/2010/main" val="470161114"/>
              </p:ext>
            </p:extLst>
          </p:nvPr>
        </p:nvGraphicFramePr>
        <p:xfrm>
          <a:off x="3904044" y="3587931"/>
          <a:ext cx="4020771" cy="1796316"/>
        </p:xfrm>
        <a:graphic>
          <a:graphicData uri="http://schemas.openxmlformats.org/presentationml/2006/ole">
            <mc:AlternateContent xmlns:mc="http://schemas.openxmlformats.org/markup-compatibility/2006">
              <mc:Choice xmlns:v="urn:schemas-microsoft-com:vml" Requires="v">
                <p:oleObj spid="_x0000_s1035" name="Equation" r:id="rId5" imgW="1676400" imgH="749300" progId="Equation.DSMT4">
                  <p:embed/>
                </p:oleObj>
              </mc:Choice>
              <mc:Fallback>
                <p:oleObj name="Equation" r:id="rId5" imgW="1676400" imgH="749300" progId="Equation.DSMT4">
                  <p:embed/>
                  <p:pic>
                    <p:nvPicPr>
                      <p:cNvPr id="5" name="Object 3" descr="Open square bracket N H subscript 3 close square bracket equals 3.1 multiplied by 10 superscript minus 2 mol per L.&#10;Open square bracket N subscript 2 close square bracket equals 8.5 multiplied by 10 superscript minus 1 mol per L.&#10;Open square bracket H subscript 2 close square bracket equals 3.1 multiplied by 10 superscript minus 3 mol per L.&#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4044" y="3587931"/>
                        <a:ext cx="4020771" cy="179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1724364" y="5495741"/>
            <a:ext cx="900030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Hint: Balance</a:t>
            </a:r>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 the reaction first! </a:t>
            </a:r>
            <a:r>
              <a:rPr lang="en-US" sz="2800" dirty="0" smtClean="0">
                <a:solidFill>
                  <a:prstClr val="black"/>
                </a:solidFill>
                <a:latin typeface="Calibri" panose="020F0502020204030204"/>
              </a:rPr>
              <a:t>Make sure all the coefficients are whole numbers.</a:t>
            </a:r>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697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3542315" y="1071308"/>
                <a:ext cx="5024773" cy="737189"/>
              </a:xfrm>
              <a:prstGeom prst="rect">
                <a:avLst/>
              </a:prstGeom>
            </p:spPr>
            <p:txBody>
              <a:bodyPr wrap="none">
                <a:spAutoFit/>
              </a:bodyPr>
              <a:lstStyle/>
              <a:p>
                <a:pPr lvl="0"/>
                <a:r>
                  <a:rPr kumimoji="0" lang="en-US" sz="2800" b="0" u="none" strike="noStrike" kern="1200" cap="none" spc="0" normalizeH="0" baseline="0" noProof="0" dirty="0" smtClean="0">
                    <a:ln>
                      <a:noFill/>
                    </a:ln>
                    <a:solidFill>
                      <a:prstClr val="black"/>
                    </a:solidFill>
                    <a:effectLst/>
                    <a:uLnTx/>
                    <a:uFillTx/>
                    <a:ea typeface="+mn-ea"/>
                    <a:cs typeface="+mn-cs"/>
                  </a:rPr>
                  <a:t>2 *</a:t>
                </a:r>
                <a14:m>
                  <m:oMath xmlns:m="http://schemas.openxmlformats.org/officeDocument/2006/math">
                    <m:d>
                      <m:d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lang="en-US" sz="2800" i="1">
                                <a:solidFill>
                                  <a:prstClr val="black"/>
                                </a:solidFill>
                                <a:latin typeface="Cambria Math" panose="02040503050406030204" pitchFamily="18" charset="0"/>
                              </a:rPr>
                            </m:ctrlPr>
                          </m:sSubPr>
                          <m:e>
                            <m:f>
                              <m:fPr>
                                <m:ctrlPr>
                                  <a:rPr lang="en-US" sz="2800" i="1">
                                    <a:solidFill>
                                      <a:prstClr val="black"/>
                                    </a:solidFill>
                                    <a:latin typeface="Cambria Math" panose="02040503050406030204" pitchFamily="18" charset="0"/>
                                  </a:rPr>
                                </m:ctrlPr>
                              </m:fPr>
                              <m:num>
                                <m:r>
                                  <a:rPr lang="en-US" sz="2800" i="1">
                                    <a:solidFill>
                                      <a:prstClr val="black"/>
                                    </a:solidFill>
                                    <a:latin typeface="Cambria Math" panose="02040503050406030204" pitchFamily="18" charset="0"/>
                                  </a:rPr>
                                  <m:t>1</m:t>
                                </m:r>
                              </m:num>
                              <m:den>
                                <m:r>
                                  <a:rPr lang="en-US" sz="2800" i="1">
                                    <a:solidFill>
                                      <a:prstClr val="black"/>
                                    </a:solidFill>
                                    <a:latin typeface="Cambria Math" panose="02040503050406030204" pitchFamily="18" charset="0"/>
                                  </a:rPr>
                                  <m:t>2</m:t>
                                </m:r>
                              </m:den>
                            </m:f>
                            <m:r>
                              <a:rPr lang="en-US" sz="2800" i="1">
                                <a:solidFill>
                                  <a:prstClr val="black"/>
                                </a:solidFill>
                                <a:latin typeface="Cambria Math" panose="02040503050406030204" pitchFamily="18" charset="0"/>
                              </a:rPr>
                              <m:t>𝑁</m:t>
                            </m:r>
                          </m:e>
                          <m:sub>
                            <m:r>
                              <a:rPr lang="en-US" sz="2800" i="1">
                                <a:solidFill>
                                  <a:prstClr val="black"/>
                                </a:solidFill>
                                <a:latin typeface="Cambria Math" panose="02040503050406030204" pitchFamily="18" charset="0"/>
                              </a:rPr>
                              <m:t>2</m:t>
                            </m:r>
                          </m:sub>
                        </m:sSub>
                        <m:r>
                          <a:rPr lang="en-US" sz="2800" i="1">
                            <a:solidFill>
                              <a:prstClr val="black"/>
                            </a:solidFill>
                            <a:latin typeface="Cambria Math" panose="02040503050406030204" pitchFamily="18" charset="0"/>
                          </a:rPr>
                          <m:t> (</m:t>
                        </m:r>
                        <m:r>
                          <a:rPr lang="en-US" sz="2800" i="1">
                            <a:solidFill>
                              <a:prstClr val="black"/>
                            </a:solidFill>
                            <a:latin typeface="Cambria Math" panose="02040503050406030204" pitchFamily="18" charset="0"/>
                          </a:rPr>
                          <m:t>𝑔</m:t>
                        </m:r>
                        <m:r>
                          <a:rPr lang="en-US" sz="2800" i="1">
                            <a:solidFill>
                              <a:prstClr val="black"/>
                            </a:solidFill>
                            <a:latin typeface="Cambria Math" panose="02040503050406030204" pitchFamily="18" charset="0"/>
                          </a:rPr>
                          <m:t>)+</m:t>
                        </m:r>
                        <m:f>
                          <m:fPr>
                            <m:ctrlPr>
                              <a:rPr lang="en-US" sz="2800" i="1">
                                <a:solidFill>
                                  <a:prstClr val="black"/>
                                </a:solidFill>
                                <a:latin typeface="Cambria Math" panose="02040503050406030204" pitchFamily="18" charset="0"/>
                              </a:rPr>
                            </m:ctrlPr>
                          </m:fPr>
                          <m:num>
                            <m:r>
                              <a:rPr lang="en-US" sz="2800" i="1">
                                <a:solidFill>
                                  <a:prstClr val="black"/>
                                </a:solidFill>
                                <a:latin typeface="Cambria Math" panose="02040503050406030204" pitchFamily="18" charset="0"/>
                              </a:rPr>
                              <m:t>3</m:t>
                            </m:r>
                          </m:num>
                          <m:den>
                            <m:r>
                              <a:rPr lang="en-US" sz="2800" i="1">
                                <a:solidFill>
                                  <a:prstClr val="black"/>
                                </a:solidFill>
                                <a:latin typeface="Cambria Math" panose="02040503050406030204" pitchFamily="18" charset="0"/>
                              </a:rPr>
                              <m:t>2</m:t>
                            </m:r>
                          </m:den>
                        </m:f>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𝐻</m:t>
                            </m:r>
                          </m:e>
                          <m:sub>
                            <m:r>
                              <a:rPr lang="en-US" sz="2800" i="1">
                                <a:solidFill>
                                  <a:prstClr val="black"/>
                                </a:solidFill>
                                <a:latin typeface="Cambria Math" panose="02040503050406030204" pitchFamily="18" charset="0"/>
                              </a:rPr>
                              <m:t>2</m:t>
                            </m:r>
                          </m:sub>
                        </m:sSub>
                        <m:r>
                          <a:rPr lang="en-US" sz="2800"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𝑔</m:t>
                        </m:r>
                        <m:r>
                          <a:rPr lang="en-US" sz="2800" i="1">
                            <a:solidFill>
                              <a:prstClr val="black"/>
                            </a:solidFill>
                            <a:latin typeface="Cambria Math" panose="02040503050406030204" pitchFamily="18" charset="0"/>
                          </a:rPr>
                          <m:t>) →</m:t>
                        </m:r>
                        <m:r>
                          <a:rPr lang="en-US" sz="2800" i="1">
                            <a:solidFill>
                              <a:prstClr val="black"/>
                            </a:solidFill>
                            <a:latin typeface="Cambria Math" panose="02040503050406030204" pitchFamily="18" charset="0"/>
                            <a:ea typeface="Cambria Math" panose="02040503050406030204" pitchFamily="18" charset="0"/>
                          </a:rPr>
                          <m:t>𝑁</m:t>
                        </m:r>
                        <m:sSub>
                          <m:sSubPr>
                            <m:ctrlPr>
                              <a:rPr lang="en-US" sz="2800" i="1">
                                <a:solidFill>
                                  <a:prstClr val="black"/>
                                </a:solidFill>
                                <a:latin typeface="Cambria Math" panose="02040503050406030204" pitchFamily="18" charset="0"/>
                                <a:ea typeface="Cambria Math" panose="02040503050406030204" pitchFamily="18" charset="0"/>
                              </a:rPr>
                            </m:ctrlPr>
                          </m:sSubPr>
                          <m:e>
                            <m:r>
                              <a:rPr lang="en-US" sz="2800" i="1">
                                <a:solidFill>
                                  <a:prstClr val="black"/>
                                </a:solidFill>
                                <a:latin typeface="Cambria Math" panose="02040503050406030204" pitchFamily="18" charset="0"/>
                                <a:ea typeface="Cambria Math" panose="02040503050406030204" pitchFamily="18" charset="0"/>
                              </a:rPr>
                              <m:t>𝐻</m:t>
                            </m:r>
                          </m:e>
                          <m:sub>
                            <m:r>
                              <a:rPr lang="en-US" sz="2800" i="1">
                                <a:solidFill>
                                  <a:prstClr val="black"/>
                                </a:solidFill>
                                <a:latin typeface="Cambria Math" panose="02040503050406030204" pitchFamily="18" charset="0"/>
                                <a:ea typeface="Cambria Math" panose="02040503050406030204" pitchFamily="18" charset="0"/>
                              </a:rPr>
                              <m:t>3</m:t>
                            </m:r>
                          </m:sub>
                        </m:sSub>
                      </m:e>
                    </m:d>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Rectangle 4"/>
              <p:cNvSpPr>
                <a:spLocks noRot="1" noChangeAspect="1" noMove="1" noResize="1" noEditPoints="1" noAdjustHandles="1" noChangeArrowheads="1" noChangeShapeType="1" noTextEdit="1"/>
              </p:cNvSpPr>
              <p:nvPr/>
            </p:nvSpPr>
            <p:spPr>
              <a:xfrm>
                <a:off x="3542315" y="1071308"/>
                <a:ext cx="5024773" cy="737189"/>
              </a:xfrm>
              <a:prstGeom prst="rect">
                <a:avLst/>
              </a:prstGeom>
              <a:blipFill>
                <a:blip r:embed="rId2"/>
                <a:stretch>
                  <a:fillRect l="-2427"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879538" y="2104306"/>
                <a:ext cx="428380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𝑁</m:t>
                          </m:r>
                        </m:e>
                        <m:sub>
                          <m:r>
                            <a:rPr lang="en-US" sz="2800" i="1">
                              <a:solidFill>
                                <a:prstClr val="black"/>
                              </a:solidFill>
                              <a:latin typeface="Cambria Math" panose="02040503050406030204" pitchFamily="18" charset="0"/>
                            </a:rPr>
                            <m:t>2</m:t>
                          </m:r>
                        </m:sub>
                      </m:sSub>
                      <m:r>
                        <a:rPr lang="en-US" sz="2800" i="1">
                          <a:solidFill>
                            <a:prstClr val="black"/>
                          </a:solidFill>
                          <a:latin typeface="Cambria Math" panose="02040503050406030204" pitchFamily="18" charset="0"/>
                        </a:rPr>
                        <m:t> (</m:t>
                      </m:r>
                      <m:r>
                        <a:rPr lang="en-US" sz="2800" i="1">
                          <a:solidFill>
                            <a:prstClr val="black"/>
                          </a:solidFill>
                          <a:latin typeface="Cambria Math" panose="02040503050406030204" pitchFamily="18" charset="0"/>
                        </a:rPr>
                        <m:t>𝑔</m:t>
                      </m:r>
                      <m:r>
                        <a:rPr lang="en-US" sz="2800" i="1">
                          <a:solidFill>
                            <a:prstClr val="black"/>
                          </a:solidFill>
                          <a:latin typeface="Cambria Math" panose="02040503050406030204" pitchFamily="18" charset="0"/>
                        </a:rPr>
                        <m:t>)+3</m:t>
                      </m:r>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𝐻</m:t>
                          </m:r>
                        </m:e>
                        <m:sub>
                          <m:r>
                            <a:rPr lang="en-US" sz="2800" i="1">
                              <a:solidFill>
                                <a:prstClr val="black"/>
                              </a:solidFill>
                              <a:latin typeface="Cambria Math" panose="02040503050406030204" pitchFamily="18" charset="0"/>
                            </a:rPr>
                            <m:t>2</m:t>
                          </m:r>
                        </m:sub>
                      </m:sSub>
                      <m:r>
                        <a:rPr lang="en-US" sz="2800"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𝑔</m:t>
                      </m:r>
                      <m:r>
                        <a:rPr lang="en-US" sz="2800" i="1">
                          <a:solidFill>
                            <a:prstClr val="black"/>
                          </a:solidFill>
                          <a:latin typeface="Cambria Math" panose="02040503050406030204" pitchFamily="18" charset="0"/>
                        </a:rPr>
                        <m:t>) →2</m:t>
                      </m:r>
                      <m:r>
                        <a:rPr lang="en-US" sz="2800" i="1">
                          <a:solidFill>
                            <a:prstClr val="black"/>
                          </a:solidFill>
                          <a:latin typeface="Cambria Math" panose="02040503050406030204" pitchFamily="18" charset="0"/>
                          <a:ea typeface="Cambria Math" panose="02040503050406030204" pitchFamily="18" charset="0"/>
                        </a:rPr>
                        <m:t>𝑁</m:t>
                      </m:r>
                      <m:sSub>
                        <m:sSubPr>
                          <m:ctrlPr>
                            <a:rPr lang="en-US" sz="2800" i="1">
                              <a:solidFill>
                                <a:prstClr val="black"/>
                              </a:solidFill>
                              <a:latin typeface="Cambria Math" panose="02040503050406030204" pitchFamily="18" charset="0"/>
                              <a:ea typeface="Cambria Math" panose="02040503050406030204" pitchFamily="18" charset="0"/>
                            </a:rPr>
                          </m:ctrlPr>
                        </m:sSubPr>
                        <m:e>
                          <m:r>
                            <a:rPr lang="en-US" sz="2800" i="1">
                              <a:solidFill>
                                <a:prstClr val="black"/>
                              </a:solidFill>
                              <a:latin typeface="Cambria Math" panose="02040503050406030204" pitchFamily="18" charset="0"/>
                              <a:ea typeface="Cambria Math" panose="02040503050406030204" pitchFamily="18" charset="0"/>
                            </a:rPr>
                            <m:t>𝐻</m:t>
                          </m:r>
                        </m:e>
                        <m:sub>
                          <m:r>
                            <a:rPr lang="en-US" sz="2800" i="1">
                              <a:solidFill>
                                <a:prstClr val="black"/>
                              </a:solidFill>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879538" y="2104306"/>
                <a:ext cx="4283801"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485779" y="3069348"/>
                <a:ext cx="2522934" cy="9420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𝐾</m:t>
                      </m:r>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r>
                                <a:rPr lang="en-US" sz="2800" b="0" i="1" smtClean="0">
                                  <a:latin typeface="Cambria Math" panose="02040503050406030204" pitchFamily="18" charset="0"/>
                                </a:rPr>
                                <m:t>𝑁</m:t>
                              </m:r>
                              <m:sSub>
                                <m:sSubPr>
                                  <m:ctrlPr>
                                    <a:rPr lang="en-US" sz="2800" i="1">
                                      <a:solidFill>
                                        <a:prstClr val="black"/>
                                      </a:solidFill>
                                      <a:latin typeface="Cambria Math" panose="02040503050406030204" pitchFamily="18" charset="0"/>
                                      <a:ea typeface="Cambria Math" panose="02040503050406030204" pitchFamily="18" charset="0"/>
                                    </a:rPr>
                                  </m:ctrlPr>
                                </m:sSubPr>
                                <m:e>
                                  <m:r>
                                    <a:rPr lang="en-US" sz="2800" i="1">
                                      <a:solidFill>
                                        <a:prstClr val="black"/>
                                      </a:solidFill>
                                      <a:latin typeface="Cambria Math" panose="02040503050406030204" pitchFamily="18" charset="0"/>
                                      <a:ea typeface="Cambria Math" panose="02040503050406030204" pitchFamily="18" charset="0"/>
                                    </a:rPr>
                                    <m:t>𝐻</m:t>
                                  </m:r>
                                </m:e>
                                <m:sub>
                                  <m:r>
                                    <a:rPr lang="en-US" sz="2800" i="1">
                                      <a:solidFill>
                                        <a:prstClr val="black"/>
                                      </a:solidFill>
                                      <a:latin typeface="Cambria Math" panose="02040503050406030204" pitchFamily="18" charset="0"/>
                                      <a:ea typeface="Cambria Math" panose="02040503050406030204" pitchFamily="18" charset="0"/>
                                    </a:rPr>
                                    <m:t>3</m:t>
                                  </m:r>
                                </m:sub>
                              </m:sSub>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𝑁</m:t>
                                  </m:r>
                                </m:e>
                                <m:sub>
                                  <m:r>
                                    <a:rPr lang="en-US" sz="2800" i="1">
                                      <a:solidFill>
                                        <a:prstClr val="black"/>
                                      </a:solidFill>
                                      <a:latin typeface="Cambria Math" panose="02040503050406030204" pitchFamily="18" charset="0"/>
                                    </a:rPr>
                                    <m:t>2</m:t>
                                  </m:r>
                                </m:sub>
                              </m:sSub>
                              <m:r>
                                <a:rPr lang="en-US" sz="2800" b="0" i="1" smtClean="0">
                                  <a:latin typeface="Cambria Math" panose="02040503050406030204" pitchFamily="18" charset="0"/>
                                </a:rPr>
                                <m:t>]</m:t>
                              </m:r>
                            </m:e>
                            <m:sup>
                              <m:r>
                                <a:rPr lang="en-US" sz="2800" b="0" i="1" smtClean="0">
                                  <a:latin typeface="Cambria Math" panose="02040503050406030204" pitchFamily="18" charset="0"/>
                                </a:rPr>
                                <m:t>1</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𝐻</m:t>
                                  </m:r>
                                </m:e>
                                <m:sub>
                                  <m:r>
                                    <a:rPr lang="en-US" sz="2800" i="1">
                                      <a:solidFill>
                                        <a:prstClr val="black"/>
                                      </a:solidFill>
                                      <a:latin typeface="Cambria Math" panose="02040503050406030204" pitchFamily="18" charset="0"/>
                                    </a:rPr>
                                    <m:t>2</m:t>
                                  </m:r>
                                </m:sub>
                              </m:sSub>
                              <m:r>
                                <a:rPr lang="en-US" sz="2800" b="0" i="1" smtClean="0">
                                  <a:latin typeface="Cambria Math" panose="02040503050406030204" pitchFamily="18" charset="0"/>
                                </a:rPr>
                                <m:t>]</m:t>
                              </m:r>
                            </m:e>
                            <m:sup>
                              <m:r>
                                <a:rPr lang="en-US" sz="2800" b="0" i="1" smtClean="0">
                                  <a:latin typeface="Cambria Math" panose="02040503050406030204" pitchFamily="18" charset="0"/>
                                </a:rPr>
                                <m:t>3</m:t>
                              </m:r>
                            </m:sup>
                          </m:sSup>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485779" y="3069348"/>
                <a:ext cx="2522934" cy="94205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166531" y="4453223"/>
                <a:ext cx="6905608" cy="9420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𝐾</m:t>
                      </m:r>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[3.1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r>
                                <a:rPr lang="en-US" sz="2800" b="0" i="1" smtClean="0">
                                  <a:solidFill>
                                    <a:prstClr val="black"/>
                                  </a:solidFill>
                                  <a:latin typeface="Cambria Math" panose="02040503050406030204" pitchFamily="18" charset="0"/>
                                </a:rPr>
                                <m:t>8.5 ∗</m:t>
                              </m:r>
                              <m:sSup>
                                <m:sSupPr>
                                  <m:ctrlPr>
                                    <a:rPr lang="en-US" sz="2800" b="0" i="1" smtClean="0">
                                      <a:solidFill>
                                        <a:prstClr val="black"/>
                                      </a:solidFill>
                                      <a:latin typeface="Cambria Math" panose="02040503050406030204" pitchFamily="18" charset="0"/>
                                    </a:rPr>
                                  </m:ctrlPr>
                                </m:sSupPr>
                                <m:e>
                                  <m:r>
                                    <a:rPr lang="en-US" sz="2800" b="0" i="1" smtClean="0">
                                      <a:solidFill>
                                        <a:prstClr val="black"/>
                                      </a:solidFill>
                                      <a:latin typeface="Cambria Math" panose="02040503050406030204" pitchFamily="18" charset="0"/>
                                    </a:rPr>
                                    <m:t>10</m:t>
                                  </m:r>
                                </m:e>
                                <m:sup>
                                  <m:r>
                                    <a:rPr lang="en-US" sz="2800" b="0" i="1" smtClean="0">
                                      <a:solidFill>
                                        <a:prstClr val="black"/>
                                      </a:solidFill>
                                      <a:latin typeface="Cambria Math" panose="02040503050406030204" pitchFamily="18" charset="0"/>
                                    </a:rPr>
                                    <m:t>−1</m:t>
                                  </m:r>
                                </m:sup>
                              </m:sSup>
                              <m:r>
                                <a:rPr lang="en-US" sz="2800" b="0" i="1" smtClean="0">
                                  <a:latin typeface="Cambria Math" panose="02040503050406030204" pitchFamily="18" charset="0"/>
                                </a:rPr>
                                <m:t>]</m:t>
                              </m:r>
                            </m:e>
                            <m:sup>
                              <m:r>
                                <a:rPr lang="en-US" sz="2800" b="0" i="1" smtClean="0">
                                  <a:latin typeface="Cambria Math" panose="02040503050406030204" pitchFamily="18" charset="0"/>
                                </a:rPr>
                                <m:t>1</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r>
                                <a:rPr lang="en-US" sz="2800" b="0" i="1" smtClean="0">
                                  <a:solidFill>
                                    <a:prstClr val="black"/>
                                  </a:solidFill>
                                  <a:latin typeface="Cambria Math" panose="02040503050406030204" pitchFamily="18" charset="0"/>
                                </a:rPr>
                                <m:t>3.1 ∗</m:t>
                              </m:r>
                              <m:sSup>
                                <m:sSupPr>
                                  <m:ctrlPr>
                                    <a:rPr lang="en-US" sz="2800" b="0" i="1" smtClean="0">
                                      <a:solidFill>
                                        <a:prstClr val="black"/>
                                      </a:solidFill>
                                      <a:latin typeface="Cambria Math" panose="02040503050406030204" pitchFamily="18" charset="0"/>
                                    </a:rPr>
                                  </m:ctrlPr>
                                </m:sSupPr>
                                <m:e>
                                  <m:r>
                                    <a:rPr lang="en-US" sz="2800" b="0" i="1" smtClean="0">
                                      <a:solidFill>
                                        <a:prstClr val="black"/>
                                      </a:solidFill>
                                      <a:latin typeface="Cambria Math" panose="02040503050406030204" pitchFamily="18" charset="0"/>
                                    </a:rPr>
                                    <m:t>10</m:t>
                                  </m:r>
                                </m:e>
                                <m:sup>
                                  <m:r>
                                    <a:rPr lang="en-US" sz="2800" b="0" i="1" smtClean="0">
                                      <a:solidFill>
                                        <a:prstClr val="black"/>
                                      </a:solidFill>
                                      <a:latin typeface="Cambria Math" panose="02040503050406030204" pitchFamily="18" charset="0"/>
                                    </a:rPr>
                                    <m:t>−3</m:t>
                                  </m:r>
                                </m:sup>
                              </m:sSup>
                              <m:r>
                                <a:rPr lang="en-US" sz="2800" b="0" i="1" smtClean="0">
                                  <a:latin typeface="Cambria Math" panose="02040503050406030204" pitchFamily="18" charset="0"/>
                                </a:rPr>
                                <m:t>]</m:t>
                              </m:r>
                            </m:e>
                            <m:sup>
                              <m:r>
                                <a:rPr lang="en-US" sz="2800" b="0" i="1" smtClean="0">
                                  <a:latin typeface="Cambria Math" panose="02040503050406030204" pitchFamily="18" charset="0"/>
                                </a:rPr>
                                <m:t>3</m:t>
                              </m:r>
                            </m:sup>
                          </m:sSup>
                        </m:den>
                      </m:f>
                      <m:r>
                        <a:rPr lang="en-US" sz="2800" b="0" i="1" smtClean="0">
                          <a:latin typeface="Cambria Math" panose="02040503050406030204" pitchFamily="18" charset="0"/>
                        </a:rPr>
                        <m:t>=3.8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4</m:t>
                          </m:r>
                        </m:sup>
                      </m:sSup>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166531" y="4453223"/>
                <a:ext cx="6905608" cy="942053"/>
              </a:xfrm>
              <a:prstGeom prst="rect">
                <a:avLst/>
              </a:prstGeom>
              <a:blipFill>
                <a:blip r:embed="rId5"/>
                <a:stretch>
                  <a:fillRect/>
                </a:stretch>
              </a:blipFill>
            </p:spPr>
            <p:txBody>
              <a:bodyPr/>
              <a:lstStyle/>
              <a:p>
                <a:r>
                  <a:rPr lang="en-US">
                    <a:noFill/>
                  </a:rPr>
                  <a:t> </a:t>
                </a:r>
              </a:p>
            </p:txBody>
          </p:sp>
        </mc:Fallback>
      </mc:AlternateContent>
      <p:sp>
        <p:nvSpPr>
          <p:cNvPr id="11" name="TextBox 10"/>
          <p:cNvSpPr txBox="1"/>
          <p:nvPr/>
        </p:nvSpPr>
        <p:spPr>
          <a:xfrm>
            <a:off x="3547055" y="5782847"/>
            <a:ext cx="6923315" cy="584775"/>
          </a:xfrm>
          <a:prstGeom prst="rect">
            <a:avLst/>
          </a:prstGeom>
          <a:noFill/>
        </p:spPr>
        <p:txBody>
          <a:bodyPr wrap="square" rtlCol="0">
            <a:spAutoFit/>
          </a:bodyPr>
          <a:lstStyle/>
          <a:p>
            <a:r>
              <a:rPr lang="en-US" sz="3200" dirty="0" smtClean="0"/>
              <a:t>We always write K without units</a:t>
            </a:r>
            <a:r>
              <a:rPr lang="en-US" dirty="0" smtClean="0"/>
              <a:t>.</a:t>
            </a:r>
            <a:endParaRPr lang="en-US" dirty="0"/>
          </a:p>
        </p:txBody>
      </p:sp>
    </p:spTree>
    <p:extLst>
      <p:ext uri="{BB962C8B-B14F-4D97-AF65-F5344CB8AC3E}">
        <p14:creationId xmlns:p14="http://schemas.microsoft.com/office/powerpoint/2010/main" val="28509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1" name="TextBox 10"/>
              <p:cNvSpPr txBox="1"/>
              <p:nvPr/>
            </p:nvSpPr>
            <p:spPr>
              <a:xfrm>
                <a:off x="2385760" y="1171658"/>
                <a:ext cx="7677517" cy="480131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You can also</a:t>
                </a: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 find the equilibrium constant for the reverse reaction.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noProof="0" dirty="0">
                  <a:solidFill>
                    <a:prstClr val="black"/>
                  </a:solidFill>
                  <a:latin typeface="Calibri" panose="020F0502020204030204"/>
                </a:endParaRPr>
              </a:p>
              <a:p>
                <a:pPr marL="457200" lvl="0" indent="-457200">
                  <a:buFont typeface="Arial" panose="020B0604020202020204" pitchFamily="34" charset="0"/>
                  <a:buChar char="•"/>
                </a:pPr>
                <a:r>
                  <a:rPr kumimoji="0" lang="en-US" sz="3200" b="0" i="0" u="none" strike="noStrike" kern="1200" cap="none" spc="0" normalizeH="0" baseline="0" dirty="0" smtClean="0">
                    <a:ln>
                      <a:noFill/>
                    </a:ln>
                    <a:solidFill>
                      <a:prstClr val="black"/>
                    </a:solidFill>
                    <a:effectLst/>
                    <a:uLnTx/>
                    <a:uFillTx/>
                    <a:latin typeface="Calibri" panose="020F0502020204030204"/>
                    <a:ea typeface="+mn-ea"/>
                    <a:cs typeface="+mn-cs"/>
                  </a:rPr>
                  <a:t>We</a:t>
                </a:r>
                <a:r>
                  <a:rPr kumimoji="0" lang="en-US" sz="3200" b="0" i="0" u="none" strike="noStrike" kern="1200" cap="none" spc="0" normalizeH="0" dirty="0" smtClean="0">
                    <a:ln>
                      <a:noFill/>
                    </a:ln>
                    <a:solidFill>
                      <a:prstClr val="black"/>
                    </a:solidFill>
                    <a:effectLst/>
                    <a:uLnTx/>
                    <a:uFillTx/>
                    <a:latin typeface="Calibri" panose="020F0502020204030204"/>
                    <a:ea typeface="+mn-ea"/>
                    <a:cs typeface="+mn-cs"/>
                  </a:rPr>
                  <a:t> call this </a:t>
                </a:r>
                <a14:m>
                  <m:oMath xmlns:m="http://schemas.openxmlformats.org/officeDocument/2006/math">
                    <m:r>
                      <a:rPr lang="en-US" sz="3200" i="1">
                        <a:latin typeface="Cambria Math" panose="02040503050406030204" pitchFamily="18" charset="0"/>
                      </a:rPr>
                      <m:t>𝐾</m:t>
                    </m:r>
                    <m:r>
                      <a:rPr lang="en-US" sz="3200" i="1">
                        <a:latin typeface="Cambria Math" panose="02040503050406030204" pitchFamily="18" charset="0"/>
                      </a:rPr>
                      <m:t>′</m:t>
                    </m:r>
                  </m:oMath>
                </a14:m>
                <a:r>
                  <a:rPr kumimoji="0" lang="en-US" sz="3200" b="0" i="0" u="none" strike="noStrike" kern="1200" cap="none" spc="0" normalizeH="0" dirty="0" smtClean="0">
                    <a:ln>
                      <a:noFill/>
                    </a:ln>
                    <a:solidFill>
                      <a:prstClr val="black"/>
                    </a:solidFill>
                    <a:effectLst/>
                    <a:uLnTx/>
                    <a:uFillTx/>
                    <a:latin typeface="Calibri" panose="020F0502020204030204"/>
                    <a:ea typeface="+mn-ea"/>
                    <a:cs typeface="+mn-cs"/>
                  </a:rPr>
                  <a:t> or K prime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dirty="0" smtClean="0">
                    <a:ln>
                      <a:noFill/>
                    </a:ln>
                    <a:solidFill>
                      <a:prstClr val="black"/>
                    </a:solidFill>
                    <a:effectLst/>
                    <a:uLnTx/>
                    <a:uFillTx/>
                    <a:latin typeface="Calibri" panose="020F0502020204030204"/>
                    <a:ea typeface="+mn-ea"/>
                    <a:cs typeface="+mn-cs"/>
                  </a:rPr>
                  <a:t>All you have to do is divide 1 by K</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dirty="0" smtClean="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aseline="0" noProof="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385760" y="1171658"/>
                <a:ext cx="7677517" cy="4801314"/>
              </a:xfrm>
              <a:prstGeom prst="rect">
                <a:avLst/>
              </a:prstGeom>
              <a:blipFill>
                <a:blip r:embed="rId6"/>
                <a:stretch>
                  <a:fillRect l="-1825" t="-1650" r="-1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708423" y="4466286"/>
                <a:ext cx="7032190" cy="8066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𝐾</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𝐾</m:t>
                          </m:r>
                        </m:den>
                      </m:f>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i="1">
                              <a:latin typeface="Cambria Math" panose="02040503050406030204" pitchFamily="18" charset="0"/>
                            </a:rPr>
                            <m:t>3.8 ∗</m:t>
                          </m:r>
                          <m:sSup>
                            <m:sSupPr>
                              <m:ctrlPr>
                                <a:rPr lang="en-US" sz="2800" i="1">
                                  <a:latin typeface="Cambria Math" panose="02040503050406030204" pitchFamily="18" charset="0"/>
                                </a:rPr>
                              </m:ctrlPr>
                            </m:sSupPr>
                            <m:e>
                              <m:r>
                                <a:rPr lang="en-US" sz="2800" i="1">
                                  <a:latin typeface="Cambria Math" panose="02040503050406030204" pitchFamily="18" charset="0"/>
                                </a:rPr>
                                <m:t>10</m:t>
                              </m:r>
                            </m:e>
                            <m:sup>
                              <m:r>
                                <a:rPr lang="en-US" sz="2800" i="1">
                                  <a:latin typeface="Cambria Math" panose="02040503050406030204" pitchFamily="18" charset="0"/>
                                </a:rPr>
                                <m:t>4</m:t>
                              </m:r>
                            </m:sup>
                          </m:sSup>
                        </m:den>
                      </m:f>
                      <m:r>
                        <a:rPr lang="en-US" sz="2800" b="0" i="1" smtClean="0">
                          <a:latin typeface="Cambria Math" panose="02040503050406030204" pitchFamily="18" charset="0"/>
                        </a:rPr>
                        <m:t>=2.6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−5</m:t>
                          </m:r>
                        </m:sup>
                      </m:sSup>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708423" y="4466286"/>
                <a:ext cx="7032190" cy="8066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775035" y="5667907"/>
                <a:ext cx="444089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prstClr val="black"/>
                          </a:solidFill>
                          <a:latin typeface="Cambria Math" panose="02040503050406030204" pitchFamily="18" charset="0"/>
                        </a:rPr>
                        <m:t>2</m:t>
                      </m:r>
                      <m:r>
                        <a:rPr lang="en-US" sz="2800" i="1">
                          <a:solidFill>
                            <a:prstClr val="black"/>
                          </a:solidFill>
                          <a:latin typeface="Cambria Math" panose="02040503050406030204" pitchFamily="18" charset="0"/>
                          <a:ea typeface="Cambria Math" panose="02040503050406030204" pitchFamily="18" charset="0"/>
                        </a:rPr>
                        <m:t>𝑁</m:t>
                      </m:r>
                      <m:sSub>
                        <m:sSubPr>
                          <m:ctrlPr>
                            <a:rPr lang="en-US" sz="2800" i="1">
                              <a:solidFill>
                                <a:prstClr val="black"/>
                              </a:solidFill>
                              <a:latin typeface="Cambria Math" panose="02040503050406030204" pitchFamily="18" charset="0"/>
                              <a:ea typeface="Cambria Math" panose="02040503050406030204" pitchFamily="18" charset="0"/>
                            </a:rPr>
                          </m:ctrlPr>
                        </m:sSubPr>
                        <m:e>
                          <m:r>
                            <a:rPr lang="en-US" sz="2800" i="1">
                              <a:solidFill>
                                <a:prstClr val="black"/>
                              </a:solidFill>
                              <a:latin typeface="Cambria Math" panose="02040503050406030204" pitchFamily="18" charset="0"/>
                              <a:ea typeface="Cambria Math" panose="02040503050406030204" pitchFamily="18" charset="0"/>
                            </a:rPr>
                            <m:t>𝐻</m:t>
                          </m:r>
                        </m:e>
                        <m:sub>
                          <m:r>
                            <a:rPr lang="en-US" sz="2800" i="1">
                              <a:solidFill>
                                <a:prstClr val="black"/>
                              </a:solidFill>
                              <a:latin typeface="Cambria Math" panose="02040503050406030204" pitchFamily="18" charset="0"/>
                              <a:ea typeface="Cambria Math" panose="02040503050406030204" pitchFamily="18" charset="0"/>
                            </a:rPr>
                            <m:t>3</m:t>
                          </m:r>
                        </m:sub>
                      </m:sSub>
                      <m:r>
                        <a:rPr lang="en-US" sz="2800" b="0" i="1" smtClean="0">
                          <a:solidFill>
                            <a:prstClr val="black"/>
                          </a:solidFill>
                          <a:latin typeface="Cambria Math" panose="02040503050406030204" pitchFamily="18" charset="0"/>
                          <a:ea typeface="Cambria Math" panose="02040503050406030204" pitchFamily="18" charset="0"/>
                        </a:rPr>
                        <m:t> → </m:t>
                      </m:r>
                      <m:sSub>
                        <m:sSubPr>
                          <m:ctrlPr>
                            <a:rPr lang="en-US" sz="2800" i="1" smtClean="0">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𝑁</m:t>
                          </m:r>
                        </m:e>
                        <m:sub>
                          <m:r>
                            <a:rPr lang="en-US" sz="2800" i="1">
                              <a:solidFill>
                                <a:prstClr val="black"/>
                              </a:solidFill>
                              <a:latin typeface="Cambria Math" panose="02040503050406030204" pitchFamily="18" charset="0"/>
                            </a:rPr>
                            <m:t>2</m:t>
                          </m:r>
                        </m:sub>
                      </m:sSub>
                      <m:r>
                        <a:rPr lang="en-US" sz="2800" i="1">
                          <a:solidFill>
                            <a:prstClr val="black"/>
                          </a:solidFill>
                          <a:latin typeface="Cambria Math" panose="02040503050406030204" pitchFamily="18" charset="0"/>
                        </a:rPr>
                        <m:t> (</m:t>
                      </m:r>
                      <m:r>
                        <a:rPr lang="en-US" sz="2800" i="1">
                          <a:solidFill>
                            <a:prstClr val="black"/>
                          </a:solidFill>
                          <a:latin typeface="Cambria Math" panose="02040503050406030204" pitchFamily="18" charset="0"/>
                        </a:rPr>
                        <m:t>𝑔</m:t>
                      </m:r>
                      <m:r>
                        <a:rPr lang="en-US" sz="2800" i="1">
                          <a:solidFill>
                            <a:prstClr val="black"/>
                          </a:solidFill>
                          <a:latin typeface="Cambria Math" panose="02040503050406030204" pitchFamily="18" charset="0"/>
                        </a:rPr>
                        <m:t>)+3</m:t>
                      </m:r>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𝐻</m:t>
                          </m:r>
                        </m:e>
                        <m:sub>
                          <m:r>
                            <a:rPr lang="en-US" sz="2800" i="1">
                              <a:solidFill>
                                <a:prstClr val="black"/>
                              </a:solidFill>
                              <a:latin typeface="Cambria Math" panose="02040503050406030204" pitchFamily="18" charset="0"/>
                            </a:rPr>
                            <m:t>2</m:t>
                          </m:r>
                        </m:sub>
                      </m:sSub>
                      <m:r>
                        <a:rPr lang="en-US" sz="2800"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𝑔</m:t>
                      </m:r>
                      <m:r>
                        <a:rPr lang="en-US" sz="2800" i="1">
                          <a:solidFill>
                            <a:prstClr val="black"/>
                          </a:solidFill>
                          <a:latin typeface="Cambria Math" panose="02040503050406030204" pitchFamily="18" charset="0"/>
                        </a:rPr>
                        <m:t>)</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3775035" y="5667907"/>
                <a:ext cx="4440896" cy="52322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58433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925455" y="452582"/>
            <a:ext cx="51908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Review</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 – Chemical Equations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3925455" y="1792712"/>
                <a:ext cx="482914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𝐶</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4</m:t>
                          </m:r>
                        </m:sub>
                      </m:sSub>
                      <m:r>
                        <a:rPr lang="en-US" sz="3200" b="0" i="1" smtClean="0">
                          <a:latin typeface="Cambria Math" panose="02040503050406030204" pitchFamily="18" charset="0"/>
                        </a:rPr>
                        <m:t>+2</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𝑂</m:t>
                          </m:r>
                        </m:e>
                        <m:sub>
                          <m:r>
                            <a:rPr lang="en-US" sz="3200" b="0" i="1" smtClean="0">
                              <a:latin typeface="Cambria Math" panose="02040503050406030204" pitchFamily="18" charset="0"/>
                            </a:rPr>
                            <m:t>2</m:t>
                          </m:r>
                        </m:sub>
                      </m:sSub>
                      <m:r>
                        <a:rPr lang="en-US" sz="3200" b="0" i="1" smtClean="0">
                          <a:latin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𝐶</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𝑂</m:t>
                          </m:r>
                        </m:e>
                        <m:sub>
                          <m:r>
                            <a:rPr lang="en-US" sz="3200" b="0" i="1" smtClean="0">
                              <a:latin typeface="Cambria Math" panose="02040503050406030204" pitchFamily="18" charset="0"/>
                              <a:ea typeface="Cambria Math" panose="02040503050406030204" pitchFamily="18" charset="0"/>
                            </a:rPr>
                            <m:t>2</m:t>
                          </m:r>
                        </m:sub>
                      </m:sSub>
                      <m:r>
                        <a:rPr lang="en-US" sz="3200" b="0" i="1" smtClean="0">
                          <a:latin typeface="Cambria Math" panose="02040503050406030204" pitchFamily="18" charset="0"/>
                          <a:ea typeface="Cambria Math" panose="02040503050406030204" pitchFamily="18" charset="0"/>
                        </a:rPr>
                        <m:t>+2</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𝐻</m:t>
                          </m:r>
                        </m:e>
                        <m:sub>
                          <m:r>
                            <a:rPr lang="en-US" sz="3200" b="0" i="1" smtClean="0">
                              <a:latin typeface="Cambria Math" panose="02040503050406030204" pitchFamily="18" charset="0"/>
                              <a:ea typeface="Cambria Math" panose="02040503050406030204" pitchFamily="18" charset="0"/>
                            </a:rPr>
                            <m:t>2</m:t>
                          </m:r>
                        </m:sub>
                      </m:sSub>
                      <m:r>
                        <a:rPr lang="en-US" sz="3200" b="0" i="1" smtClean="0">
                          <a:latin typeface="Cambria Math" panose="02040503050406030204" pitchFamily="18" charset="0"/>
                          <a:ea typeface="Cambria Math" panose="02040503050406030204" pitchFamily="18" charset="0"/>
                        </a:rPr>
                        <m:t>𝑂</m:t>
                      </m:r>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3925455" y="1792712"/>
                <a:ext cx="4829143" cy="492443"/>
              </a:xfrm>
              <a:prstGeom prst="rect">
                <a:avLst/>
              </a:prstGeom>
              <a:blipFill>
                <a:blip r:embed="rId2"/>
                <a:stretch>
                  <a:fillRect/>
                </a:stretch>
              </a:blipFill>
            </p:spPr>
            <p:txBody>
              <a:bodyPr/>
              <a:lstStyle/>
              <a:p>
                <a:r>
                  <a:rPr lang="en-US">
                    <a:noFill/>
                  </a:rPr>
                  <a:t> </a:t>
                </a:r>
              </a:p>
            </p:txBody>
          </p:sp>
        </mc:Fallback>
      </mc:AlternateContent>
      <p:sp>
        <p:nvSpPr>
          <p:cNvPr id="5" name="TextBox 4"/>
          <p:cNvSpPr txBox="1"/>
          <p:nvPr/>
        </p:nvSpPr>
        <p:spPr>
          <a:xfrm>
            <a:off x="2050869" y="3187337"/>
            <a:ext cx="8399417" cy="2308324"/>
          </a:xfrm>
          <a:prstGeom prst="rect">
            <a:avLst/>
          </a:prstGeom>
          <a:noFill/>
        </p:spPr>
        <p:txBody>
          <a:bodyPr wrap="square" rtlCol="0">
            <a:spAutoFit/>
          </a:bodyPr>
          <a:lstStyle/>
          <a:p>
            <a:pPr marL="457200" indent="-457200">
              <a:buFont typeface="+mj-lt"/>
              <a:buAutoNum type="arabicPeriod"/>
            </a:pPr>
            <a:r>
              <a:rPr lang="en-US" sz="2400" dirty="0" smtClean="0"/>
              <a:t>The number of atoms on the left must equal the right</a:t>
            </a:r>
          </a:p>
          <a:p>
            <a:pPr marL="457200" indent="-457200">
              <a:buFont typeface="+mj-lt"/>
              <a:buAutoNum type="arabicPeriod"/>
            </a:pPr>
            <a:endParaRPr lang="en-US" sz="2400" dirty="0"/>
          </a:p>
          <a:p>
            <a:pPr marL="457200" indent="-457200">
              <a:buFont typeface="+mj-lt"/>
              <a:buAutoNum type="arabicPeriod"/>
            </a:pPr>
            <a:r>
              <a:rPr lang="en-US" sz="2400" dirty="0" smtClean="0"/>
              <a:t>The coefficients on each species represents the number of moles of each species.</a:t>
            </a:r>
          </a:p>
          <a:p>
            <a:pPr marL="457200" indent="-457200">
              <a:buFont typeface="+mj-lt"/>
              <a:buAutoNum type="arabicPeriod"/>
            </a:pPr>
            <a:endParaRPr lang="en-US" sz="2400" dirty="0"/>
          </a:p>
          <a:p>
            <a:pPr marL="457200" indent="-457200">
              <a:buFont typeface="+mj-lt"/>
              <a:buAutoNum type="arabicPeriod"/>
            </a:pPr>
            <a:endParaRPr lang="en-US" sz="2400" dirty="0"/>
          </a:p>
        </p:txBody>
      </p:sp>
    </p:spTree>
    <p:extLst>
      <p:ext uri="{BB962C8B-B14F-4D97-AF65-F5344CB8AC3E}">
        <p14:creationId xmlns:p14="http://schemas.microsoft.com/office/powerpoint/2010/main" val="4087423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2385760" y="1524355"/>
            <a:ext cx="7677517" cy="430887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There is also a way to calculate the equilibrium constant using the law of mass action.  This only works if we have the equilibrium</a:t>
            </a: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 constant determined for an ideally balanced equation. </a:t>
            </a: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427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3143407" y="1315350"/>
            <a:ext cx="5909154" cy="184665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Let’s go back to our last example.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3867400" y="2238679"/>
                <a:ext cx="4403450" cy="898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𝑁</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 (</m:t>
                      </m:r>
                      <m:r>
                        <a:rPr lang="en-US" sz="2800" b="0" i="1" smtClean="0">
                          <a:latin typeface="Cambria Math" panose="02040503050406030204" pitchFamily="18" charset="0"/>
                        </a:rPr>
                        <m:t>𝑔</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3</m:t>
                          </m:r>
                        </m:num>
                        <m:den>
                          <m:r>
                            <a:rPr lang="en-US" sz="2800" b="0" i="1" smtClean="0">
                              <a:latin typeface="Cambria Math" panose="02040503050406030204" pitchFamily="18" charset="0"/>
                            </a:rPr>
                            <m:t>2</m:t>
                          </m:r>
                        </m:den>
                      </m:f>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𝑔</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𝑁</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𝐻</m:t>
                          </m:r>
                        </m:e>
                        <m:sub>
                          <m:r>
                            <a:rPr lang="en-US" sz="2800" b="0" i="1" smtClean="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867400" y="2238679"/>
                <a:ext cx="4403450" cy="898964"/>
              </a:xfrm>
              <a:prstGeom prst="rect">
                <a:avLst/>
              </a:prstGeom>
              <a:blipFill>
                <a:blip r:embed="rId2"/>
                <a:stretch>
                  <a:fillRect/>
                </a:stretch>
              </a:blipFill>
            </p:spPr>
            <p:txBody>
              <a:bodyPr/>
              <a:lstStyle/>
              <a:p>
                <a:r>
                  <a:rPr lang="en-US">
                    <a:noFill/>
                  </a:rPr>
                  <a:t> </a:t>
                </a:r>
              </a:p>
            </p:txBody>
          </p:sp>
        </mc:Fallback>
      </mc:AlternateContent>
      <p:sp>
        <p:nvSpPr>
          <p:cNvPr id="6" name="TextBox 5"/>
          <p:cNvSpPr txBox="1"/>
          <p:nvPr/>
        </p:nvSpPr>
        <p:spPr>
          <a:xfrm>
            <a:off x="3269942" y="3407150"/>
            <a:ext cx="5909154" cy="381642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If the problem wants us to use</a:t>
            </a: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 the law of mass action to calculate the equilibrium constant then we leave the equation balanced with fraction coefficients.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295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3867400" y="1350405"/>
                <a:ext cx="4403450" cy="8989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𝑁</m:t>
                      </m:r>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𝐻</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3</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Rectangle 4"/>
              <p:cNvSpPr>
                <a:spLocks noRot="1" noChangeAspect="1" noMove="1" noResize="1" noEditPoints="1" noAdjustHandles="1" noChangeArrowheads="1" noChangeShapeType="1" noTextEdit="1"/>
              </p:cNvSpPr>
              <p:nvPr/>
            </p:nvSpPr>
            <p:spPr>
              <a:xfrm>
                <a:off x="3867400" y="1350405"/>
                <a:ext cx="4403450" cy="89896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498842" y="2646271"/>
                <a:ext cx="2522934" cy="9420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𝐾</m:t>
                      </m:r>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r>
                                <a:rPr lang="en-US" sz="2800" b="0" i="1" smtClean="0">
                                  <a:latin typeface="Cambria Math" panose="02040503050406030204" pitchFamily="18" charset="0"/>
                                </a:rPr>
                                <m:t>𝑁</m:t>
                              </m:r>
                              <m:sSub>
                                <m:sSubPr>
                                  <m:ctrlPr>
                                    <a:rPr lang="en-US" sz="2800" i="1">
                                      <a:solidFill>
                                        <a:prstClr val="black"/>
                                      </a:solidFill>
                                      <a:latin typeface="Cambria Math" panose="02040503050406030204" pitchFamily="18" charset="0"/>
                                      <a:ea typeface="Cambria Math" panose="02040503050406030204" pitchFamily="18" charset="0"/>
                                    </a:rPr>
                                  </m:ctrlPr>
                                </m:sSubPr>
                                <m:e>
                                  <m:r>
                                    <a:rPr lang="en-US" sz="2800" i="1">
                                      <a:solidFill>
                                        <a:prstClr val="black"/>
                                      </a:solidFill>
                                      <a:latin typeface="Cambria Math" panose="02040503050406030204" pitchFamily="18" charset="0"/>
                                      <a:ea typeface="Cambria Math" panose="02040503050406030204" pitchFamily="18" charset="0"/>
                                    </a:rPr>
                                    <m:t>𝐻</m:t>
                                  </m:r>
                                </m:e>
                                <m:sub>
                                  <m:r>
                                    <a:rPr lang="en-US" sz="2800" i="1">
                                      <a:solidFill>
                                        <a:prstClr val="black"/>
                                      </a:solidFill>
                                      <a:latin typeface="Cambria Math" panose="02040503050406030204" pitchFamily="18" charset="0"/>
                                      <a:ea typeface="Cambria Math" panose="02040503050406030204" pitchFamily="18" charset="0"/>
                                    </a:rPr>
                                    <m:t>3</m:t>
                                  </m:r>
                                </m:sub>
                              </m:sSub>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𝑁</m:t>
                                  </m:r>
                                </m:e>
                                <m:sub>
                                  <m:r>
                                    <a:rPr lang="en-US" sz="2800" i="1">
                                      <a:solidFill>
                                        <a:prstClr val="black"/>
                                      </a:solidFill>
                                      <a:latin typeface="Cambria Math" panose="02040503050406030204" pitchFamily="18" charset="0"/>
                                    </a:rPr>
                                    <m:t>2</m:t>
                                  </m:r>
                                </m:sub>
                              </m:sSub>
                              <m:r>
                                <a:rPr lang="en-US" sz="2800" b="0" i="1" smtClean="0">
                                  <a:latin typeface="Cambria Math" panose="02040503050406030204" pitchFamily="18" charset="0"/>
                                </a:rPr>
                                <m:t>]</m:t>
                              </m:r>
                            </m:e>
                            <m:sup>
                              <m:r>
                                <a:rPr lang="en-US" sz="2800" b="0" i="1" smtClean="0">
                                  <a:latin typeface="Cambria Math" panose="02040503050406030204" pitchFamily="18" charset="0"/>
                                </a:rPr>
                                <m:t>1</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𝐻</m:t>
                                  </m:r>
                                </m:e>
                                <m:sub>
                                  <m:r>
                                    <a:rPr lang="en-US" sz="2800" i="1">
                                      <a:solidFill>
                                        <a:prstClr val="black"/>
                                      </a:solidFill>
                                      <a:latin typeface="Cambria Math" panose="02040503050406030204" pitchFamily="18" charset="0"/>
                                    </a:rPr>
                                    <m:t>2</m:t>
                                  </m:r>
                                </m:sub>
                              </m:sSub>
                              <m:r>
                                <a:rPr lang="en-US" sz="2800" b="0" i="1" smtClean="0">
                                  <a:latin typeface="Cambria Math" panose="02040503050406030204" pitchFamily="18" charset="0"/>
                                </a:rPr>
                                <m:t>]</m:t>
                              </m:r>
                            </m:e>
                            <m:sup>
                              <m:r>
                                <a:rPr lang="en-US" sz="2800" b="0" i="1" smtClean="0">
                                  <a:latin typeface="Cambria Math" panose="02040503050406030204" pitchFamily="18" charset="0"/>
                                </a:rPr>
                                <m:t>3</m:t>
                              </m:r>
                            </m:sup>
                          </m:sSup>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498842" y="2646271"/>
                <a:ext cx="2522934" cy="94205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978905" y="3856763"/>
                <a:ext cx="4180440" cy="1214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i="1">
                              <a:latin typeface="Cambria Math" panose="02040503050406030204" pitchFamily="18" charset="0"/>
                            </a:rPr>
                            <m:t>𝐾</m:t>
                          </m:r>
                        </m:e>
                        <m:sup>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sup>
                      </m:sSup>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m:t>
                                      </m:r>
                                      <m:r>
                                        <a:rPr lang="en-US" sz="2800" i="1">
                                          <a:latin typeface="Cambria Math" panose="02040503050406030204" pitchFamily="18" charset="0"/>
                                        </a:rPr>
                                        <m:t>𝑁</m:t>
                                      </m:r>
                                      <m:sSub>
                                        <m:sSubPr>
                                          <m:ctrlPr>
                                            <a:rPr lang="en-US" sz="2800" i="1">
                                              <a:solidFill>
                                                <a:prstClr val="black"/>
                                              </a:solidFill>
                                              <a:latin typeface="Cambria Math" panose="02040503050406030204" pitchFamily="18" charset="0"/>
                                              <a:ea typeface="Cambria Math" panose="02040503050406030204" pitchFamily="18" charset="0"/>
                                            </a:rPr>
                                          </m:ctrlPr>
                                        </m:sSubPr>
                                        <m:e>
                                          <m:r>
                                            <a:rPr lang="en-US" sz="2800" i="1">
                                              <a:solidFill>
                                                <a:prstClr val="black"/>
                                              </a:solidFill>
                                              <a:latin typeface="Cambria Math" panose="02040503050406030204" pitchFamily="18" charset="0"/>
                                              <a:ea typeface="Cambria Math" panose="02040503050406030204" pitchFamily="18" charset="0"/>
                                            </a:rPr>
                                            <m:t>𝐻</m:t>
                                          </m:r>
                                        </m:e>
                                        <m:sub>
                                          <m:r>
                                            <a:rPr lang="en-US" sz="2800" i="1">
                                              <a:solidFill>
                                                <a:prstClr val="black"/>
                                              </a:solidFill>
                                              <a:latin typeface="Cambria Math" panose="02040503050406030204" pitchFamily="18" charset="0"/>
                                              <a:ea typeface="Cambria Math" panose="02040503050406030204" pitchFamily="18" charset="0"/>
                                            </a:rPr>
                                            <m:t>3</m:t>
                                          </m:r>
                                        </m:sub>
                                      </m:sSub>
                                      <m:r>
                                        <a:rPr lang="en-US" sz="2800" i="1">
                                          <a:latin typeface="Cambria Math" panose="02040503050406030204" pitchFamily="18" charset="0"/>
                                        </a:rPr>
                                        <m:t>]</m:t>
                                      </m:r>
                                    </m:e>
                                    <m:sup>
                                      <m:r>
                                        <a:rPr lang="en-US" sz="2800" i="1">
                                          <a:latin typeface="Cambria Math" panose="02040503050406030204" pitchFamily="18" charset="0"/>
                                        </a:rPr>
                                        <m:t>2</m:t>
                                      </m:r>
                                    </m:sup>
                                  </m:sSup>
                                </m:num>
                                <m:den>
                                  <m:sSup>
                                    <m:sSupPr>
                                      <m:ctrlPr>
                                        <a:rPr lang="en-US" sz="2800" i="1">
                                          <a:latin typeface="Cambria Math" panose="02040503050406030204" pitchFamily="18" charset="0"/>
                                        </a:rPr>
                                      </m:ctrlPr>
                                    </m:sSupPr>
                                    <m:e>
                                      <m:r>
                                        <a:rPr lang="en-US" sz="2800" i="1">
                                          <a:latin typeface="Cambria Math" panose="02040503050406030204" pitchFamily="18" charset="0"/>
                                        </a:rPr>
                                        <m:t>[</m:t>
                                      </m:r>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𝑁</m:t>
                                          </m:r>
                                        </m:e>
                                        <m:sub>
                                          <m:r>
                                            <a:rPr lang="en-US" sz="2800" i="1">
                                              <a:solidFill>
                                                <a:prstClr val="black"/>
                                              </a:solidFill>
                                              <a:latin typeface="Cambria Math" panose="02040503050406030204" pitchFamily="18" charset="0"/>
                                            </a:rPr>
                                            <m:t>2</m:t>
                                          </m:r>
                                        </m:sub>
                                      </m:sSub>
                                      <m:r>
                                        <a:rPr lang="en-US" sz="2800" i="1">
                                          <a:latin typeface="Cambria Math" panose="02040503050406030204" pitchFamily="18" charset="0"/>
                                        </a:rPr>
                                        <m:t>]</m:t>
                                      </m:r>
                                    </m:e>
                                    <m:sup>
                                      <m:r>
                                        <a:rPr lang="en-US" sz="2800" i="1">
                                          <a:latin typeface="Cambria Math" panose="02040503050406030204" pitchFamily="18" charset="0"/>
                                        </a:rPr>
                                        <m:t>1</m:t>
                                      </m:r>
                                    </m:sup>
                                  </m:sSup>
                                  <m:sSup>
                                    <m:sSupPr>
                                      <m:ctrlPr>
                                        <a:rPr lang="en-US" sz="2800" i="1">
                                          <a:latin typeface="Cambria Math" panose="02040503050406030204" pitchFamily="18" charset="0"/>
                                        </a:rPr>
                                      </m:ctrlPr>
                                    </m:sSupPr>
                                    <m:e>
                                      <m:r>
                                        <a:rPr lang="en-US" sz="2800" i="1">
                                          <a:latin typeface="Cambria Math" panose="02040503050406030204" pitchFamily="18" charset="0"/>
                                        </a:rPr>
                                        <m:t>[</m:t>
                                      </m:r>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𝐻</m:t>
                                          </m:r>
                                        </m:e>
                                        <m:sub>
                                          <m:r>
                                            <a:rPr lang="en-US" sz="2800" i="1">
                                              <a:solidFill>
                                                <a:prstClr val="black"/>
                                              </a:solidFill>
                                              <a:latin typeface="Cambria Math" panose="02040503050406030204" pitchFamily="18" charset="0"/>
                                            </a:rPr>
                                            <m:t>2</m:t>
                                          </m:r>
                                        </m:sub>
                                      </m:sSub>
                                      <m:r>
                                        <a:rPr lang="en-US" sz="2800" i="1">
                                          <a:latin typeface="Cambria Math" panose="02040503050406030204" pitchFamily="18" charset="0"/>
                                        </a:rPr>
                                        <m:t>]</m:t>
                                      </m:r>
                                    </m:e>
                                    <m:sup>
                                      <m:r>
                                        <a:rPr lang="en-US" sz="2800" i="1">
                                          <a:latin typeface="Cambria Math" panose="02040503050406030204" pitchFamily="18" charset="0"/>
                                        </a:rPr>
                                        <m:t>3</m:t>
                                      </m:r>
                                    </m:sup>
                                  </m:sSup>
                                </m:den>
                              </m:f>
                            </m:e>
                          </m:d>
                        </m:e>
                        <m:sup>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sup>
                      </m:sSup>
                      <m:r>
                        <a:rPr lang="en-US" sz="2800" b="0" i="1" smtClean="0">
                          <a:latin typeface="Cambria Math" panose="02040503050406030204" pitchFamily="18" charset="0"/>
                        </a:rPr>
                        <m:t>=</m:t>
                      </m:r>
                      <m:r>
                        <a:rPr lang="en-US" sz="2800" b="0" i="1" smtClean="0">
                          <a:latin typeface="Cambria Math" panose="02040503050406030204" pitchFamily="18" charset="0"/>
                        </a:rPr>
                        <m:t>𝐾</m:t>
                      </m:r>
                      <m:r>
                        <a:rPr lang="en-US" sz="2800" b="0" i="1" smtClean="0">
                          <a:latin typeface="Cambria Math" panose="02040503050406030204" pitchFamily="18" charset="0"/>
                        </a:rPr>
                        <m:t>′′</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978905" y="3856763"/>
                <a:ext cx="4180440" cy="121430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32605" y="5567110"/>
                <a:ext cx="5783827" cy="901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i="1">
                              <a:latin typeface="Cambria Math" panose="02040503050406030204" pitchFamily="18" charset="0"/>
                            </a:rPr>
                            <m:t>𝐾</m:t>
                          </m:r>
                        </m:e>
                        <m:sup>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i="1">
                                  <a:latin typeface="Cambria Math" panose="02040503050406030204" pitchFamily="18" charset="0"/>
                                </a:rPr>
                                <m:t>3.8 ∗</m:t>
                              </m:r>
                              <m:sSup>
                                <m:sSupPr>
                                  <m:ctrlPr>
                                    <a:rPr lang="en-US" sz="2800" i="1">
                                      <a:latin typeface="Cambria Math" panose="02040503050406030204" pitchFamily="18" charset="0"/>
                                    </a:rPr>
                                  </m:ctrlPr>
                                </m:sSupPr>
                                <m:e>
                                  <m:r>
                                    <a:rPr lang="en-US" sz="2800" i="1">
                                      <a:latin typeface="Cambria Math" panose="02040503050406030204" pitchFamily="18" charset="0"/>
                                    </a:rPr>
                                    <m:t>10</m:t>
                                  </m:r>
                                </m:e>
                                <m:sup>
                                  <m:r>
                                    <a:rPr lang="en-US" sz="2800" i="1">
                                      <a:latin typeface="Cambria Math" panose="02040503050406030204" pitchFamily="18" charset="0"/>
                                    </a:rPr>
                                    <m:t>4</m:t>
                                  </m:r>
                                </m:sup>
                              </m:sSup>
                            </m:e>
                          </m:d>
                        </m:e>
                        <m:sup>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sup>
                      </m:sSup>
                      <m:r>
                        <a:rPr lang="en-US" sz="2800" b="0" i="1" smtClean="0">
                          <a:latin typeface="Cambria Math" panose="02040503050406030204" pitchFamily="18" charset="0"/>
                        </a:rPr>
                        <m:t>=1.9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r>
                        <a:rPr lang="en-US" sz="2800" i="1">
                          <a:latin typeface="Cambria Math" panose="02040503050406030204" pitchFamily="18" charset="0"/>
                        </a:rPr>
                        <m:t>𝐾</m:t>
                      </m:r>
                      <m:r>
                        <a:rPr lang="en-US" sz="2800" i="1">
                          <a:latin typeface="Cambria Math" panose="02040503050406030204" pitchFamily="18" charset="0"/>
                        </a:rPr>
                        <m:t>′′</m:t>
                      </m:r>
                    </m:oMath>
                  </m:oMathPara>
                </a14:m>
                <a:endParaRPr lang="en-US" sz="2800" dirty="0"/>
              </a:p>
              <a:p>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332605" y="5567110"/>
                <a:ext cx="5783827" cy="90101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64907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2490265" y="1380664"/>
            <a:ext cx="8025336" cy="184665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Simply</a:t>
            </a: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 put for a general chemical equation</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1" name="TextBox 10"/>
              <p:cNvSpPr txBox="1"/>
              <p:nvPr/>
            </p:nvSpPr>
            <p:spPr>
              <a:xfrm>
                <a:off x="3448464" y="2303993"/>
                <a:ext cx="462613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𝑛𝑗𝐴</m:t>
                      </m:r>
                      <m:r>
                        <a:rPr lang="en-US" sz="3200" b="0" i="1" smtClean="0">
                          <a:latin typeface="Cambria Math" panose="02040503050406030204" pitchFamily="18" charset="0"/>
                        </a:rPr>
                        <m:t>+</m:t>
                      </m:r>
                      <m:r>
                        <a:rPr lang="en-US" sz="3200" b="0" i="1" smtClean="0">
                          <a:latin typeface="Cambria Math" panose="02040503050406030204" pitchFamily="18" charset="0"/>
                        </a:rPr>
                        <m:t>𝑛𝑘𝐵</m:t>
                      </m:r>
                      <m:r>
                        <a:rPr lang="en-US" sz="3200" b="0" i="1" smtClean="0">
                          <a:latin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𝑛𝑙𝐶</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𝑛𝑚𝐷</m:t>
                      </m:r>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448464" y="2303993"/>
                <a:ext cx="4626138" cy="492443"/>
              </a:xfrm>
              <a:prstGeom prst="rect">
                <a:avLst/>
              </a:prstGeom>
              <a:blipFill>
                <a:blip r:embed="rId3"/>
                <a:stretch>
                  <a:fillRect/>
                </a:stretch>
              </a:blipFill>
            </p:spPr>
            <p:txBody>
              <a:bodyPr/>
              <a:lstStyle/>
              <a:p>
                <a:r>
                  <a:rPr lang="en-US">
                    <a:noFill/>
                  </a:rPr>
                  <a:t> </a:t>
                </a:r>
              </a:p>
            </p:txBody>
          </p:sp>
        </mc:Fallback>
      </mc:AlternateContent>
      <p:sp>
        <p:nvSpPr>
          <p:cNvPr id="13" name="TextBox 12"/>
          <p:cNvSpPr txBox="1"/>
          <p:nvPr/>
        </p:nvSpPr>
        <p:spPr>
          <a:xfrm>
            <a:off x="2355282" y="2969978"/>
            <a:ext cx="8025336" cy="233910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Where n is some constant being multiplied to each species in our equation.</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4" name="Object 31" descr="K double prime equals open square bracket C close square bracket superscript nl open square bracket D close square bracket superscript nm divided by open square bracket A close square bracket superscript nj open square bracket B close square bracket superscript nk equals K superscript n."/>
          <p:cNvGraphicFramePr>
            <a:graphicFrameLocks noChangeAspect="1"/>
          </p:cNvGraphicFramePr>
          <p:nvPr>
            <p:extLst>
              <p:ext uri="{D42A27DB-BD31-4B8C-83A1-F6EECF244321}">
                <p14:modId xmlns:p14="http://schemas.microsoft.com/office/powerpoint/2010/main" val="96536062"/>
              </p:ext>
            </p:extLst>
          </p:nvPr>
        </p:nvGraphicFramePr>
        <p:xfrm>
          <a:off x="3775035" y="4385750"/>
          <a:ext cx="3906372" cy="1452667"/>
        </p:xfrm>
        <a:graphic>
          <a:graphicData uri="http://schemas.openxmlformats.org/presentationml/2006/ole">
            <mc:AlternateContent xmlns:mc="http://schemas.openxmlformats.org/markup-compatibility/2006">
              <mc:Choice xmlns:v="urn:schemas-microsoft-com:vml" Requires="v">
                <p:oleObj spid="_x0000_s2058" name="Equation" r:id="rId4" imgW="1434960" imgH="533160" progId="Equation.DSMT4">
                  <p:embed/>
                </p:oleObj>
              </mc:Choice>
              <mc:Fallback>
                <p:oleObj name="Equation" r:id="rId4" imgW="1434960" imgH="533160" progId="Equation.DSMT4">
                  <p:embed/>
                  <p:pic>
                    <p:nvPicPr>
                      <p:cNvPr id="8" name="Object 31" descr="K double prime equals open square bracket C close square bracket superscript nl open square bracket D close square bracket superscript nm divided by open square bracket A close square bracket superscript nj open square bracket B close square bracket superscript nk equals K superscript n."/>
                      <p:cNvPicPr>
                        <a:picLocks noChangeAspect="1" noChangeArrowheads="1"/>
                      </p:cNvPicPr>
                      <p:nvPr/>
                    </p:nvPicPr>
                    <p:blipFill>
                      <a:blip r:embed="rId5"/>
                      <a:srcRect/>
                      <a:stretch>
                        <a:fillRect/>
                      </a:stretch>
                    </p:blipFill>
                    <p:spPr bwMode="auto">
                      <a:xfrm>
                        <a:off x="3775035" y="4385750"/>
                        <a:ext cx="3906372" cy="145266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085499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2211851" y="1485166"/>
            <a:ext cx="8025336" cy="43088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The chemical equilibrium constant we calculate only holds true for a specific</a:t>
            </a:r>
            <a:r>
              <a:rPr kumimoji="0" lang="en-US" sz="3200" b="0" i="0" u="none" strike="noStrike" kern="1200" cap="none" spc="0" normalizeH="0" noProof="0" dirty="0" smtClean="0">
                <a:ln>
                  <a:noFill/>
                </a:ln>
                <a:solidFill>
                  <a:prstClr val="black"/>
                </a:solidFill>
                <a:effectLst/>
                <a:uLnTx/>
                <a:uFillTx/>
                <a:latin typeface="Calibri" panose="020F0502020204030204"/>
                <a:ea typeface="+mn-ea"/>
                <a:cs typeface="+mn-cs"/>
              </a:rPr>
              <a:t> temperature and pressure in the system.  At a certain temperature and pressure though, K will always be the same for a reaction.  No matter what.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111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This table lists the initial concentrations and concentrations at equilibrium of 3 sets of equilibrium positions in the synthesis of ammonia. &#10;&#10;In experiment I:&#10;The initial concentrations are nitrogen = 1.000 M, hydrogen = 1.000 M, and ammonia = 0.&#10;At equilibrium, the concentrations are nitrogen = 0.921 M, hydrogen = 0.763 M, and ammonia = 0.157 M.&#10;The equilibrium constant K = 6.02 times 10 to the power minus 2.&#10;&#10;In experiment II:&#10;The initial concentrations of nitrogen and hydrogen are 0. The initial concentration of ammonia = 1.000 M.&#10;At equilibrium, the concentrations are nitrogen = 0.399 M, hydrogen = 1.197 M, and ammonia = 0.203 M. &#10;The equilibrium constant K = 6.02 times 10 to the power minus 2.&#10;&#10;In experiment III:&#10;The initial concentrations are nitrogen = 2.00 M, hydrogen = 1.00 M, and ammonia = 3.00 M.&#10;At equilibrium, the concentrations are nitrogen = 2.59 M, hydrogen = 2.77 M, and ammonia = 1.82 M.&#10;The equilibrium constant K = 6.02 times 10 to the power minus 2.&#10;&#10;" title="Table 13.1 - Synthesis of Ammonia at Different Concentrations of Nitrogen and Hydrogen "/>
          <p:cNvPicPr>
            <a:picLocks noChangeAspect="1"/>
          </p:cNvPicPr>
          <p:nvPr/>
        </p:nvPicPr>
        <p:blipFill rotWithShape="1">
          <a:blip r:embed="rId2">
            <a:extLst>
              <a:ext uri="{28A0092B-C50C-407E-A947-70E740481C1C}">
                <a14:useLocalDpi xmlns:a14="http://schemas.microsoft.com/office/drawing/2010/main" val="0"/>
              </a:ext>
            </a:extLst>
          </a:blip>
          <a:srcRect t="16340"/>
          <a:stretch/>
        </p:blipFill>
        <p:spPr>
          <a:xfrm>
            <a:off x="3100319" y="1874520"/>
            <a:ext cx="6248400" cy="3374663"/>
          </a:xfrm>
          <a:prstGeom prst="rect">
            <a:avLst/>
          </a:prstGeom>
        </p:spPr>
      </p:pic>
    </p:spTree>
    <p:extLst>
      <p:ext uri="{BB962C8B-B14F-4D97-AF65-F5344CB8AC3E}">
        <p14:creationId xmlns:p14="http://schemas.microsoft.com/office/powerpoint/2010/main" val="3688800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Content Placeholder 2" descr="The slide contains two rectangular boxes. &#10;&#10;Starting from the left, the header of the first box reads equilibrium position and three points are listed under the header. &#10;The first point reads refers to each set of equilibrium concentrations, the second point reads there can be infinite number of positions for a reaction, and the third point reads depends on initial concentrations. &#10;&#10;The header of the second box reads equilibrium constant, and three points are listed under the header. &#10;The first point reads one constant for a particular system at a particular temperature, the second point reads remains unchanged, and the third point reads depends on the ratio of concentrations. &#10;&#10;" title="Equilibrium Position versus Equilibrium Constant "/>
          <p:cNvGraphicFramePr>
            <a:graphicFrameLocks/>
          </p:cNvGraphicFramePr>
          <p:nvPr>
            <p:extLst>
              <p:ext uri="{D42A27DB-BD31-4B8C-83A1-F6EECF244321}">
                <p14:modId xmlns:p14="http://schemas.microsoft.com/office/powerpoint/2010/main" val="2182150646"/>
              </p:ext>
            </p:extLst>
          </p:nvPr>
        </p:nvGraphicFramePr>
        <p:xfrm>
          <a:off x="1702248" y="1720225"/>
          <a:ext cx="8422278" cy="3947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3445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1254036" y="1208148"/>
            <a:ext cx="9597302" cy="501662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679" y="3155380"/>
            <a:ext cx="5445796" cy="1782380"/>
          </a:xfrm>
          <a:prstGeom prst="rect">
            <a:avLst/>
          </a:prstGeom>
        </p:spPr>
      </p:pic>
    </p:spTree>
    <p:extLst>
      <p:ext uri="{BB962C8B-B14F-4D97-AF65-F5344CB8AC3E}">
        <p14:creationId xmlns:p14="http://schemas.microsoft.com/office/powerpoint/2010/main" val="1299146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658983" y="1476103"/>
            <a:ext cx="8085908" cy="1959511"/>
          </a:xfrm>
          <a:prstGeom prst="rect">
            <a:avLst/>
          </a:prstGeom>
          <a:noFill/>
        </p:spPr>
        <p:txBody>
          <a:bodyPr wrap="square" rtlCol="0">
            <a:spAutoFit/>
          </a:bodyPr>
          <a:lstStyle/>
          <a:p>
            <a:r>
              <a:rPr lang="en-US" sz="2800" dirty="0" smtClean="0"/>
              <a:t>First we need to determine the balanced reaction.</a:t>
            </a:r>
          </a:p>
          <a:p>
            <a:endParaRPr lang="en-US" sz="2800" dirty="0"/>
          </a:p>
          <a:p>
            <a:r>
              <a:rPr lang="en-US" sz="2800" dirty="0" smtClean="0"/>
              <a:t>We have SO</a:t>
            </a:r>
            <a:r>
              <a:rPr lang="en-US" sz="2800" baseline="-25000" dirty="0" smtClean="0"/>
              <a:t>2</a:t>
            </a:r>
            <a:r>
              <a:rPr lang="en-US" sz="2800" dirty="0" smtClean="0"/>
              <a:t> reacting with O</a:t>
            </a:r>
            <a:r>
              <a:rPr lang="en-US" sz="2800" baseline="-25000" dirty="0" smtClean="0"/>
              <a:t>2</a:t>
            </a:r>
            <a:r>
              <a:rPr lang="en-US" sz="2800" dirty="0" smtClean="0"/>
              <a:t> to form SO</a:t>
            </a:r>
            <a:r>
              <a:rPr lang="en-US" sz="2800" baseline="-25000" dirty="0" smtClean="0"/>
              <a:t>3</a:t>
            </a:r>
          </a:p>
          <a:p>
            <a:endParaRPr lang="en-US" sz="2800" baseline="-25000" dirty="0"/>
          </a:p>
          <a:p>
            <a:endParaRPr lang="en-US" sz="2800" baseline="-25000" dirty="0"/>
          </a:p>
        </p:txBody>
      </p:sp>
      <mc:AlternateContent xmlns:mc="http://schemas.openxmlformats.org/markup-compatibility/2006" xmlns:a14="http://schemas.microsoft.com/office/drawing/2010/main">
        <mc:Choice Requires="a14">
          <p:sp>
            <p:nvSpPr>
              <p:cNvPr id="5" name="TextBox 4"/>
              <p:cNvSpPr txBox="1"/>
              <p:nvPr/>
            </p:nvSpPr>
            <p:spPr>
              <a:xfrm>
                <a:off x="3687559" y="4120873"/>
                <a:ext cx="471212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𝑆</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𝑂</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𝑔</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𝑂</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r>
                        <a:rPr lang="en-US" sz="2800" b="0" i="1" smtClean="0">
                          <a:latin typeface="Cambria Math" panose="02040503050406030204" pitchFamily="18" charset="0"/>
                        </a:rPr>
                        <m:t>𝑔</m:t>
                      </m:r>
                      <m:r>
                        <a:rPr lang="en-US" sz="2800" b="0" i="1" smtClean="0">
                          <a:latin typeface="Cambria Math" panose="02040503050406030204" pitchFamily="18" charset="0"/>
                        </a:rPr>
                        <m:t>) →2</m:t>
                      </m:r>
                      <m:r>
                        <a:rPr lang="en-US" sz="2800" b="0" i="1" smtClean="0">
                          <a:latin typeface="Cambria Math" panose="02040503050406030204" pitchFamily="18" charset="0"/>
                          <a:ea typeface="Cambria Math" panose="02040503050406030204" pitchFamily="18" charset="0"/>
                        </a:rPr>
                        <m:t>𝑆</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𝑂</m:t>
                          </m:r>
                        </m:e>
                        <m:sub>
                          <m:r>
                            <a:rPr lang="en-US" sz="2800" b="0" i="1" smtClean="0">
                              <a:latin typeface="Cambria Math" panose="02040503050406030204" pitchFamily="18" charset="0"/>
                              <a:ea typeface="Cambria Math" panose="02040503050406030204" pitchFamily="18" charset="0"/>
                            </a:rPr>
                            <m:t>3</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𝑔</m:t>
                      </m:r>
                      <m:r>
                        <a:rPr lang="en-US" sz="2800"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687559" y="4120873"/>
                <a:ext cx="4712124" cy="43088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6025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658983" y="1476103"/>
            <a:ext cx="8085908" cy="15286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Now we are going to</a:t>
            </a:r>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 build our general equilibrium expression</a:t>
            </a:r>
            <a:endParaRPr kumimoji="0" lang="en-US" sz="2800" b="0" i="0" u="none" strike="noStrike" kern="1200" cap="none" spc="0" normalizeH="0" baseline="-2500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2500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TextBox 4"/>
              <p:cNvSpPr txBox="1"/>
              <p:nvPr/>
            </p:nvSpPr>
            <p:spPr>
              <a:xfrm>
                <a:off x="3687559" y="2789283"/>
                <a:ext cx="4712124"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→2</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𝑆</m:t>
                      </m:r>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𝑂</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3</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𝑔</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687559" y="2789283"/>
                <a:ext cx="4712124" cy="43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440470" y="3973012"/>
                <a:ext cx="2706895" cy="9420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𝐾</m:t>
                      </m:r>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r>
                                <a:rPr lang="en-US" sz="2800" b="0" i="1" smtClean="0">
                                  <a:latin typeface="Cambria Math" panose="02040503050406030204" pitchFamily="18" charset="0"/>
                                </a:rPr>
                                <m:t>𝑆</m:t>
                              </m:r>
                              <m:sSub>
                                <m:sSubPr>
                                  <m:ctrlPr>
                                    <a:rPr lang="en-US" sz="2800" i="1">
                                      <a:solidFill>
                                        <a:prstClr val="black"/>
                                      </a:solidFill>
                                      <a:latin typeface="Cambria Math" panose="02040503050406030204" pitchFamily="18" charset="0"/>
                                      <a:ea typeface="Cambria Math" panose="02040503050406030204" pitchFamily="18" charset="0"/>
                                    </a:rPr>
                                  </m:ctrlPr>
                                </m:sSubPr>
                                <m:e>
                                  <m:r>
                                    <a:rPr lang="en-US" sz="2800" b="0" i="1" smtClean="0">
                                      <a:solidFill>
                                        <a:prstClr val="black"/>
                                      </a:solidFill>
                                      <a:latin typeface="Cambria Math" panose="02040503050406030204" pitchFamily="18" charset="0"/>
                                      <a:ea typeface="Cambria Math" panose="02040503050406030204" pitchFamily="18" charset="0"/>
                                    </a:rPr>
                                    <m:t>𝑂</m:t>
                                  </m:r>
                                </m:e>
                                <m:sub>
                                  <m:r>
                                    <a:rPr lang="en-US" sz="2800" i="1">
                                      <a:solidFill>
                                        <a:prstClr val="black"/>
                                      </a:solidFill>
                                      <a:latin typeface="Cambria Math" panose="02040503050406030204" pitchFamily="18" charset="0"/>
                                      <a:ea typeface="Cambria Math" panose="02040503050406030204" pitchFamily="18" charset="0"/>
                                    </a:rPr>
                                    <m:t>3</m:t>
                                  </m:r>
                                </m:sub>
                              </m:sSub>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sSub>
                                <m:sSubPr>
                                  <m:ctrlPr>
                                    <a:rPr lang="en-US" sz="2800" i="1">
                                      <a:solidFill>
                                        <a:prstClr val="black"/>
                                      </a:solidFill>
                                      <a:latin typeface="Cambria Math" panose="02040503050406030204" pitchFamily="18" charset="0"/>
                                    </a:rPr>
                                  </m:ctrlPr>
                                </m:sSubPr>
                                <m:e>
                                  <m:r>
                                    <a:rPr lang="en-US" sz="2800" b="0" i="1" smtClean="0">
                                      <a:solidFill>
                                        <a:prstClr val="black"/>
                                      </a:solidFill>
                                      <a:latin typeface="Cambria Math" panose="02040503050406030204" pitchFamily="18" charset="0"/>
                                    </a:rPr>
                                    <m:t>𝑆𝑂</m:t>
                                  </m:r>
                                </m:e>
                                <m:sub>
                                  <m:r>
                                    <a:rPr lang="en-US" sz="2800" i="1">
                                      <a:solidFill>
                                        <a:prstClr val="black"/>
                                      </a:solidFill>
                                      <a:latin typeface="Cambria Math" panose="02040503050406030204" pitchFamily="18" charset="0"/>
                                    </a:rPr>
                                    <m:t>2</m:t>
                                  </m:r>
                                </m:sub>
                              </m:sSub>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sSub>
                                <m:sSubPr>
                                  <m:ctrlPr>
                                    <a:rPr lang="en-US" sz="2800" i="1">
                                      <a:solidFill>
                                        <a:prstClr val="black"/>
                                      </a:solidFill>
                                      <a:latin typeface="Cambria Math" panose="02040503050406030204" pitchFamily="18" charset="0"/>
                                    </a:rPr>
                                  </m:ctrlPr>
                                </m:sSubPr>
                                <m:e>
                                  <m:r>
                                    <a:rPr lang="en-US" sz="2800" b="0" i="1" smtClean="0">
                                      <a:solidFill>
                                        <a:prstClr val="black"/>
                                      </a:solidFill>
                                      <a:latin typeface="Cambria Math" panose="02040503050406030204" pitchFamily="18" charset="0"/>
                                    </a:rPr>
                                    <m:t>𝑂</m:t>
                                  </m:r>
                                </m:e>
                                <m:sub>
                                  <m:r>
                                    <a:rPr lang="en-US" sz="2800" i="1">
                                      <a:solidFill>
                                        <a:prstClr val="black"/>
                                      </a:solidFill>
                                      <a:latin typeface="Cambria Math" panose="02040503050406030204" pitchFamily="18" charset="0"/>
                                    </a:rPr>
                                    <m:t>2</m:t>
                                  </m:r>
                                </m:sub>
                              </m:sSub>
                              <m:r>
                                <a:rPr lang="en-US" sz="2800" b="0" i="1" smtClean="0">
                                  <a:latin typeface="Cambria Math" panose="02040503050406030204" pitchFamily="18" charset="0"/>
                                </a:rPr>
                                <m:t>]</m:t>
                              </m:r>
                            </m:e>
                            <m:sup>
                              <m:r>
                                <a:rPr lang="en-US" sz="2800" b="0" i="1" smtClean="0">
                                  <a:latin typeface="Cambria Math" panose="02040503050406030204" pitchFamily="18" charset="0"/>
                                </a:rPr>
                                <m:t>1</m:t>
                              </m:r>
                            </m:sup>
                          </m:sSup>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440470" y="3973012"/>
                <a:ext cx="2706895" cy="94205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86475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r>
              <a:rPr lang="en-US" sz="2800" b="1" dirty="0" smtClean="0"/>
              <a:t>The Equilibrium </a:t>
            </a:r>
            <a:r>
              <a:rPr lang="en-US" sz="2800" b="1" dirty="0"/>
              <a:t>C</a:t>
            </a:r>
            <a:r>
              <a:rPr lang="en-US" sz="2800" b="1" dirty="0" smtClean="0"/>
              <a:t>ondition</a:t>
            </a:r>
            <a:endParaRPr lang="en-US" sz="2800" b="1" dirty="0"/>
          </a:p>
        </p:txBody>
      </p:sp>
      <p:sp>
        <p:nvSpPr>
          <p:cNvPr id="6" name="Rectangle 5"/>
          <p:cNvSpPr/>
          <p:nvPr/>
        </p:nvSpPr>
        <p:spPr>
          <a:xfrm>
            <a:off x="3034937" y="1317911"/>
            <a:ext cx="6096000" cy="3711785"/>
          </a:xfrm>
          <a:prstGeom prst="rect">
            <a:avLst/>
          </a:prstGeom>
        </p:spPr>
        <p:txBody>
          <a:bodyPr>
            <a:spAutoFit/>
          </a:bodyPr>
          <a:lstStyle/>
          <a:p>
            <a:pPr marL="457200" lvl="0" indent="-457200" eaLnBrk="0" fontAlgn="base" hangingPunct="0">
              <a:spcBef>
                <a:spcPct val="20000"/>
              </a:spcBef>
              <a:spcAft>
                <a:spcPct val="0"/>
              </a:spcAft>
              <a:buClr>
                <a:srgbClr val="4E5575"/>
              </a:buClr>
              <a:buFont typeface="Arial" panose="020B0604020202020204" pitchFamily="34" charset="0"/>
              <a:buChar char="•"/>
            </a:pPr>
            <a:r>
              <a:rPr lang="en-IN" altLang="en-US" sz="2800" kern="0" dirty="0" smtClean="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The equilibrium state is the point at which the concentration of the products and reactants remains constant with time.</a:t>
            </a:r>
          </a:p>
          <a:p>
            <a:pPr marL="457200" lvl="0" indent="-457200" eaLnBrk="0" fontAlgn="base" hangingPunct="0">
              <a:spcBef>
                <a:spcPct val="20000"/>
              </a:spcBef>
              <a:spcAft>
                <a:spcPct val="0"/>
              </a:spcAft>
              <a:buClr>
                <a:srgbClr val="4E5575"/>
              </a:buClr>
              <a:buFont typeface="Arial" panose="020B0604020202020204" pitchFamily="34" charset="0"/>
              <a:buChar char="•"/>
            </a:pPr>
            <a:endParaRPr lang="en-IN" altLang="en-US" sz="2800" kern="0"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endParaRPr>
          </a:p>
          <a:p>
            <a:pPr marL="457200" lvl="0" indent="-457200" eaLnBrk="0" fontAlgn="base" hangingPunct="0">
              <a:spcBef>
                <a:spcPct val="20000"/>
              </a:spcBef>
              <a:spcAft>
                <a:spcPct val="0"/>
              </a:spcAft>
              <a:buClr>
                <a:srgbClr val="4E5575"/>
              </a:buClr>
              <a:buFont typeface="Arial" panose="020B0604020202020204" pitchFamily="34" charset="0"/>
              <a:buChar char="•"/>
            </a:pPr>
            <a:r>
              <a:rPr lang="en-IN" altLang="en-US" sz="2800" kern="0" dirty="0" smtClean="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This means that the rate of the forward reaction equals the rate of the reverse reaction.</a:t>
            </a:r>
            <a:endParaRPr lang="en-IN" altLang="en-US" sz="2800" kern="0"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3351192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2181565" y="1238713"/>
            <a:ext cx="8085908" cy="12413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Now we are going to</a:t>
            </a:r>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 plug in our concentrations at equilibrium</a:t>
            </a:r>
            <a:endParaRPr kumimoji="0" lang="en-US" sz="2800" b="0" i="0" u="none" strike="noStrike" kern="1200" cap="none" spc="0" normalizeH="0" baseline="-2500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2989281" y="2324262"/>
            <a:ext cx="6177696" cy="2020030"/>
          </a:xfrm>
          <a:prstGeom prst="rect">
            <a:avLst/>
          </a:prstGeom>
        </p:spPr>
      </p:pic>
      <p:pic>
        <p:nvPicPr>
          <p:cNvPr id="7" name="Picture 6"/>
          <p:cNvPicPr>
            <a:picLocks noChangeAspect="1"/>
          </p:cNvPicPr>
          <p:nvPr/>
        </p:nvPicPr>
        <p:blipFill>
          <a:blip r:embed="rId3"/>
          <a:stretch>
            <a:fillRect/>
          </a:stretch>
        </p:blipFill>
        <p:spPr>
          <a:xfrm>
            <a:off x="1520893" y="4669924"/>
            <a:ext cx="3778613" cy="1254400"/>
          </a:xfrm>
          <a:prstGeom prst="rect">
            <a:avLst/>
          </a:prstGeom>
        </p:spPr>
      </p:pic>
      <p:pic>
        <p:nvPicPr>
          <p:cNvPr id="8" name="Picture 7"/>
          <p:cNvPicPr>
            <a:picLocks noChangeAspect="1"/>
          </p:cNvPicPr>
          <p:nvPr/>
        </p:nvPicPr>
        <p:blipFill>
          <a:blip r:embed="rId4"/>
          <a:stretch>
            <a:fillRect/>
          </a:stretch>
        </p:blipFill>
        <p:spPr>
          <a:xfrm>
            <a:off x="6078129" y="4637586"/>
            <a:ext cx="4316813" cy="1232000"/>
          </a:xfrm>
          <a:prstGeom prst="rect">
            <a:avLst/>
          </a:prstGeom>
        </p:spPr>
      </p:pic>
    </p:spTree>
    <p:extLst>
      <p:ext uri="{BB962C8B-B14F-4D97-AF65-F5344CB8AC3E}">
        <p14:creationId xmlns:p14="http://schemas.microsoft.com/office/powerpoint/2010/main" val="269114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2657902" y="1323552"/>
            <a:ext cx="6810069" cy="3522768"/>
          </a:xfrm>
          <a:prstGeom prst="rect">
            <a:avLst/>
          </a:prstGeom>
        </p:spPr>
      </p:pic>
      <p:pic>
        <p:nvPicPr>
          <p:cNvPr id="6" name="Picture 5"/>
          <p:cNvPicPr>
            <a:picLocks noChangeAspect="1"/>
          </p:cNvPicPr>
          <p:nvPr/>
        </p:nvPicPr>
        <p:blipFill>
          <a:blip r:embed="rId3"/>
          <a:stretch>
            <a:fillRect/>
          </a:stretch>
        </p:blipFill>
        <p:spPr>
          <a:xfrm>
            <a:off x="2759959" y="4643364"/>
            <a:ext cx="6605953" cy="3462211"/>
          </a:xfrm>
          <a:prstGeom prst="rect">
            <a:avLst/>
          </a:prstGeom>
        </p:spPr>
      </p:pic>
    </p:spTree>
    <p:extLst>
      <p:ext uri="{BB962C8B-B14F-4D97-AF65-F5344CB8AC3E}">
        <p14:creationId xmlns:p14="http://schemas.microsoft.com/office/powerpoint/2010/main" val="620519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1436914" y="1789611"/>
                <a:ext cx="8843555" cy="1384995"/>
              </a:xfrm>
              <a:prstGeom prst="rect">
                <a:avLst/>
              </a:prstGeom>
              <a:noFill/>
            </p:spPr>
            <p:txBody>
              <a:bodyPr wrap="square" rtlCol="0">
                <a:spAutoFit/>
              </a:bodyPr>
              <a:lstStyle/>
              <a:p>
                <a:r>
                  <a:rPr lang="en-US" sz="2800" dirty="0" smtClean="0"/>
                  <a:t>The equilibrium constant for </a:t>
                </a:r>
                <a14:m>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+2</m:t>
                    </m:r>
                    <m:r>
                      <a:rPr lang="en-US" sz="2800" b="0" i="1" smtClean="0">
                        <a:latin typeface="Cambria Math" panose="02040503050406030204" pitchFamily="18" charset="0"/>
                      </a:rPr>
                      <m:t>𝐵</m:t>
                    </m:r>
                    <m:r>
                      <a:rPr lang="en-US" sz="2800" b="0" i="1" smtClean="0">
                        <a:latin typeface="Cambria Math" panose="02040503050406030204" pitchFamily="18" charset="0"/>
                      </a:rPr>
                      <m:t> →3</m:t>
                    </m:r>
                    <m:r>
                      <a:rPr lang="en-US" sz="2800" b="0" i="1" smtClean="0">
                        <a:latin typeface="Cambria Math" panose="02040503050406030204" pitchFamily="18" charset="0"/>
                        <a:ea typeface="Cambria Math" panose="02040503050406030204" pitchFamily="18" charset="0"/>
                      </a:rPr>
                      <m:t>𝐶</m:t>
                    </m:r>
                    <m:r>
                      <a:rPr lang="en-US" sz="2800" b="0" i="1" smtClean="0">
                        <a:latin typeface="Cambria Math" panose="02040503050406030204" pitchFamily="18" charset="0"/>
                        <a:ea typeface="Cambria Math" panose="02040503050406030204" pitchFamily="18" charset="0"/>
                      </a:rPr>
                      <m:t> </m:t>
                    </m:r>
                  </m:oMath>
                </a14:m>
                <a:r>
                  <a:rPr lang="en-US" sz="2800" dirty="0" smtClean="0"/>
                  <a:t>is 2.1 x 10</a:t>
                </a:r>
                <a:r>
                  <a:rPr lang="en-US" sz="2800" baseline="30000" dirty="0" smtClean="0"/>
                  <a:t>-6</a:t>
                </a:r>
                <a:r>
                  <a:rPr lang="en-US" sz="2800" dirty="0" smtClean="0"/>
                  <a:t> using the law of mass action determine the equilibrium constant for </a:t>
                </a:r>
                <a14:m>
                  <m:oMath xmlns:m="http://schemas.openxmlformats.org/officeDocument/2006/math">
                    <m:r>
                      <a:rPr lang="en-US" sz="2800" b="0" i="0" smtClean="0">
                        <a:latin typeface="Cambria Math" panose="02040503050406030204" pitchFamily="18" charset="0"/>
                      </a:rPr>
                      <m:t>2</m:t>
                    </m:r>
                    <m:r>
                      <a:rPr lang="en-US" sz="2800" i="1">
                        <a:latin typeface="Cambria Math" panose="02040503050406030204" pitchFamily="18" charset="0"/>
                      </a:rPr>
                      <m:t>𝐴</m:t>
                    </m:r>
                    <m:r>
                      <a:rPr lang="en-US" sz="2800" i="1">
                        <a:latin typeface="Cambria Math" panose="02040503050406030204" pitchFamily="18" charset="0"/>
                      </a:rPr>
                      <m:t>+4</m:t>
                    </m:r>
                    <m:r>
                      <a:rPr lang="en-US" sz="2800" i="1">
                        <a:latin typeface="Cambria Math" panose="02040503050406030204" pitchFamily="18" charset="0"/>
                      </a:rPr>
                      <m:t>𝐵</m:t>
                    </m:r>
                    <m:r>
                      <a:rPr lang="en-US" sz="2800" i="1">
                        <a:latin typeface="Cambria Math" panose="02040503050406030204" pitchFamily="18" charset="0"/>
                      </a:rPr>
                      <m:t> →6</m:t>
                    </m:r>
                    <m:r>
                      <a:rPr lang="en-US" sz="2800" i="1">
                        <a:latin typeface="Cambria Math" panose="02040503050406030204" pitchFamily="18" charset="0"/>
                        <a:ea typeface="Cambria Math" panose="02040503050406030204" pitchFamily="18" charset="0"/>
                      </a:rPr>
                      <m:t>𝐶</m:t>
                    </m:r>
                    <m:r>
                      <a:rPr lang="en-US" sz="2800" i="1">
                        <a:latin typeface="Cambria Math" panose="02040503050406030204" pitchFamily="18" charset="0"/>
                        <a:ea typeface="Cambria Math" panose="02040503050406030204" pitchFamily="18" charset="0"/>
                      </a:rPr>
                      <m:t> .</m:t>
                    </m:r>
                  </m:oMath>
                </a14:m>
                <a:endParaRPr lang="en-US" sz="2800" baseline="30000" dirty="0"/>
              </a:p>
            </p:txBody>
          </p:sp>
        </mc:Choice>
        <mc:Fallback xmlns="">
          <p:sp>
            <p:nvSpPr>
              <p:cNvPr id="3" name="TextBox 2"/>
              <p:cNvSpPr txBox="1">
                <a:spLocks noRot="1" noChangeAspect="1" noMove="1" noResize="1" noEditPoints="1" noAdjustHandles="1" noChangeArrowheads="1" noChangeShapeType="1" noTextEdit="1"/>
              </p:cNvSpPr>
              <p:nvPr/>
            </p:nvSpPr>
            <p:spPr>
              <a:xfrm>
                <a:off x="1436914" y="1789611"/>
                <a:ext cx="8843555" cy="1384995"/>
              </a:xfrm>
              <a:prstGeom prst="rect">
                <a:avLst/>
              </a:prstGeom>
              <a:blipFill>
                <a:blip r:embed="rId3"/>
                <a:stretch>
                  <a:fillRect l="-1448" t="-4405"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085358" y="4010714"/>
                <a:ext cx="627832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𝐾</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𝐾</m:t>
                          </m:r>
                        </m:e>
                        <m:sup>
                          <m:r>
                            <a:rPr lang="en-US" sz="2800" b="0" i="1" smtClean="0">
                              <a:latin typeface="Cambria Math" panose="02040503050406030204" pitchFamily="18" charset="0"/>
                            </a:rPr>
                            <m:t>𝑛</m:t>
                          </m:r>
                        </m:sup>
                      </m:sSup>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2.1 </m:t>
                              </m:r>
                              <m:r>
                                <a:rPr lang="en-US" sz="2800" b="0" i="1" smtClean="0">
                                  <a:latin typeface="Cambria Math" panose="02040503050406030204" pitchFamily="18" charset="0"/>
                                </a:rPr>
                                <m:t>𝑥</m:t>
                              </m:r>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−6</m:t>
                                  </m:r>
                                </m:sup>
                              </m:sSup>
                            </m:e>
                          </m:d>
                        </m:e>
                        <m:sup>
                          <m:r>
                            <a:rPr lang="en-US" sz="2800" b="0" i="1" smtClean="0">
                              <a:latin typeface="Cambria Math" panose="02040503050406030204" pitchFamily="18" charset="0"/>
                            </a:rPr>
                            <m:t>2</m:t>
                          </m:r>
                        </m:sup>
                      </m:sSup>
                      <m:r>
                        <a:rPr lang="en-US" sz="2800" b="0" i="1" smtClean="0">
                          <a:latin typeface="Cambria Math" panose="02040503050406030204" pitchFamily="18" charset="0"/>
                        </a:rPr>
                        <m:t>=4.4 </m:t>
                      </m:r>
                      <m:r>
                        <a:rPr lang="en-US" sz="2800" b="0" i="1" smtClean="0">
                          <a:latin typeface="Cambria Math" panose="02040503050406030204" pitchFamily="18" charset="0"/>
                        </a:rPr>
                        <m:t>𝑥</m:t>
                      </m:r>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−12</m:t>
                          </m:r>
                        </m:sup>
                      </m:sSup>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085358" y="4010714"/>
                <a:ext cx="6278322" cy="43088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2139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1436914" y="1789611"/>
                <a:ext cx="884355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constant for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→3</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𝐶</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oMath>
                </a14:m>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is 2.1 x 10</a:t>
                </a:r>
                <a:r>
                  <a:rPr kumimoji="0" lang="en-US" sz="2800" b="0" i="0" u="none" strike="noStrike" kern="1200" cap="none" spc="0" normalizeH="0" baseline="30000" noProof="0" dirty="0" smtClean="0">
                    <a:ln>
                      <a:noFill/>
                    </a:ln>
                    <a:solidFill>
                      <a:prstClr val="black"/>
                    </a:solidFill>
                    <a:effectLst/>
                    <a:uLnTx/>
                    <a:uFillTx/>
                    <a:latin typeface="Calibri" panose="020F0502020204030204"/>
                    <a:ea typeface="+mn-ea"/>
                    <a:cs typeface="+mn-cs"/>
                  </a:rPr>
                  <a:t>-6</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using the law of mass action determine the equilibrium constant for </a:t>
                </a:r>
                <a14:m>
                  <m:oMath xmlns:m="http://schemas.openxmlformats.org/officeDocument/2006/math">
                    <m:r>
                      <a:rPr kumimoji="0" lang="en-US"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𝐵</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→6</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𝐶</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oMath>
                </a14:m>
                <a:endPar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6914" y="1789611"/>
                <a:ext cx="8843555" cy="1384995"/>
              </a:xfrm>
              <a:prstGeom prst="rect">
                <a:avLst/>
              </a:prstGeom>
              <a:blipFill>
                <a:blip r:embed="rId2"/>
                <a:stretch>
                  <a:fillRect l="-1448" t="-4405"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085358" y="4010714"/>
                <a:ext cx="6278322"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m:t>
                          </m:r>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m:t>
                          </m:r>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p>
                      </m:s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p>
                        <m:sSup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2.1 </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p>
                                <m:sSup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sup>
                              </m:sSup>
                            </m:e>
                          </m:d>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=4.4 </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p>
                        <m:sSup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sup>
                      </m:sSup>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085358" y="4010714"/>
                <a:ext cx="6278322" cy="43088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2633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495007" y="563305"/>
            <a:ext cx="74590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Expression Involving</a:t>
            </a:r>
            <a:r>
              <a:rPr kumimoji="0" lang="en-US" sz="2800" b="1" i="0" u="none" strike="noStrike" kern="1200" cap="none" spc="0" normalizeH="0" noProof="0" dirty="0" smtClean="0">
                <a:ln>
                  <a:noFill/>
                </a:ln>
                <a:solidFill>
                  <a:prstClr val="black"/>
                </a:solidFill>
                <a:effectLst/>
                <a:uLnTx/>
                <a:uFillTx/>
                <a:latin typeface="Calibri" panose="020F0502020204030204"/>
                <a:ea typeface="+mn-ea"/>
                <a:cs typeface="+mn-cs"/>
              </a:rPr>
              <a:t> Pressures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1728328" y="1547311"/>
            <a:ext cx="8992379" cy="4651651"/>
          </a:xfrm>
          <a:prstGeom prst="rect">
            <a:avLst/>
          </a:prstGeom>
        </p:spPr>
      </p:pic>
      <p:graphicFrame>
        <p:nvGraphicFramePr>
          <p:cNvPr id="7" name="Object 3" descr="P V equals n R T open parenthesis or close parenthesis P equals open parenthesis n divided by V close parenthesis R T equals C R T."/>
          <p:cNvGraphicFramePr>
            <a:graphicFrameLocks noChangeAspect="1"/>
          </p:cNvGraphicFramePr>
          <p:nvPr>
            <p:extLst>
              <p:ext uri="{D42A27DB-BD31-4B8C-83A1-F6EECF244321}">
                <p14:modId xmlns:p14="http://schemas.microsoft.com/office/powerpoint/2010/main" val="2367666264"/>
              </p:ext>
            </p:extLst>
          </p:nvPr>
        </p:nvGraphicFramePr>
        <p:xfrm>
          <a:off x="3867400" y="2425337"/>
          <a:ext cx="4811712" cy="889000"/>
        </p:xfrm>
        <a:graphic>
          <a:graphicData uri="http://schemas.openxmlformats.org/presentationml/2006/ole">
            <mc:AlternateContent xmlns:mc="http://schemas.openxmlformats.org/markup-compatibility/2006">
              <mc:Choice xmlns:v="urn:schemas-microsoft-com:vml" Requires="v">
                <p:oleObj spid="_x0000_s3082" name="Equation" r:id="rId4" imgW="2336760" imgH="431640" progId="Equation.DSMT4">
                  <p:embed/>
                </p:oleObj>
              </mc:Choice>
              <mc:Fallback>
                <p:oleObj name="Equation" r:id="rId4" imgW="2336760" imgH="431640" progId="Equation.DSMT4">
                  <p:embed/>
                  <p:pic>
                    <p:nvPicPr>
                      <p:cNvPr id="7" name="Object 3" descr="P V equals n R T open parenthesis or close parenthesis P equals open parenthesis n divided by V close parenthesis R T equals C R T."/>
                      <p:cNvPicPr>
                        <a:picLocks noChangeAspect="1" noChangeArrowheads="1"/>
                      </p:cNvPicPr>
                      <p:nvPr/>
                    </p:nvPicPr>
                    <p:blipFill>
                      <a:blip r:embed="rId5"/>
                      <a:srcRect/>
                      <a:stretch>
                        <a:fillRect/>
                      </a:stretch>
                    </p:blipFill>
                    <p:spPr bwMode="auto">
                      <a:xfrm>
                        <a:off x="3867400" y="2425337"/>
                        <a:ext cx="481171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15788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495007" y="563305"/>
            <a:ext cx="74590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Expression Involving Pressures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1728328" y="1547311"/>
            <a:ext cx="8992379" cy="4651651"/>
          </a:xfrm>
          <a:prstGeom prst="rect">
            <a:avLst/>
          </a:prstGeom>
        </p:spPr>
      </p:pic>
      <p:graphicFrame>
        <p:nvGraphicFramePr>
          <p:cNvPr id="7" name="Object 3" descr="P V equals n R T open parenthesis or close parenthesis P equals open parenthesis n divided by V close parenthesis R T equals C R T."/>
          <p:cNvGraphicFramePr>
            <a:graphicFrameLocks noChangeAspect="1"/>
          </p:cNvGraphicFramePr>
          <p:nvPr>
            <p:extLst/>
          </p:nvPr>
        </p:nvGraphicFramePr>
        <p:xfrm>
          <a:off x="3867400" y="2425337"/>
          <a:ext cx="4811712" cy="889000"/>
        </p:xfrm>
        <a:graphic>
          <a:graphicData uri="http://schemas.openxmlformats.org/presentationml/2006/ole">
            <mc:AlternateContent xmlns:mc="http://schemas.openxmlformats.org/markup-compatibility/2006">
              <mc:Choice xmlns:v="urn:schemas-microsoft-com:vml" Requires="v">
                <p:oleObj spid="_x0000_s4106" name="Equation" r:id="rId4" imgW="2336760" imgH="431640" progId="Equation.DSMT4">
                  <p:embed/>
                </p:oleObj>
              </mc:Choice>
              <mc:Fallback>
                <p:oleObj name="Equation" r:id="rId4" imgW="2336760" imgH="431640" progId="Equation.DSMT4">
                  <p:embed/>
                  <p:pic>
                    <p:nvPicPr>
                      <p:cNvPr id="7" name="Object 3" descr="P V equals n R T open parenthesis or close parenthesis P equals open parenthesis n divided by V close parenthesis R T equals C R T."/>
                      <p:cNvPicPr>
                        <a:picLocks noChangeAspect="1" noChangeArrowheads="1"/>
                      </p:cNvPicPr>
                      <p:nvPr/>
                    </p:nvPicPr>
                    <p:blipFill>
                      <a:blip r:embed="rId5"/>
                      <a:srcRect/>
                      <a:stretch>
                        <a:fillRect/>
                      </a:stretch>
                    </p:blipFill>
                    <p:spPr bwMode="auto">
                      <a:xfrm>
                        <a:off x="3867400" y="2425337"/>
                        <a:ext cx="481171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219538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495007" y="563305"/>
            <a:ext cx="74590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Expression Involving Pressures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2"/>
          <p:cNvSpPr txBox="1">
            <a:spLocks noChangeArrowheads="1"/>
          </p:cNvSpPr>
          <p:nvPr/>
        </p:nvSpPr>
        <p:spPr bwMode="auto">
          <a:xfrm>
            <a:off x="1407523" y="1896126"/>
            <a:ext cx="88519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IN" altLang="en-US" sz="3200" b="0" i="0" u="none" strike="noStrike" kern="0" cap="none" spc="0" normalizeH="0" baseline="0" noProof="0" dirty="0" smtClean="0">
                <a:ln>
                  <a:noFill/>
                </a:ln>
                <a:solidFill>
                  <a:srgbClr val="000000"/>
                </a:solidFill>
                <a:effectLst/>
                <a:uLnTx/>
                <a:uFillTx/>
                <a:latin typeface="Calibri"/>
                <a:ea typeface="ＭＳ Ｐゴシック" charset="0"/>
                <a:cs typeface="Calibri"/>
              </a:rPr>
              <a:t>In terms of concentration:</a:t>
            </a: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altLang="en-US" sz="3200" b="0" i="0" u="none" strike="noStrike" kern="0" cap="none" spc="0" normalizeH="0" baseline="0" noProof="0" dirty="0" smtClean="0">
              <a:ln>
                <a:noFill/>
              </a:ln>
              <a:solidFill>
                <a:srgbClr val="000000"/>
              </a:solidFill>
              <a:effectLst/>
              <a:uLnTx/>
              <a:uFillTx/>
              <a:latin typeface="Calibri"/>
              <a:ea typeface="ＭＳ Ｐゴシック" charset="0"/>
              <a:cs typeface="Calibri"/>
            </a:endParaRP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altLang="en-US" sz="3200" b="0" i="0" u="none" strike="noStrike" kern="0" cap="none" spc="0" normalizeH="0" baseline="0" noProof="0" dirty="0" smtClean="0">
              <a:ln>
                <a:noFill/>
              </a:ln>
              <a:solidFill>
                <a:srgbClr val="000000"/>
              </a:solidFill>
              <a:effectLst/>
              <a:uLnTx/>
              <a:uFillTx/>
              <a:latin typeface="Calibri"/>
              <a:ea typeface="ＭＳ Ｐゴシック" charset="0"/>
              <a:cs typeface="Calibri"/>
            </a:endParaRP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altLang="en-US" sz="1050" b="0" i="0" u="none" strike="noStrike" kern="0" cap="none" spc="0" normalizeH="0" baseline="0" noProof="0" dirty="0" smtClean="0">
              <a:ln>
                <a:noFill/>
              </a:ln>
              <a:solidFill>
                <a:srgbClr val="000000"/>
              </a:solidFill>
              <a:effectLst/>
              <a:uLnTx/>
              <a:uFillTx/>
              <a:latin typeface="Calibri"/>
              <a:ea typeface="ＭＳ Ｐゴシック" charset="0"/>
              <a:cs typeface="Calibri"/>
            </a:endParaRP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IN" altLang="en-US" sz="3200" b="0" i="0" u="none" strike="noStrike" kern="0" cap="none" spc="0" normalizeH="0" baseline="0" noProof="0" dirty="0" smtClean="0">
                <a:ln>
                  <a:noFill/>
                </a:ln>
                <a:solidFill>
                  <a:srgbClr val="000000"/>
                </a:solidFill>
                <a:effectLst/>
                <a:uLnTx/>
                <a:uFillTx/>
                <a:latin typeface="Calibri"/>
                <a:ea typeface="ＭＳ Ｐゴシック" charset="0"/>
                <a:cs typeface="Calibri"/>
              </a:rPr>
              <a:t>In terms of equilibrium partial pressures of gases:</a:t>
            </a: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altLang="en-US" sz="3200" b="0" i="0" u="none" strike="noStrike" kern="0" cap="none" spc="0" normalizeH="0" baseline="0" noProof="0" dirty="0" smtClean="0">
              <a:ln>
                <a:noFill/>
              </a:ln>
              <a:solidFill>
                <a:srgbClr val="000000"/>
              </a:solidFill>
              <a:effectLst/>
              <a:uLnTx/>
              <a:uFillTx/>
              <a:latin typeface="Calibri"/>
              <a:ea typeface="ＭＳ Ｐゴシック" charset="0"/>
              <a:cs typeface="Calibri"/>
            </a:endParaRPr>
          </a:p>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l-GR" altLang="en-US" sz="3200" b="0" i="0" u="none" strike="noStrike" kern="0" cap="none" spc="0" normalizeH="0" baseline="0" noProof="0" dirty="0">
              <a:ln>
                <a:noFill/>
              </a:ln>
              <a:solidFill>
                <a:srgbClr val="000000"/>
              </a:solidFill>
              <a:effectLst/>
              <a:uLnTx/>
              <a:uFillTx/>
              <a:latin typeface="Calibri"/>
              <a:ea typeface="ＭＳ Ｐゴシック" charset="0"/>
              <a:cs typeface="Calibri"/>
            </a:endParaRPr>
          </a:p>
        </p:txBody>
      </p:sp>
      <p:graphicFrame>
        <p:nvGraphicFramePr>
          <p:cNvPr id="8" name="Object 3" descr="K equals open square bracket N H subscript 3 close square bracket superscript 2 divided by open square bracket N subscript 2 close square bracket open square bracket H subscript 2 close square bracket superscript 3 equals C subscript N H subscript 3 superscript 2 divided by open parenthesis C N subscript 2 close parenthesis open parenthesis C subscript H subscript 2 superscript 3 close parenthesis equals K subscript C.&#10;"/>
          <p:cNvGraphicFramePr>
            <a:graphicFrameLocks noChangeAspect="1"/>
          </p:cNvGraphicFramePr>
          <p:nvPr>
            <p:extLst>
              <p:ext uri="{D42A27DB-BD31-4B8C-83A1-F6EECF244321}">
                <p14:modId xmlns:p14="http://schemas.microsoft.com/office/powerpoint/2010/main" val="3273687088"/>
              </p:ext>
            </p:extLst>
          </p:nvPr>
        </p:nvGraphicFramePr>
        <p:xfrm>
          <a:off x="3269532" y="2592445"/>
          <a:ext cx="5127881" cy="1189572"/>
        </p:xfrm>
        <a:graphic>
          <a:graphicData uri="http://schemas.openxmlformats.org/presentationml/2006/ole">
            <mc:AlternateContent xmlns:mc="http://schemas.openxmlformats.org/markup-compatibility/2006">
              <mc:Choice xmlns:v="urn:schemas-microsoft-com:vml" Requires="v">
                <p:oleObj spid="_x0000_s5138" name="Equation" r:id="rId3" imgW="2298600" imgH="533160" progId="Equation.DSMT4">
                  <p:embed/>
                </p:oleObj>
              </mc:Choice>
              <mc:Fallback>
                <p:oleObj name="Equation" r:id="rId3" imgW="2298600" imgH="533160" progId="Equation.DSMT4">
                  <p:embed/>
                  <p:pic>
                    <p:nvPicPr>
                      <p:cNvPr id="9" name="Object 3" descr="K equals open square bracket N H subscript 3 close square bracket superscript 2 divided by open square bracket N subscript 2 close square bracket open square bracket H subscript 2 close square bracket superscript 3 equals C subscript N H subscript 3 superscript 2 divided by open parenthesis C N subscript 2 close parenthesis open parenthesis C subscript H subscript 2 superscript 3 close parenthesis equals K subscript C.&#10;"/>
                      <p:cNvPicPr>
                        <a:picLocks noChangeAspect="1" noChangeArrowheads="1"/>
                      </p:cNvPicPr>
                      <p:nvPr/>
                    </p:nvPicPr>
                    <p:blipFill>
                      <a:blip r:embed="rId4"/>
                      <a:srcRect/>
                      <a:stretch>
                        <a:fillRect/>
                      </a:stretch>
                    </p:blipFill>
                    <p:spPr bwMode="auto">
                      <a:xfrm>
                        <a:off x="3269532" y="2592445"/>
                        <a:ext cx="5127881" cy="118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3" descr="K subscript p equals P subscript N H subscript 3 superscript 2 divided by open parenthesis P subscript N subscript 2 close parenthesis open parenthesis P subscript H subscript 2 superscript 3 close parenthesis.&#10;"/>
          <p:cNvGraphicFramePr>
            <a:graphicFrameLocks noChangeAspect="1"/>
          </p:cNvGraphicFramePr>
          <p:nvPr>
            <p:extLst>
              <p:ext uri="{D42A27DB-BD31-4B8C-83A1-F6EECF244321}">
                <p14:modId xmlns:p14="http://schemas.microsoft.com/office/powerpoint/2010/main" val="1049743972"/>
              </p:ext>
            </p:extLst>
          </p:nvPr>
        </p:nvGraphicFramePr>
        <p:xfrm>
          <a:off x="3959766" y="4804366"/>
          <a:ext cx="2781300" cy="1263650"/>
        </p:xfrm>
        <a:graphic>
          <a:graphicData uri="http://schemas.openxmlformats.org/presentationml/2006/ole">
            <mc:AlternateContent xmlns:mc="http://schemas.openxmlformats.org/markup-compatibility/2006">
              <mc:Choice xmlns:v="urn:schemas-microsoft-com:vml" Requires="v">
                <p:oleObj spid="_x0000_s5139" name="Equation" r:id="rId5" imgW="1117440" imgH="507960" progId="Equation.DSMT4">
                  <p:embed/>
                </p:oleObj>
              </mc:Choice>
              <mc:Fallback>
                <p:oleObj name="Equation" r:id="rId5" imgW="1117440" imgH="507960" progId="Equation.DSMT4">
                  <p:embed/>
                  <p:pic>
                    <p:nvPicPr>
                      <p:cNvPr id="10" name="Object 3" descr="K subscript p equals P subscript N H subscript 3 superscript 2 divided by open parenthesis P subscript N subscript 2 close parenthesis open parenthesis P subscript H subscript 2 superscript 3 close parenthesis.&#10;"/>
                      <p:cNvPicPr>
                        <a:picLocks noChangeAspect="1" noChangeArrowheads="1"/>
                      </p:cNvPicPr>
                      <p:nvPr/>
                    </p:nvPicPr>
                    <p:blipFill>
                      <a:blip r:embed="rId6"/>
                      <a:srcRect/>
                      <a:stretch>
                        <a:fillRect/>
                      </a:stretch>
                    </p:blipFill>
                    <p:spPr bwMode="auto">
                      <a:xfrm>
                        <a:off x="3959766" y="4804366"/>
                        <a:ext cx="27813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829118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495007" y="563305"/>
            <a:ext cx="74590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Expression Involving Pressures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1728328" y="1913071"/>
            <a:ext cx="8992379" cy="4651651"/>
          </a:xfrm>
          <a:prstGeom prst="rect">
            <a:avLst/>
          </a:prstGeom>
        </p:spPr>
      </p:pic>
    </p:spTree>
    <p:extLst>
      <p:ext uri="{BB962C8B-B14F-4D97-AF65-F5344CB8AC3E}">
        <p14:creationId xmlns:p14="http://schemas.microsoft.com/office/powerpoint/2010/main" val="12168414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495007" y="563305"/>
            <a:ext cx="74590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Expression Involving Pressures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1728328" y="1913071"/>
            <a:ext cx="8992379" cy="4651651"/>
          </a:xfrm>
          <a:prstGeom prst="rect">
            <a:avLst/>
          </a:prstGeom>
        </p:spPr>
      </p:pic>
    </p:spTree>
    <p:extLst>
      <p:ext uri="{BB962C8B-B14F-4D97-AF65-F5344CB8AC3E}">
        <p14:creationId xmlns:p14="http://schemas.microsoft.com/office/powerpoint/2010/main" val="3501694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495007" y="563305"/>
            <a:ext cx="74590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Expression Involving Pressures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1613329" y="1541417"/>
                <a:ext cx="9222377" cy="987322"/>
              </a:xfrm>
              <a:prstGeom prst="rect">
                <a:avLst/>
              </a:prstGeom>
              <a:noFill/>
            </p:spPr>
            <p:txBody>
              <a:bodyPr wrap="square" rtlCol="0">
                <a:spAutoFit/>
              </a:bodyPr>
              <a:lstStyle/>
              <a:p>
                <a:r>
                  <a:rPr lang="en-US" sz="2800" dirty="0" smtClean="0"/>
                  <a:t>Consider the reaction for the formation of nitrosyl chloride at 25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smtClean="0"/>
                  <a:t>. Calculate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𝐾</m:t>
                        </m:r>
                      </m:e>
                      <m:sub>
                        <m:r>
                          <a:rPr lang="en-US" sz="2800" b="0" i="1" smtClean="0">
                            <a:latin typeface="Cambria Math" panose="02040503050406030204" pitchFamily="18" charset="0"/>
                          </a:rPr>
                          <m:t>𝑝</m:t>
                        </m:r>
                      </m:sub>
                    </m:sSub>
                  </m:oMath>
                </a14:m>
                <a:r>
                  <a:rPr lang="en-US" sz="2800" dirty="0" smtClean="0"/>
                  <a:t> for this reaction.</a:t>
                </a:r>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1613329" y="1541417"/>
                <a:ext cx="9222377" cy="987322"/>
              </a:xfrm>
              <a:prstGeom prst="rect">
                <a:avLst/>
              </a:prstGeom>
              <a:blipFill>
                <a:blip r:embed="rId3"/>
                <a:stretch>
                  <a:fillRect l="-1388" t="-6173" b="-13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807797" y="2734972"/>
                <a:ext cx="483343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𝑁𝑂</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𝑔</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𝐶𝑙</m:t>
                          </m:r>
                        </m:e>
                        <m:sub>
                          <m:r>
                            <a:rPr lang="en-US" sz="2800" b="0" i="1" smtClean="0">
                              <a:latin typeface="Cambria Math" panose="02040503050406030204" pitchFamily="18" charset="0"/>
                            </a:rPr>
                            <m:t>2</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𝑔</m:t>
                          </m:r>
                        </m:e>
                      </m:d>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𝑁𝑂𝐶𝑙</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𝑔</m:t>
                      </m:r>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807797" y="2734972"/>
                <a:ext cx="4833439" cy="430887"/>
              </a:xfrm>
              <a:prstGeom prst="rect">
                <a:avLst/>
              </a:prstGeom>
              <a:blipFill>
                <a:blip r:embed="rId4"/>
                <a:stretch>
                  <a:fillRect/>
                </a:stretch>
              </a:blipFill>
            </p:spPr>
            <p:txBody>
              <a:bodyPr/>
              <a:lstStyle/>
              <a:p>
                <a:r>
                  <a:rPr lang="en-US">
                    <a:noFill/>
                  </a:rPr>
                  <a:t> </a:t>
                </a:r>
              </a:p>
            </p:txBody>
          </p:sp>
        </mc:Fallback>
      </mc:AlternateContent>
      <p:sp>
        <p:nvSpPr>
          <p:cNvPr id="7" name="TextBox 6"/>
          <p:cNvSpPr txBox="1"/>
          <p:nvPr/>
        </p:nvSpPr>
        <p:spPr>
          <a:xfrm>
            <a:off x="1613327" y="3632053"/>
            <a:ext cx="9222377" cy="523220"/>
          </a:xfrm>
          <a:prstGeom prst="rect">
            <a:avLst/>
          </a:prstGeom>
          <a:noFill/>
        </p:spPr>
        <p:txBody>
          <a:bodyPr wrap="square" rtlCol="0">
            <a:spAutoFit/>
          </a:bodyPr>
          <a:lstStyle/>
          <a:p>
            <a:r>
              <a:rPr lang="en-US" sz="2800" dirty="0" smtClean="0"/>
              <a:t>The pressures at equilibrium were found to be </a:t>
            </a:r>
            <a:endParaRPr lang="en-US" sz="2800" dirty="0"/>
          </a:p>
        </p:txBody>
      </p:sp>
      <p:graphicFrame>
        <p:nvGraphicFramePr>
          <p:cNvPr id="8" name="Object 4" descr="This object contains three rows of information. &#10;&#10;Row one reads P subscript N O C L equals 1.2 a t m. &#10;&#10;Row two reads P subscript N O equals 5.0 multiplied by 10 superscript minus 2 a t m. &#10;&#10;Row three reads P subscript C L subscript 2 equals 3.0 multiplied by 10 superscript minus 1 a t m. &#10;&#10;"/>
          <p:cNvGraphicFramePr>
            <a:graphicFrameLocks noChangeAspect="1"/>
          </p:cNvGraphicFramePr>
          <p:nvPr>
            <p:extLst>
              <p:ext uri="{D42A27DB-BD31-4B8C-83A1-F6EECF244321}">
                <p14:modId xmlns:p14="http://schemas.microsoft.com/office/powerpoint/2010/main" val="3519358154"/>
              </p:ext>
            </p:extLst>
          </p:nvPr>
        </p:nvGraphicFramePr>
        <p:xfrm>
          <a:off x="4684980" y="4404695"/>
          <a:ext cx="3074358" cy="1707784"/>
        </p:xfrm>
        <a:graphic>
          <a:graphicData uri="http://schemas.openxmlformats.org/presentationml/2006/ole">
            <mc:AlternateContent xmlns:mc="http://schemas.openxmlformats.org/markup-compatibility/2006">
              <mc:Choice xmlns:v="urn:schemas-microsoft-com:vml" Requires="v">
                <p:oleObj spid="_x0000_s6154" name="Equation" r:id="rId5" imgW="1371600" imgH="761760" progId="Equation.DSMT4">
                  <p:embed/>
                </p:oleObj>
              </mc:Choice>
              <mc:Fallback>
                <p:oleObj name="Equation" r:id="rId5" imgW="1371600" imgH="761760" progId="Equation.DSMT4">
                  <p:embed/>
                  <p:pic>
                    <p:nvPicPr>
                      <p:cNvPr id="44037" name="Object 4" descr="This object contains three rows of information. &#10;&#10;Row one reads P subscript N O C L equals 1.2 a t m. &#10;&#10;Row two reads P subscript N O equals 5.0 multiplied by 10 superscript minus 2 a t m. &#10;&#10;Row three reads P subscript C L subscript 2 equals 3.0 multiplied by 10 superscript minus 1 a t m. &#10;&#10;"/>
                      <p:cNvPicPr>
                        <a:picLocks noChangeAspect="1" noChangeArrowheads="1"/>
                      </p:cNvPicPr>
                      <p:nvPr/>
                    </p:nvPicPr>
                    <p:blipFill>
                      <a:blip r:embed="rId6"/>
                      <a:srcRect/>
                      <a:stretch>
                        <a:fillRect/>
                      </a:stretch>
                    </p:blipFill>
                    <p:spPr bwMode="auto">
                      <a:xfrm>
                        <a:off x="4684980" y="4404695"/>
                        <a:ext cx="3074358" cy="1707784"/>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5100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ondition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2967513" y="1971054"/>
            <a:ext cx="6096000" cy="1384995"/>
          </a:xfrm>
          <a:prstGeom prst="rect">
            <a:avLst/>
          </a:prstGeom>
        </p:spPr>
        <p:txBody>
          <a:bodyPr>
            <a:spAutoFit/>
          </a:bodyPr>
          <a:lstStyle/>
          <a:p>
            <a:pPr marL="457200" lvl="0" indent="-457200" eaLnBrk="0" fontAlgn="base" hangingPunct="0">
              <a:spcBef>
                <a:spcPct val="20000"/>
              </a:spcBef>
              <a:spcAft>
                <a:spcPct val="0"/>
              </a:spcAft>
              <a:buClr>
                <a:srgbClr val="4E5575"/>
              </a:buClr>
              <a:buFont typeface="Arial" panose="020B0604020202020204" pitchFamily="34" charset="0"/>
              <a:buChar char="•"/>
            </a:pPr>
            <a:r>
              <a:rPr lang="en-IN" altLang="en-US" sz="2800" kern="0" dirty="0" smtClean="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If the reactants are favoured then the equilibrium position of the reaction lies far to the left and vice versa. </a:t>
            </a:r>
            <a:endParaRPr lang="en-IN" altLang="en-US" sz="2800" kern="0"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12813039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495007" y="563305"/>
            <a:ext cx="74590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Expression Involving Pressures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 name="Object 3" descr="K subscript p equals open parenthesis P subscript N O C l superscript 2 close parenthesis divided by open parenthesis P subscript N O subscript 2 close parenthesis superscript 2 open parenthesis P subscript C l subscript 2 close parenthesis equals open parenthesis 1.2 close parenthesis superscript 2 divided by open parenthesis 5.0 multiplied by 10 superscript minus 2 close parenthesis superscript 2 open parenthesis 3.0 multiplied by 10 superscript minus 1 close parenthesis.&#10;"/>
          <p:cNvGraphicFramePr>
            <a:graphicFrameLocks noChangeAspect="1"/>
          </p:cNvGraphicFramePr>
          <p:nvPr>
            <p:extLst>
              <p:ext uri="{D42A27DB-BD31-4B8C-83A1-F6EECF244321}">
                <p14:modId xmlns:p14="http://schemas.microsoft.com/office/powerpoint/2010/main" val="556498376"/>
              </p:ext>
            </p:extLst>
          </p:nvPr>
        </p:nvGraphicFramePr>
        <p:xfrm>
          <a:off x="2495007" y="2982481"/>
          <a:ext cx="7101448" cy="1142037"/>
        </p:xfrm>
        <a:graphic>
          <a:graphicData uri="http://schemas.openxmlformats.org/presentationml/2006/ole">
            <mc:AlternateContent xmlns:mc="http://schemas.openxmlformats.org/markup-compatibility/2006">
              <mc:Choice xmlns:v="urn:schemas-microsoft-com:vml" Requires="v">
                <p:oleObj spid="_x0000_s7186" name="Equation" r:id="rId3" imgW="2997000" imgH="482400" progId="Equation.DSMT4">
                  <p:embed/>
                </p:oleObj>
              </mc:Choice>
              <mc:Fallback>
                <p:oleObj name="Equation" r:id="rId3" imgW="2997000" imgH="482400" progId="Equation.DSMT4">
                  <p:embed/>
                  <p:pic>
                    <p:nvPicPr>
                      <p:cNvPr id="6" name="Object 3" descr="K subscript p equals open parenthesis P subscript N O C l superscript 2 close parenthesis divided by open parenthesis P subscript N O subscript 2 close parenthesis superscript 2 open parenthesis P subscript C l subscript 2 close parenthesis equals open parenthesis 1.2 close parenthesis superscript 2 divided by open parenthesis 5.0 multiplied by 10 superscript minus 2 close parenthesis superscript 2 open parenthesis 3.0 multiplied by 10 superscript minus 1 close parenthesis.&#10;"/>
                      <p:cNvPicPr>
                        <a:picLocks noChangeAspect="1" noChangeArrowheads="1"/>
                      </p:cNvPicPr>
                      <p:nvPr/>
                    </p:nvPicPr>
                    <p:blipFill>
                      <a:blip r:embed="rId4"/>
                      <a:srcRect/>
                      <a:stretch>
                        <a:fillRect/>
                      </a:stretch>
                    </p:blipFill>
                    <p:spPr bwMode="auto">
                      <a:xfrm>
                        <a:off x="2495007" y="2982481"/>
                        <a:ext cx="7101448" cy="114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descr="K subscript p equals 1.9 multiplied by 10 superscript 3."/>
          <p:cNvGraphicFramePr>
            <a:graphicFrameLocks noChangeAspect="1"/>
          </p:cNvGraphicFramePr>
          <p:nvPr>
            <p:extLst>
              <p:ext uri="{D42A27DB-BD31-4B8C-83A1-F6EECF244321}">
                <p14:modId xmlns:p14="http://schemas.microsoft.com/office/powerpoint/2010/main" val="3784560311"/>
              </p:ext>
            </p:extLst>
          </p:nvPr>
        </p:nvGraphicFramePr>
        <p:xfrm>
          <a:off x="5000289" y="4487485"/>
          <a:ext cx="2132532" cy="568675"/>
        </p:xfrm>
        <a:graphic>
          <a:graphicData uri="http://schemas.openxmlformats.org/presentationml/2006/ole">
            <mc:AlternateContent xmlns:mc="http://schemas.openxmlformats.org/markup-compatibility/2006">
              <mc:Choice xmlns:v="urn:schemas-microsoft-com:vml" Requires="v">
                <p:oleObj spid="_x0000_s7187" name="Equation" r:id="rId5" imgW="952200" imgH="253800" progId="Equation.DSMT4">
                  <p:embed/>
                </p:oleObj>
              </mc:Choice>
              <mc:Fallback>
                <p:oleObj name="Equation" r:id="rId5" imgW="952200" imgH="253800" progId="Equation.DSMT4">
                  <p:embed/>
                  <p:pic>
                    <p:nvPicPr>
                      <p:cNvPr id="7" name="Object 6" descr="K subscript p equals 1.9 multiplied by 10 superscript 3."/>
                      <p:cNvPicPr/>
                      <p:nvPr/>
                    </p:nvPicPr>
                    <p:blipFill>
                      <a:blip r:embed="rId6"/>
                      <a:stretch>
                        <a:fillRect/>
                      </a:stretch>
                    </p:blipFill>
                    <p:spPr>
                      <a:xfrm>
                        <a:off x="5000289" y="4487485"/>
                        <a:ext cx="2132532" cy="5686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1" name="TextBox 10"/>
              <p:cNvSpPr txBox="1"/>
              <p:nvPr/>
            </p:nvSpPr>
            <p:spPr>
              <a:xfrm>
                <a:off x="3775035" y="1836060"/>
                <a:ext cx="483343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𝑁𝑂</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𝑔</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𝐶𝑙</m:t>
                          </m:r>
                        </m:e>
                        <m:sub>
                          <m:r>
                            <a:rPr lang="en-US" sz="2800" b="0" i="1" smtClean="0">
                              <a:latin typeface="Cambria Math" panose="02040503050406030204" pitchFamily="18" charset="0"/>
                            </a:rPr>
                            <m:t>2</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𝑔</m:t>
                          </m:r>
                        </m:e>
                      </m:d>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𝑁𝑂𝐶𝑙</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𝑔</m:t>
                      </m:r>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775035" y="1836060"/>
                <a:ext cx="4833439" cy="43088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6952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495007" y="563305"/>
            <a:ext cx="74590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Expression Involving Pressures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Object 4" descr="K subscript p equals K open parenthesis R T close parenthesis superscript delta n."/>
          <p:cNvGraphicFramePr>
            <a:graphicFrameLocks noChangeAspect="1"/>
          </p:cNvGraphicFramePr>
          <p:nvPr>
            <p:extLst>
              <p:ext uri="{D42A27DB-BD31-4B8C-83A1-F6EECF244321}">
                <p14:modId xmlns:p14="http://schemas.microsoft.com/office/powerpoint/2010/main" val="1670205287"/>
              </p:ext>
            </p:extLst>
          </p:nvPr>
        </p:nvGraphicFramePr>
        <p:xfrm>
          <a:off x="5189468" y="3538855"/>
          <a:ext cx="2070100" cy="601663"/>
        </p:xfrm>
        <a:graphic>
          <a:graphicData uri="http://schemas.openxmlformats.org/presentationml/2006/ole">
            <mc:AlternateContent xmlns:mc="http://schemas.openxmlformats.org/markup-compatibility/2006">
              <mc:Choice xmlns:v="urn:schemas-microsoft-com:vml" Requires="v">
                <p:oleObj spid="_x0000_s8202" name="Equation" r:id="rId3" imgW="876240" imgH="253800" progId="Equation.DSMT4">
                  <p:embed/>
                </p:oleObj>
              </mc:Choice>
              <mc:Fallback>
                <p:oleObj name="Equation" r:id="rId3" imgW="876240" imgH="253800" progId="Equation.DSMT4">
                  <p:embed/>
                  <p:pic>
                    <p:nvPicPr>
                      <p:cNvPr id="7" name="Object 4" descr="K subscript p equals K open parenthesis R T close parenthesis superscript delta n."/>
                      <p:cNvPicPr>
                        <a:picLocks noChangeAspect="1" noChangeArrowheads="1"/>
                      </p:cNvPicPr>
                      <p:nvPr/>
                    </p:nvPicPr>
                    <p:blipFill>
                      <a:blip r:embed="rId4"/>
                      <a:srcRect/>
                      <a:stretch>
                        <a:fillRect/>
                      </a:stretch>
                    </p:blipFill>
                    <p:spPr bwMode="auto">
                      <a:xfrm>
                        <a:off x="5189468" y="3538855"/>
                        <a:ext cx="20701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 name="TextBox 2"/>
              <p:cNvSpPr txBox="1"/>
              <p:nvPr/>
            </p:nvSpPr>
            <p:spPr>
              <a:xfrm>
                <a:off x="2338252" y="1819029"/>
                <a:ext cx="8347166" cy="987322"/>
              </a:xfrm>
              <a:prstGeom prst="rect">
                <a:avLst/>
              </a:prstGeom>
              <a:noFill/>
            </p:spPr>
            <p:txBody>
              <a:bodyPr wrap="square" rtlCol="0">
                <a:spAutoFit/>
              </a:bodyPr>
              <a:lstStyle/>
              <a:p>
                <a:r>
                  <a:rPr lang="en-US" sz="2800" dirty="0" smtClean="0"/>
                  <a:t>The relationships between </a:t>
                </a:r>
                <a14:m>
                  <m:oMath xmlns:m="http://schemas.openxmlformats.org/officeDocument/2006/math">
                    <m:r>
                      <a:rPr lang="en-US" sz="2800" b="0" i="1" smtClean="0">
                        <a:latin typeface="Cambria Math" panose="02040503050406030204" pitchFamily="18" charset="0"/>
                      </a:rPr>
                      <m:t>𝐾</m:t>
                    </m:r>
                  </m:oMath>
                </a14:m>
                <a:r>
                  <a:rPr lang="en-US" sz="2800" dirty="0" smtClean="0"/>
                  <a:t> and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𝐾</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 </m:t>
                    </m:r>
                  </m:oMath>
                </a14:m>
                <a:r>
                  <a:rPr lang="en-US" sz="2800" dirty="0" smtClean="0"/>
                  <a:t> can be described below.</a:t>
                </a:r>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2338252" y="1819029"/>
                <a:ext cx="8347166" cy="987322"/>
              </a:xfrm>
              <a:prstGeom prst="rect">
                <a:avLst/>
              </a:prstGeom>
              <a:blipFill>
                <a:blip r:embed="rId5"/>
                <a:stretch>
                  <a:fillRect l="-1534" t="-555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939900" y="4572000"/>
                <a:ext cx="8569235" cy="138499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ea typeface="Cambria Math" panose="02040503050406030204" pitchFamily="18" charset="0"/>
                      </a:rPr>
                      <m:t> </m:t>
                    </m:r>
                  </m:oMath>
                </a14:m>
                <a:r>
                  <a:rPr lang="en-US" sz="2800" dirty="0" smtClean="0"/>
                  <a:t>represents the sum of the coefficients of the gaseous products minus the sum of the coefficients of the gaseous reactants.</a:t>
                </a:r>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1939900" y="4572000"/>
                <a:ext cx="8569235" cy="1384995"/>
              </a:xfrm>
              <a:prstGeom prst="rect">
                <a:avLst/>
              </a:prstGeom>
              <a:blipFill>
                <a:blip r:embed="rId6"/>
                <a:stretch>
                  <a:fillRect l="-1422" t="-3965" r="-1991" b="-11894"/>
                </a:stretch>
              </a:blipFill>
            </p:spPr>
            <p:txBody>
              <a:bodyPr/>
              <a:lstStyle/>
              <a:p>
                <a:r>
                  <a:rPr lang="en-US">
                    <a:noFill/>
                  </a:rPr>
                  <a:t> </a:t>
                </a:r>
              </a:p>
            </p:txBody>
          </p:sp>
        </mc:Fallback>
      </mc:AlternateContent>
    </p:spTree>
    <p:extLst>
      <p:ext uri="{BB962C8B-B14F-4D97-AF65-F5344CB8AC3E}">
        <p14:creationId xmlns:p14="http://schemas.microsoft.com/office/powerpoint/2010/main" val="8321939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495007" y="563305"/>
            <a:ext cx="74590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Expression Involving Pressures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ontent Placeholder 2"/>
          <p:cNvSpPr txBox="1">
            <a:spLocks/>
          </p:cNvSpPr>
          <p:nvPr/>
        </p:nvSpPr>
        <p:spPr bwMode="auto">
          <a:xfrm>
            <a:off x="1798568" y="1676400"/>
            <a:ext cx="88519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E5575"/>
              </a:buClr>
              <a:buFont typeface="Wingdings" panose="05000000000000000000" pitchFamily="2" charset="2"/>
              <a:buChar char="§"/>
              <a:defRPr sz="3200">
                <a:solidFill>
                  <a:schemeClr val="bg1"/>
                </a:solidFill>
                <a:latin typeface="Calibri"/>
                <a:ea typeface="ＭＳ Ｐゴシック" charset="0"/>
                <a:cs typeface="Calibri"/>
              </a:defRPr>
            </a:lvl1pPr>
            <a:lvl2pPr marL="742950" indent="-285750" algn="l" rtl="0" eaLnBrk="0" fontAlgn="base" hangingPunct="0">
              <a:spcBef>
                <a:spcPct val="20000"/>
              </a:spcBef>
              <a:spcAft>
                <a:spcPct val="0"/>
              </a:spcAft>
              <a:buClr>
                <a:srgbClr val="4E5575"/>
              </a:buClr>
              <a:buFont typeface="Wingdings" panose="05000000000000000000" pitchFamily="2" charset="2"/>
              <a:buChar char="§"/>
              <a:defRPr sz="2800">
                <a:solidFill>
                  <a:schemeClr val="bg1"/>
                </a:solidFill>
                <a:latin typeface="Calibri"/>
                <a:ea typeface="ＭＳ Ｐゴシック" charset="0"/>
                <a:cs typeface="Calibri"/>
              </a:defRPr>
            </a:lvl2pPr>
            <a:lvl3pPr marL="1143000" indent="-228600" algn="l" rtl="0" eaLnBrk="0" fontAlgn="base" hangingPunct="0">
              <a:spcBef>
                <a:spcPct val="20000"/>
              </a:spcBef>
              <a:spcAft>
                <a:spcPct val="0"/>
              </a:spcAft>
              <a:buClr>
                <a:srgbClr val="4E5575"/>
              </a:buClr>
              <a:buFont typeface="Wingdings" panose="05000000000000000000" pitchFamily="2" charset="2"/>
              <a:buChar char="§"/>
              <a:defRPr sz="2400">
                <a:solidFill>
                  <a:schemeClr val="bg1"/>
                </a:solidFill>
                <a:latin typeface="Calibri"/>
                <a:ea typeface="ＭＳ Ｐゴシック" charset="0"/>
                <a:cs typeface="Calibri"/>
              </a:defRPr>
            </a:lvl3pPr>
            <a:lvl4pPr marL="16002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4pPr>
            <a:lvl5pPr marL="2057400" indent="-228600" algn="l" rtl="0" eaLnBrk="0" fontAlgn="base" hangingPunct="0">
              <a:spcBef>
                <a:spcPct val="20000"/>
              </a:spcBef>
              <a:spcAft>
                <a:spcPct val="0"/>
              </a:spcAft>
              <a:buClr>
                <a:srgbClr val="4E5575"/>
              </a:buClr>
              <a:buFont typeface="Wingdings" panose="05000000000000000000" pitchFamily="2" charset="2"/>
              <a:buChar char="§"/>
              <a:defRPr sz="2000">
                <a:solidFill>
                  <a:schemeClr val="bg1"/>
                </a:solidFill>
                <a:latin typeface="Calibri"/>
                <a:ea typeface="ＭＳ Ｐゴシック" charset="0"/>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IN" altLang="en-US" sz="32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For a general reaction,</a:t>
            </a:r>
          </a:p>
          <a:p>
            <a:pPr marL="742950" marR="0" lvl="1" indent="-28575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altLang="en-US" sz="2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742950" marR="0" lvl="1" indent="-28575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altLang="en-US" sz="2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742950" marR="0" lvl="1" indent="-28575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altLang="en-US" sz="2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742950" marR="0" lvl="1" indent="-28575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altLang="en-US" sz="2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457200" marR="0" lvl="1" indent="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None/>
              <a:tabLst/>
              <a:defRPr/>
            </a:pPr>
            <a:endParaRPr kumimoji="0" lang="en-IN" altLang="en-US" sz="1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742950" marR="0" lvl="1" indent="-28575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l-GR" altLang="en-US" sz="2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Δ</a:t>
            </a:r>
            <a:r>
              <a:rPr kumimoji="0" lang="en-IN" altLang="en-US" sz="2800" b="0" i="1"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n =</a:t>
            </a:r>
            <a:r>
              <a:rPr kumimoji="0" lang="en-IN" altLang="en-US" sz="2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 </a:t>
            </a:r>
            <a:r>
              <a:rPr kumimoji="0" lang="en-IN"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panose="020F0502020204030204" pitchFamily="34" charset="0"/>
              </a:rPr>
              <a:t>(</a:t>
            </a:r>
            <a:r>
              <a:rPr kumimoji="0" lang="en-IN" altLang="en-US" sz="2800" b="0" i="1" u="none" strike="noStrike" kern="0" cap="none" spc="0" normalizeH="0" baseline="0" noProof="0" dirty="0" smtClean="0">
                <a:ln>
                  <a:noFill/>
                </a:ln>
                <a:solidFill>
                  <a:srgbClr val="000000"/>
                </a:solidFill>
                <a:effectLst/>
                <a:uLnTx/>
                <a:uFillTx/>
                <a:latin typeface="Calibri"/>
                <a:ea typeface="ＭＳ Ｐゴシック" charset="0"/>
                <a:cs typeface="Calibri" panose="020F0502020204030204" pitchFamily="34" charset="0"/>
              </a:rPr>
              <a:t>l</a:t>
            </a:r>
            <a:r>
              <a:rPr kumimoji="0" lang="en-IN"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panose="020F0502020204030204" pitchFamily="34" charset="0"/>
              </a:rPr>
              <a:t> + </a:t>
            </a:r>
            <a:r>
              <a:rPr kumimoji="0" lang="en-IN" altLang="en-US" sz="2800" b="0" i="1" u="none" strike="noStrike" kern="0" cap="none" spc="0" normalizeH="0" baseline="0" noProof="0" dirty="0" smtClean="0">
                <a:ln>
                  <a:noFill/>
                </a:ln>
                <a:solidFill>
                  <a:srgbClr val="000000"/>
                </a:solidFill>
                <a:effectLst/>
                <a:uLnTx/>
                <a:uFillTx/>
                <a:latin typeface="Calibri"/>
                <a:ea typeface="ＭＳ Ｐゴシック" charset="0"/>
                <a:cs typeface="Calibri" panose="020F0502020204030204" pitchFamily="34" charset="0"/>
              </a:rPr>
              <a:t>m</a:t>
            </a:r>
            <a:r>
              <a:rPr kumimoji="0" lang="en-IN"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panose="020F0502020204030204" pitchFamily="34" charset="0"/>
              </a:rPr>
              <a:t>) – (</a:t>
            </a:r>
            <a:r>
              <a:rPr kumimoji="0" lang="en-IN" altLang="en-US" sz="2800" b="0" i="1" u="none" strike="noStrike" kern="0" cap="none" spc="0" normalizeH="0" baseline="0" noProof="0" dirty="0" smtClean="0">
                <a:ln>
                  <a:noFill/>
                </a:ln>
                <a:solidFill>
                  <a:srgbClr val="000000"/>
                </a:solidFill>
                <a:effectLst/>
                <a:uLnTx/>
                <a:uFillTx/>
                <a:latin typeface="Calibri"/>
                <a:ea typeface="ＭＳ Ｐゴシック" charset="0"/>
                <a:cs typeface="Calibri" panose="020F0502020204030204" pitchFamily="34" charset="0"/>
              </a:rPr>
              <a:t>j</a:t>
            </a:r>
            <a:r>
              <a:rPr kumimoji="0" lang="en-IN"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panose="020F0502020204030204" pitchFamily="34" charset="0"/>
              </a:rPr>
              <a:t> + </a:t>
            </a:r>
            <a:r>
              <a:rPr kumimoji="0" lang="en-IN" altLang="en-US" sz="2800" b="0" i="1" u="none" strike="noStrike" kern="0" cap="none" spc="0" normalizeH="0" baseline="0" noProof="0" dirty="0" smtClean="0">
                <a:ln>
                  <a:noFill/>
                </a:ln>
                <a:solidFill>
                  <a:srgbClr val="000000"/>
                </a:solidFill>
                <a:effectLst/>
                <a:uLnTx/>
                <a:uFillTx/>
                <a:latin typeface="Calibri"/>
                <a:ea typeface="ＭＳ Ｐゴシック" charset="0"/>
                <a:cs typeface="Calibri" panose="020F0502020204030204" pitchFamily="34" charset="0"/>
              </a:rPr>
              <a:t>k</a:t>
            </a:r>
            <a:r>
              <a:rPr kumimoji="0" lang="en-IN" altLang="en-US" sz="2800" b="0" i="0" u="none" strike="noStrike" kern="0" cap="none" spc="0" normalizeH="0" baseline="0" noProof="0" dirty="0" smtClean="0">
                <a:ln>
                  <a:noFill/>
                </a:ln>
                <a:solidFill>
                  <a:srgbClr val="000000"/>
                </a:solidFill>
                <a:effectLst/>
                <a:uLnTx/>
                <a:uFillTx/>
                <a:latin typeface="Calibri"/>
                <a:ea typeface="ＭＳ Ｐゴシック" charset="0"/>
                <a:cs typeface="Calibri" panose="020F0502020204030204" pitchFamily="34" charset="0"/>
              </a:rPr>
              <a:t>)</a:t>
            </a:r>
          </a:p>
          <a:p>
            <a:pPr marL="1143000" marR="0" lvl="2" indent="-2286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r>
              <a:rPr kumimoji="0" lang="en-IN" sz="2400" b="0" i="0" u="none" strike="noStrike" kern="0" cap="none" spc="0" normalizeH="0" baseline="0" noProof="0" dirty="0" smtClean="0">
                <a:ln>
                  <a:noFill/>
                </a:ln>
                <a:solidFill>
                  <a:srgbClr val="000000"/>
                </a:solidFill>
                <a:effectLst/>
                <a:uLnTx/>
                <a:uFillTx/>
                <a:latin typeface="Calibri"/>
                <a:ea typeface="ＭＳ Ｐゴシック" charset="0"/>
                <a:cs typeface="Calibri"/>
              </a:rPr>
              <a:t>Difference in the sums of the coefficients for the </a:t>
            </a:r>
            <a:r>
              <a:rPr kumimoji="0" lang="en-GB" sz="2400" b="0" i="0" u="none" strike="noStrike" kern="0" cap="none" spc="0" normalizeH="0" baseline="0" noProof="0" dirty="0" smtClean="0">
                <a:ln>
                  <a:noFill/>
                </a:ln>
                <a:solidFill>
                  <a:srgbClr val="000000"/>
                </a:solidFill>
                <a:effectLst/>
                <a:uLnTx/>
                <a:uFillTx/>
                <a:latin typeface="Calibri"/>
                <a:ea typeface="ＭＳ Ｐゴシック" charset="0"/>
                <a:cs typeface="Calibri"/>
              </a:rPr>
              <a:t>gaseous products and reactants</a:t>
            </a:r>
            <a:endParaRPr kumimoji="0" lang="en-US" altLang="en-US" sz="24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1143000" marR="0" lvl="2" indent="-22860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IN" altLang="en-US" sz="24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742950" marR="0" lvl="1" indent="-285750" algn="l" defTabSz="914400" rtl="0" eaLnBrk="0" fontAlgn="base" latinLnBrk="0" hangingPunct="0">
              <a:lnSpc>
                <a:spcPct val="100000"/>
              </a:lnSpc>
              <a:spcBef>
                <a:spcPct val="20000"/>
              </a:spcBef>
              <a:spcAft>
                <a:spcPct val="0"/>
              </a:spcAft>
              <a:buClr>
                <a:srgbClr val="4E5575"/>
              </a:buClr>
              <a:buSzTx/>
              <a:buFont typeface="Wingdings" panose="05000000000000000000" pitchFamily="2" charset="2"/>
              <a:buChar char="§"/>
              <a:tabLst/>
              <a:defRPr/>
            </a:pPr>
            <a:endParaRPr kumimoji="0" lang="en-US" altLang="en-US" sz="2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graphicFrame>
        <p:nvGraphicFramePr>
          <p:cNvPr id="9" name="Object 5" descr="K subscript p equals open parenthesis P subscript C superscript l close parenthesis open parenthesis P subscript D superscript m close parenthesis divided by open parenthesis P subscript A superscript j close parenthesis open parenthesis P subscript B superscript k close parenthesis equals open parenthesis C subscript C multiplied by R T close parenthesis superscript l open parenthesis C subscript D multiplied by R T close parenthesis superscript m divided by open parenthesis C subscript A multiplied by R T close parenthesis superscript j open parenthesis C subscript B multiplied by R T close parenthesis superscript k equals open parenthesis C subscript C superscript l close parenthesis open parenthesis C subscript D superscript m close parenthesis divided by open parenthesis C subscript A superscript j close parenthesis open parenthesis C subscript B superscript k close parenthesis multiplied by open parenthesis R T close parenthesis superscript l plus m divided by open parenthesis R T close parenthesis superscript j plus k equals K open parenthesis R T close parenthesis superscript open parenthesis l plus m close parenthesis minus open parenthesis j plus k close parenthesis equals K open parenthesis R T close parenthesis superscript delta n.&#10;"/>
          <p:cNvGraphicFramePr>
            <a:graphicFrameLocks noChangeAspect="1"/>
          </p:cNvGraphicFramePr>
          <p:nvPr>
            <p:extLst>
              <p:ext uri="{D42A27DB-BD31-4B8C-83A1-F6EECF244321}">
                <p14:modId xmlns:p14="http://schemas.microsoft.com/office/powerpoint/2010/main" val="467654019"/>
              </p:ext>
            </p:extLst>
          </p:nvPr>
        </p:nvGraphicFramePr>
        <p:xfrm>
          <a:off x="3325830" y="2428430"/>
          <a:ext cx="5797376" cy="2222153"/>
        </p:xfrm>
        <a:graphic>
          <a:graphicData uri="http://schemas.openxmlformats.org/presentationml/2006/ole">
            <mc:AlternateContent xmlns:mc="http://schemas.openxmlformats.org/markup-compatibility/2006">
              <mc:Choice xmlns:v="urn:schemas-microsoft-com:vml" Requires="v">
                <p:oleObj spid="_x0000_s9226" name="Equation" r:id="rId3" imgW="3047760" imgH="1168200" progId="Equation.DSMT4">
                  <p:embed/>
                </p:oleObj>
              </mc:Choice>
              <mc:Fallback>
                <p:oleObj name="Equation" r:id="rId3" imgW="3047760" imgH="1168200" progId="Equation.DSMT4">
                  <p:embed/>
                  <p:pic>
                    <p:nvPicPr>
                      <p:cNvPr id="5" name="Object 5" descr="K subscript p equals open parenthesis P subscript C superscript l close parenthesis open parenthesis P subscript D superscript m close parenthesis divided by open parenthesis P subscript A superscript j close parenthesis open parenthesis P subscript B superscript k close parenthesis equals open parenthesis C subscript C multiplied by R T close parenthesis superscript l open parenthesis C subscript D multiplied by R T close parenthesis superscript m divided by open parenthesis C subscript A multiplied by R T close parenthesis superscript j open parenthesis C subscript B multiplied by R T close parenthesis superscript k equals open parenthesis C subscript C superscript l close parenthesis open parenthesis C subscript D superscript m close parenthesis divided by open parenthesis C subscript A superscript j close parenthesis open parenthesis C subscript B superscript k close parenthesis multiplied by open parenthesis R T close parenthesis superscript l plus m divided by open parenthesis R T close parenthesis superscript j plus k equals K open parenthesis R T close parenthesis superscript open parenthesis l plus m close parenthesis minus open parenthesis j plus k close parenthesis equals K open parenthesis R T close parenthesis superscript delta n.&#10;"/>
                      <p:cNvPicPr>
                        <a:picLocks noChangeAspect="1" noChangeArrowheads="1"/>
                      </p:cNvPicPr>
                      <p:nvPr/>
                    </p:nvPicPr>
                    <p:blipFill>
                      <a:blip r:embed="rId4"/>
                      <a:srcRect/>
                      <a:stretch>
                        <a:fillRect/>
                      </a:stretch>
                    </p:blipFill>
                    <p:spPr bwMode="auto">
                      <a:xfrm>
                        <a:off x="3325830" y="2428430"/>
                        <a:ext cx="5797376" cy="222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235443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495007" y="563305"/>
            <a:ext cx="74590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Expression Involving Pressures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1847307" y="1420949"/>
                <a:ext cx="9575075" cy="1418209"/>
              </a:xfrm>
              <a:prstGeom prst="rect">
                <a:avLst/>
              </a:prstGeom>
              <a:noFill/>
            </p:spPr>
            <p:txBody>
              <a:bodyPr wrap="square" rtlCol="0">
                <a:spAutoFit/>
              </a:bodyPr>
              <a:lstStyle/>
              <a:p>
                <a:r>
                  <a:rPr lang="en-US" sz="2800" dirty="0" smtClean="0"/>
                  <a:t>For the following reaction at 25</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smtClean="0"/>
                  <a:t> the value of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𝐾</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 </m:t>
                    </m:r>
                  </m:oMath>
                </a14:m>
                <a:r>
                  <a:rPr lang="en-US" sz="2800" dirty="0" smtClean="0"/>
                  <a:t>was determined to be </a:t>
                </a:r>
                <a14:m>
                  <m:oMath xmlns:m="http://schemas.openxmlformats.org/officeDocument/2006/math">
                    <m:r>
                      <a:rPr lang="en-US" sz="2800" b="0" i="1" smtClean="0">
                        <a:latin typeface="Cambria Math" panose="02040503050406030204" pitchFamily="18" charset="0"/>
                      </a:rPr>
                      <m:t>1.9 </m:t>
                    </m:r>
                    <m:r>
                      <a:rPr lang="en-US" sz="2800" b="0" i="1" smtClean="0">
                        <a:latin typeface="Cambria Math" panose="02040503050406030204" pitchFamily="18" charset="0"/>
                      </a:rPr>
                      <m:t>𝑥</m:t>
                    </m:r>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3</m:t>
                        </m:r>
                      </m:sup>
                    </m:sSup>
                  </m:oMath>
                </a14:m>
                <a:r>
                  <a:rPr lang="en-US" dirty="0" smtClean="0"/>
                  <a:t>.  </a:t>
                </a:r>
                <a:r>
                  <a:rPr lang="en-US" sz="2800" dirty="0" smtClean="0"/>
                  <a:t>Calculate K for the following reaction.</a:t>
                </a:r>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1847307" y="1420949"/>
                <a:ext cx="9575075" cy="1418209"/>
              </a:xfrm>
              <a:prstGeom prst="rect">
                <a:avLst/>
              </a:prstGeom>
              <a:blipFill>
                <a:blip r:embed="rId2"/>
                <a:stretch>
                  <a:fillRect l="-1273" t="-3863" b="-11159"/>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3807244" y="3488517"/>
            <a:ext cx="4834547" cy="426757"/>
          </a:xfrm>
          <a:prstGeom prst="rect">
            <a:avLst/>
          </a:prstGeom>
        </p:spPr>
      </p:pic>
    </p:spTree>
    <p:extLst>
      <p:ext uri="{BB962C8B-B14F-4D97-AF65-F5344CB8AC3E}">
        <p14:creationId xmlns:p14="http://schemas.microsoft.com/office/powerpoint/2010/main" val="23443599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495007" y="563305"/>
            <a:ext cx="74590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Expression Involving Pressures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1422010" y="1573074"/>
            <a:ext cx="8992379" cy="4651651"/>
          </a:xfrm>
          <a:prstGeom prst="rect">
            <a:avLst/>
          </a:prstGeom>
        </p:spPr>
      </p:pic>
      <p:cxnSp>
        <p:nvCxnSpPr>
          <p:cNvPr id="7" name="Straight Arrow Connector 6" descr="null"/>
          <p:cNvCxnSpPr/>
          <p:nvPr/>
        </p:nvCxnSpPr>
        <p:spPr bwMode="auto">
          <a:xfrm flipV="1">
            <a:off x="3175000" y="3811740"/>
            <a:ext cx="0" cy="335741"/>
          </a:xfrm>
          <a:prstGeom prst="straightConnector1">
            <a:avLst/>
          </a:prstGeom>
          <a:solidFill>
            <a:srgbClr val="E8BC4A"/>
          </a:solidFill>
          <a:ln w="9525"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TextBox 7"/>
          <p:cNvSpPr txBox="1"/>
          <p:nvPr/>
        </p:nvSpPr>
        <p:spPr>
          <a:xfrm>
            <a:off x="2641600" y="4066108"/>
            <a:ext cx="1600200" cy="553998"/>
          </a:xfrm>
          <a:prstGeom prst="rect">
            <a:avLst/>
          </a:prstGeom>
          <a:noFill/>
        </p:spPr>
        <p:txBody>
          <a:bodyPr wrap="square" rtlCol="0">
            <a:spAutoFit/>
          </a:bodyPr>
          <a:lstStyle/>
          <a:p>
            <a:pPr eaLnBrk="0" fontAlgn="base" hangingPunct="0">
              <a:spcBef>
                <a:spcPct val="0"/>
              </a:spcBef>
              <a:spcAft>
                <a:spcPct val="0"/>
              </a:spcAft>
            </a:pPr>
            <a:r>
              <a:rPr lang="en-IN" sz="1500" dirty="0">
                <a:solidFill>
                  <a:srgbClr val="000000"/>
                </a:solidFill>
                <a:ea typeface="ＭＳ Ｐゴシック" panose="020B0600070205080204" pitchFamily="34" charset="-128"/>
              </a:rPr>
              <a:t>Sum of product coefficients</a:t>
            </a:r>
            <a:endParaRPr lang="en-US" sz="1500" dirty="0">
              <a:solidFill>
                <a:srgbClr val="000000"/>
              </a:solidFill>
              <a:ea typeface="ＭＳ Ｐゴシック" panose="020B0600070205080204" pitchFamily="34" charset="-128"/>
            </a:endParaRPr>
          </a:p>
        </p:txBody>
      </p:sp>
      <p:cxnSp>
        <p:nvCxnSpPr>
          <p:cNvPr id="9" name="Straight Arrow Connector 8" descr="null"/>
          <p:cNvCxnSpPr/>
          <p:nvPr/>
        </p:nvCxnSpPr>
        <p:spPr bwMode="auto">
          <a:xfrm flipH="1" flipV="1">
            <a:off x="4356100" y="3811740"/>
            <a:ext cx="876300" cy="335741"/>
          </a:xfrm>
          <a:prstGeom prst="straightConnector1">
            <a:avLst/>
          </a:prstGeom>
          <a:solidFill>
            <a:srgbClr val="E8BC4A"/>
          </a:solidFill>
          <a:ln w="9525"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TextBox 9"/>
          <p:cNvSpPr txBox="1"/>
          <p:nvPr/>
        </p:nvSpPr>
        <p:spPr>
          <a:xfrm>
            <a:off x="4851400" y="4147482"/>
            <a:ext cx="1600200" cy="553998"/>
          </a:xfrm>
          <a:prstGeom prst="rect">
            <a:avLst/>
          </a:prstGeom>
          <a:noFill/>
        </p:spPr>
        <p:txBody>
          <a:bodyPr wrap="square" rtlCol="0">
            <a:spAutoFit/>
          </a:bodyPr>
          <a:lstStyle/>
          <a:p>
            <a:pPr eaLnBrk="0" fontAlgn="base" hangingPunct="0">
              <a:spcBef>
                <a:spcPct val="0"/>
              </a:spcBef>
              <a:spcAft>
                <a:spcPct val="0"/>
              </a:spcAft>
            </a:pPr>
            <a:r>
              <a:rPr lang="en-IN" sz="1500" dirty="0">
                <a:solidFill>
                  <a:srgbClr val="000000"/>
                </a:solidFill>
                <a:ea typeface="ＭＳ Ｐゴシック" panose="020B0600070205080204" pitchFamily="34" charset="-128"/>
              </a:rPr>
              <a:t>Sum of reactant coefficients</a:t>
            </a:r>
            <a:endParaRPr lang="en-US" sz="1500" dirty="0">
              <a:solidFill>
                <a:srgbClr val="000000"/>
              </a:solidFill>
              <a:ea typeface="ＭＳ Ｐゴシック" panose="020B0600070205080204" pitchFamily="34" charset="-128"/>
            </a:endParaRPr>
          </a:p>
        </p:txBody>
      </p:sp>
      <p:graphicFrame>
        <p:nvGraphicFramePr>
          <p:cNvPr id="11" name="Object 3" descr="K subscript p equals K open parenthesis RT close parenthesis superscript minus 1 equals K divided by R T."/>
          <p:cNvGraphicFramePr>
            <a:graphicFrameLocks noChangeAspect="1"/>
          </p:cNvGraphicFramePr>
          <p:nvPr>
            <p:extLst>
              <p:ext uri="{D42A27DB-BD31-4B8C-83A1-F6EECF244321}">
                <p14:modId xmlns:p14="http://schemas.microsoft.com/office/powerpoint/2010/main" val="1591611289"/>
              </p:ext>
            </p:extLst>
          </p:nvPr>
        </p:nvGraphicFramePr>
        <p:xfrm>
          <a:off x="3417038" y="5413163"/>
          <a:ext cx="2688679" cy="809574"/>
        </p:xfrm>
        <a:graphic>
          <a:graphicData uri="http://schemas.openxmlformats.org/presentationml/2006/ole">
            <mc:AlternateContent xmlns:mc="http://schemas.openxmlformats.org/markup-compatibility/2006">
              <mc:Choice xmlns:v="urn:schemas-microsoft-com:vml" Requires="v">
                <p:oleObj spid="_x0000_s11273" name="Equation" r:id="rId4" imgW="1307532" imgH="393529" progId="Equation.DSMT4">
                  <p:embed/>
                </p:oleObj>
              </mc:Choice>
              <mc:Fallback>
                <p:oleObj name="Equation" r:id="rId4" imgW="1307532" imgH="393529" progId="Equation.DSMT4">
                  <p:embed/>
                  <p:pic>
                    <p:nvPicPr>
                      <p:cNvPr id="15" name="Object 3" descr="K subscript p equals K open parenthesis RT close parenthesis superscript minus 1 equals K divided by R 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7038" y="5413163"/>
                        <a:ext cx="2688679" cy="80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3" name="Straight Arrow Connector 12" descr="null"/>
          <p:cNvCxnSpPr/>
          <p:nvPr/>
        </p:nvCxnSpPr>
        <p:spPr bwMode="auto">
          <a:xfrm>
            <a:off x="5032609" y="5211594"/>
            <a:ext cx="0" cy="403138"/>
          </a:xfrm>
          <a:prstGeom prst="straightConnector1">
            <a:avLst/>
          </a:prstGeom>
          <a:solidFill>
            <a:srgbClr val="E8BC4A"/>
          </a:solidFill>
          <a:ln w="9525"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p:cNvSpPr txBox="1"/>
          <p:nvPr/>
        </p:nvSpPr>
        <p:spPr>
          <a:xfrm>
            <a:off x="4851400" y="4849445"/>
            <a:ext cx="453370" cy="323165"/>
          </a:xfrm>
          <a:prstGeom prst="rect">
            <a:avLst/>
          </a:prstGeom>
          <a:noFill/>
        </p:spPr>
        <p:txBody>
          <a:bodyPr wrap="square" rtlCol="0">
            <a:spAutoFit/>
          </a:bodyPr>
          <a:lstStyle/>
          <a:p>
            <a:pPr eaLnBrk="0" fontAlgn="base" hangingPunct="0">
              <a:spcBef>
                <a:spcPct val="0"/>
              </a:spcBef>
              <a:spcAft>
                <a:spcPct val="0"/>
              </a:spcAft>
            </a:pPr>
            <a:r>
              <a:rPr lang="el-GR" sz="1500" dirty="0">
                <a:solidFill>
                  <a:srgbClr val="000000"/>
                </a:solidFill>
                <a:latin typeface="Arial" panose="020B0604020202020204" pitchFamily="34" charset="0"/>
                <a:ea typeface="ＭＳ Ｐゴシック" panose="020B0600070205080204" pitchFamily="34" charset="-128"/>
              </a:rPr>
              <a:t>Δ</a:t>
            </a:r>
            <a:r>
              <a:rPr lang="en-IN" sz="1500" i="1" dirty="0">
                <a:solidFill>
                  <a:srgbClr val="000000"/>
                </a:solidFill>
                <a:latin typeface="Arial" panose="020B0604020202020204" pitchFamily="34" charset="0"/>
                <a:ea typeface="ＭＳ Ｐゴシック" panose="020B0600070205080204" pitchFamily="34" charset="-128"/>
              </a:rPr>
              <a:t>n</a:t>
            </a:r>
            <a:endParaRPr lang="en-US" sz="1500" i="1"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404546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495007" y="563305"/>
            <a:ext cx="74590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Expression Involving Pressures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1244210" y="1810800"/>
            <a:ext cx="8992379" cy="4651651"/>
          </a:xfrm>
          <a:prstGeom prst="rect">
            <a:avLst/>
          </a:prstGeom>
        </p:spPr>
      </p:pic>
      <p:graphicFrame>
        <p:nvGraphicFramePr>
          <p:cNvPr id="15" name="Content Placeholder 4" descr="K equals K subscript p open parenthesis RT close parenthesis equals open parenthesis 1.9 multiplied by 10 superscript 3 close parenthesis open parenthesis 0.08206 close parenthesis open parenthesis 298 close parenthesis equals 4.6 multiplied by 10 superscript 4.&#10;&#10;&#10;"/>
          <p:cNvGraphicFramePr>
            <a:graphicFrameLocks noChangeAspect="1"/>
          </p:cNvGraphicFramePr>
          <p:nvPr>
            <p:extLst>
              <p:ext uri="{D42A27DB-BD31-4B8C-83A1-F6EECF244321}">
                <p14:modId xmlns:p14="http://schemas.microsoft.com/office/powerpoint/2010/main" val="2495708327"/>
              </p:ext>
            </p:extLst>
          </p:nvPr>
        </p:nvGraphicFramePr>
        <p:xfrm>
          <a:off x="3990111" y="3036888"/>
          <a:ext cx="4468813" cy="1585912"/>
        </p:xfrm>
        <a:graphic>
          <a:graphicData uri="http://schemas.openxmlformats.org/presentationml/2006/ole">
            <mc:AlternateContent xmlns:mc="http://schemas.openxmlformats.org/markup-compatibility/2006">
              <mc:Choice xmlns:v="urn:schemas-microsoft-com:vml" Requires="v">
                <p:oleObj spid="_x0000_s12297" name="Equation" r:id="rId4" imgW="1968480" imgH="698400" progId="Equation.DSMT4">
                  <p:embed/>
                </p:oleObj>
              </mc:Choice>
              <mc:Fallback>
                <p:oleObj name="Equation" r:id="rId4" imgW="1968480" imgH="698400" progId="Equation.DSMT4">
                  <p:embed/>
                  <p:pic>
                    <p:nvPicPr>
                      <p:cNvPr id="6" name="Content Placeholder 4" descr="K equals K subscript p open parenthesis RT close parenthesis equals open parenthesis 1.9 multiplied by 10 superscript 3 close parenthesis open parenthesis 0.08206 close parenthesis open parenthesis 298 close parenthesis equals 4.6 multiplied by 10 superscript 4.&#10;&#10;&#10;"/>
                      <p:cNvPicPr>
                        <a:picLocks noChangeAspect="1" noChangeArrowheads="1"/>
                      </p:cNvPicPr>
                      <p:nvPr/>
                    </p:nvPicPr>
                    <p:blipFill>
                      <a:blip r:embed="rId5"/>
                      <a:srcRect/>
                      <a:stretch>
                        <a:fillRect/>
                      </a:stretch>
                    </p:blipFill>
                    <p:spPr bwMode="auto">
                      <a:xfrm>
                        <a:off x="3990111" y="3036888"/>
                        <a:ext cx="4468813"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170698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888707" y="526534"/>
            <a:ext cx="74590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Heterogeneous + Homogenous Equilibria</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716018" y="1473200"/>
            <a:ext cx="9017000"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Homogenous equilibria is what we’ve been seeing this whole time.  It occurs when all species in our chemical equation are in the same state.</a:t>
            </a:r>
            <a:endParaRPr lang="en-US" sz="2800" dirty="0"/>
          </a:p>
        </p:txBody>
      </p:sp>
      <p:pic>
        <p:nvPicPr>
          <p:cNvPr id="5" name="Picture 4"/>
          <p:cNvPicPr>
            <a:picLocks noChangeAspect="1"/>
          </p:cNvPicPr>
          <p:nvPr/>
        </p:nvPicPr>
        <p:blipFill>
          <a:blip r:embed="rId2"/>
          <a:stretch>
            <a:fillRect/>
          </a:stretch>
        </p:blipFill>
        <p:spPr>
          <a:xfrm>
            <a:off x="3666026" y="3152121"/>
            <a:ext cx="4834547" cy="426757"/>
          </a:xfrm>
          <a:prstGeom prst="rect">
            <a:avLst/>
          </a:prstGeom>
        </p:spPr>
      </p:pic>
      <p:sp>
        <p:nvSpPr>
          <p:cNvPr id="8" name="TextBox 7"/>
          <p:cNvSpPr txBox="1"/>
          <p:nvPr/>
        </p:nvSpPr>
        <p:spPr>
          <a:xfrm>
            <a:off x="1716018" y="3872804"/>
            <a:ext cx="901700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Heterogeneous occurs when some species in our chemical equation are not in the same state.</a:t>
            </a:r>
            <a:endParaRPr lang="en-US" sz="2800" dirty="0"/>
          </a:p>
        </p:txBody>
      </p:sp>
      <mc:AlternateContent xmlns:mc="http://schemas.openxmlformats.org/markup-compatibility/2006" xmlns:a14="http://schemas.microsoft.com/office/drawing/2010/main">
        <mc:Choice Requires="a14">
          <p:sp>
            <p:nvSpPr>
              <p:cNvPr id="9" name="TextBox 8"/>
              <p:cNvSpPr txBox="1"/>
              <p:nvPr/>
            </p:nvSpPr>
            <p:spPr>
              <a:xfrm>
                <a:off x="3807798" y="5387754"/>
                <a:ext cx="480407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𝐶𝑎𝐶</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𝑂</m:t>
                          </m:r>
                        </m:e>
                        <m:sub>
                          <m:r>
                            <a:rPr lang="en-US" sz="2800" b="0" i="1" smtClean="0">
                              <a:latin typeface="Cambria Math" panose="02040503050406030204" pitchFamily="18" charset="0"/>
                            </a:rPr>
                            <m:t>2</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𝑠</m:t>
                          </m:r>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𝐶𝑎𝑂</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𝑠</m:t>
                          </m:r>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𝐶</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𝑂</m:t>
                          </m:r>
                        </m:e>
                        <m:sub>
                          <m:r>
                            <a:rPr lang="en-US" sz="2800" b="0" i="1" smtClean="0">
                              <a:latin typeface="Cambria Math" panose="02040503050406030204" pitchFamily="18" charset="0"/>
                              <a:ea typeface="Cambria Math" panose="02040503050406030204" pitchFamily="18" charset="0"/>
                            </a:rPr>
                            <m:t>2</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𝑔</m:t>
                      </m:r>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3807798" y="5387754"/>
                <a:ext cx="4804072" cy="43088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566562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888707" y="526534"/>
            <a:ext cx="74590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Heterogeneous + Homogenous Equilibria</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716018" y="1473200"/>
            <a:ext cx="9017000" cy="13849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Simply put, we do not count solids</a:t>
            </a:r>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 or liquids in our chemical equilibrium expression.  We only count gases and aqueous solutions.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TextBox 8"/>
              <p:cNvSpPr txBox="1"/>
              <p:nvPr/>
            </p:nvSpPr>
            <p:spPr>
              <a:xfrm>
                <a:off x="3822482" y="3395078"/>
                <a:ext cx="4804072"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𝐶𝑎𝐶</m:t>
                      </m:r>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d>
                        <m:d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d>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𝐶𝑎𝑂</m:t>
                      </m:r>
                      <m:d>
                        <m:d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𝑠</m:t>
                          </m:r>
                        </m:e>
                      </m:d>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𝐶</m:t>
                      </m:r>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𝑂</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𝑔</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822482" y="3395078"/>
                <a:ext cx="4804072" cy="43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213730" y="4546570"/>
                <a:ext cx="1926681" cy="492443"/>
              </a:xfrm>
              <a:prstGeom prst="rect">
                <a:avLst/>
              </a:prstGeom>
              <a:noFill/>
            </p:spPr>
            <p:txBody>
              <a:bodyPr wrap="none" lIns="0" tIns="0" rIns="0" bIns="0" rtlCol="0">
                <a:spAutoFit/>
              </a:bodyPr>
              <a:lstStyle/>
              <a:p>
                <a:pPr lvl="0">
                  <a:defRPr/>
                </a:pPr>
                <a14:m>
                  <m:oMathPara xmlns:m="http://schemas.openxmlformats.org/officeDocument/2006/math">
                    <m:oMathParaPr>
                      <m:jc m:val="centerGroup"/>
                    </m:oMathParaPr>
                    <m:oMath xmlns:m="http://schemas.openxmlformats.org/officeDocument/2006/math">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sSub>
                            <m:sSub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e>
                            <m:sub>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213730" y="4546570"/>
                <a:ext cx="1926681" cy="49244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263273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888707" y="526534"/>
            <a:ext cx="74590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Heterogeneous + Homogenous Equilibria</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p:cNvSpPr/>
          <p:nvPr/>
        </p:nvSpPr>
        <p:spPr>
          <a:xfrm>
            <a:off x="3775035" y="5667907"/>
            <a:ext cx="184731"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716018" y="1473200"/>
            <a:ext cx="9017000" cy="95410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Write</a:t>
            </a:r>
            <a:r>
              <a:rPr kumimoji="0" lang="en-US" sz="2800" b="0" i="0" u="none" strike="noStrike" kern="1200" cap="none" spc="0" normalizeH="0" noProof="0" dirty="0" smtClean="0">
                <a:ln>
                  <a:noFill/>
                </a:ln>
                <a:solidFill>
                  <a:prstClr val="black"/>
                </a:solidFill>
                <a:effectLst/>
                <a:uLnTx/>
                <a:uFillTx/>
                <a:latin typeface="Calibri" panose="020F0502020204030204"/>
                <a:ea typeface="+mn-ea"/>
                <a:cs typeface="+mn-cs"/>
              </a:rPr>
              <a:t> the general equilibrium expression for the following reaction.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TextBox 8"/>
              <p:cNvSpPr txBox="1"/>
              <p:nvPr/>
            </p:nvSpPr>
            <p:spPr>
              <a:xfrm>
                <a:off x="3822482" y="3395078"/>
                <a:ext cx="4466287" cy="430887"/>
              </a:xfrm>
              <a:prstGeom prst="rect">
                <a:avLst/>
              </a:prstGeom>
              <a:noFill/>
            </p:spPr>
            <p:txBody>
              <a:bodyPr wrap="none" lIns="0" tIns="0" rIns="0" bIns="0" rtlCol="0">
                <a:spAutoFit/>
              </a:bodyPr>
              <a:lstStyle/>
              <a:p>
                <a:pPr lvl="0"/>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𝐶𝑙</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d>
                        <m:d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d>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lang="en-US" sz="2800" i="1">
                          <a:solidFill>
                            <a:prstClr val="black"/>
                          </a:solidFill>
                          <a:latin typeface="Cambria Math" panose="02040503050406030204" pitchFamily="18" charset="0"/>
                        </a:rPr>
                        <m:t>𝑃</m:t>
                      </m:r>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𝐶𝑙</m:t>
                          </m:r>
                        </m:e>
                        <m:sub>
                          <m:r>
                            <a:rPr lang="en-US" sz="2800" b="0" i="1" smtClean="0">
                              <a:solidFill>
                                <a:prstClr val="black"/>
                              </a:solidFill>
                              <a:latin typeface="Cambria Math" panose="02040503050406030204" pitchFamily="18" charset="0"/>
                            </a:rPr>
                            <m:t>3</m:t>
                          </m:r>
                        </m:sub>
                      </m:sSub>
                      <m:d>
                        <m:d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𝑙</m:t>
                          </m:r>
                        </m:e>
                      </m:d>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𝐶𝑙</m:t>
                          </m:r>
                        </m:e>
                        <m:sub>
                          <m:r>
                            <a:rPr lang="en-US" sz="2800" b="0" i="1" smtClean="0">
                              <a:solidFill>
                                <a:prstClr val="black"/>
                              </a:solidFill>
                              <a:latin typeface="Cambria Math" panose="02040503050406030204" pitchFamily="18" charset="0"/>
                            </a:rPr>
                            <m:t>2</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𝑔</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822482" y="3395078"/>
                <a:ext cx="4466287" cy="4308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259396" y="4644629"/>
                <a:ext cx="3930243" cy="485005"/>
              </a:xfrm>
              <a:prstGeom prst="rect">
                <a:avLst/>
              </a:prstGeom>
              <a:noFill/>
            </p:spPr>
            <p:txBody>
              <a:bodyPr wrap="none" lIns="0" tIns="0" rIns="0" bIns="0" rtlCol="0">
                <a:spAutoFit/>
              </a:bodyPr>
              <a:lstStyle/>
              <a:p>
                <a:pPr lvl="0">
                  <a:defRPr/>
                </a:pPr>
                <a14:m>
                  <m:oMath xmlns:m="http://schemas.openxmlformats.org/officeDocument/2006/math">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𝐶𝑙</m:t>
                            </m:r>
                          </m:e>
                          <m:sub>
                            <m:r>
                              <a:rPr lang="en-US" sz="3200" i="1">
                                <a:solidFill>
                                  <a:prstClr val="black"/>
                                </a:solidFill>
                                <a:latin typeface="Cambria Math" panose="02040503050406030204" pitchFamily="18" charset="0"/>
                              </a:rPr>
                              <m:t>2</m:t>
                            </m:r>
                          </m:sub>
                        </m:sSub>
                      </m:e>
                    </m:d>
                  </m:oMath>
                </a14:m>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and </a:t>
                </a:r>
                <a14:m>
                  <m:oMath xmlns:m="http://schemas.openxmlformats.org/officeDocument/2006/math">
                    <m:sSub>
                      <m:sSubPr>
                        <m:ctrlPr>
                          <a:rPr lang="en-US" sz="2800" i="1" smtClean="0">
                            <a:solidFill>
                              <a:prstClr val="black"/>
                            </a:solidFill>
                            <a:latin typeface="Cambria Math" panose="02040503050406030204" pitchFamily="18" charset="0"/>
                          </a:rPr>
                        </m:ctrlPr>
                      </m:sSubPr>
                      <m:e>
                        <m:r>
                          <a:rPr lang="en-US" sz="2800" b="0" i="1" smtClean="0">
                            <a:solidFill>
                              <a:prstClr val="black"/>
                            </a:solidFill>
                            <a:latin typeface="Cambria Math" panose="02040503050406030204" pitchFamily="18" charset="0"/>
                          </a:rPr>
                          <m:t>𝐾</m:t>
                        </m:r>
                      </m:e>
                      <m:sub>
                        <m:r>
                          <a:rPr lang="en-US" sz="2800" b="0" i="1" smtClean="0">
                            <a:solidFill>
                              <a:prstClr val="black"/>
                            </a:solidFill>
                            <a:latin typeface="Cambria Math" panose="02040503050406030204" pitchFamily="18" charset="0"/>
                          </a:rPr>
                          <m:t>𝑝</m:t>
                        </m:r>
                      </m:sub>
                    </m:sSub>
                    <m:r>
                      <a:rPr lang="en-US" sz="2800" i="1">
                        <a:solidFill>
                          <a:prstClr val="black"/>
                        </a:solidFill>
                        <a:latin typeface="Cambria Math" panose="02040503050406030204" pitchFamily="18" charset="0"/>
                      </a:rPr>
                      <m:t>=</m:t>
                    </m:r>
                    <m:sSub>
                      <m:sSubPr>
                        <m:ctrlPr>
                          <a:rPr lang="en-US" sz="2800" i="1" smtClean="0">
                            <a:solidFill>
                              <a:prstClr val="black"/>
                            </a:solidFill>
                            <a:latin typeface="Cambria Math" panose="02040503050406030204" pitchFamily="18" charset="0"/>
                          </a:rPr>
                        </m:ctrlPr>
                      </m:sSubPr>
                      <m:e>
                        <m:r>
                          <a:rPr lang="en-US" sz="2800" b="0" i="1" smtClean="0">
                            <a:solidFill>
                              <a:prstClr val="black"/>
                            </a:solidFill>
                            <a:latin typeface="Cambria Math" panose="02040503050406030204" pitchFamily="18" charset="0"/>
                          </a:rPr>
                          <m:t>𝑃</m:t>
                        </m:r>
                      </m:e>
                      <m:sub>
                        <m:sSub>
                          <m:sSubPr>
                            <m:ctrlPr>
                              <a:rPr lang="en-US" sz="2800" i="1" smtClean="0">
                                <a:solidFill>
                                  <a:prstClr val="black"/>
                                </a:solidFill>
                                <a:latin typeface="Cambria Math" panose="02040503050406030204" pitchFamily="18" charset="0"/>
                              </a:rPr>
                            </m:ctrlPr>
                          </m:sSubPr>
                          <m:e>
                            <m:r>
                              <a:rPr lang="en-US" sz="2800" b="0" i="1" smtClean="0">
                                <a:solidFill>
                                  <a:prstClr val="black"/>
                                </a:solidFill>
                                <a:latin typeface="Cambria Math" panose="02040503050406030204" pitchFamily="18" charset="0"/>
                              </a:rPr>
                              <m:t>𝐶𝑙</m:t>
                            </m:r>
                          </m:e>
                          <m:sub>
                            <m:r>
                              <a:rPr lang="en-US" sz="2800" b="0" i="1" smtClean="0">
                                <a:solidFill>
                                  <a:prstClr val="black"/>
                                </a:solidFill>
                                <a:latin typeface="Cambria Math" panose="02040503050406030204" pitchFamily="18" charset="0"/>
                              </a:rPr>
                              <m:t>2</m:t>
                            </m:r>
                          </m:sub>
                        </m:sSub>
                      </m:sub>
                    </m:sSub>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259396" y="4644629"/>
                <a:ext cx="3930243" cy="485005"/>
              </a:xfrm>
              <a:prstGeom prst="rect">
                <a:avLst/>
              </a:prstGeom>
              <a:blipFill>
                <a:blip r:embed="rId3"/>
                <a:stretch>
                  <a:fillRect t="-16456" b="-39241"/>
                </a:stretch>
              </a:blipFill>
            </p:spPr>
            <p:txBody>
              <a:bodyPr/>
              <a:lstStyle/>
              <a:p>
                <a:r>
                  <a:rPr lang="en-US">
                    <a:noFill/>
                  </a:rPr>
                  <a:t> </a:t>
                </a:r>
              </a:p>
            </p:txBody>
          </p:sp>
        </mc:Fallback>
      </mc:AlternateContent>
    </p:spTree>
    <p:extLst>
      <p:ext uri="{BB962C8B-B14F-4D97-AF65-F5344CB8AC3E}">
        <p14:creationId xmlns:p14="http://schemas.microsoft.com/office/powerpoint/2010/main" val="24223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81000">
              <a:schemeClr val="tx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150C53-6BCD-4E55-AFAF-AA74FBB8F184}"/>
              </a:ext>
            </a:extLst>
          </p:cNvPr>
          <p:cNvSpPr/>
          <p:nvPr/>
        </p:nvSpPr>
        <p:spPr>
          <a:xfrm>
            <a:off x="2286998" y="358063"/>
            <a:ext cx="7827009" cy="6186309"/>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Chemistry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Chapter </a:t>
            </a:r>
            <a:r>
              <a:rPr kumimoji="0" lang="en-US" sz="3200" b="0" i="0" u="none" strike="noStrike" kern="1200" cap="none" spc="0" normalizeH="0" baseline="0" noProof="0" dirty="0" smtClean="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13</a:t>
            </a:r>
            <a:endParaRPr kumimoji="0" lang="en-US" sz="3200" b="0" i="0" u="none" strike="noStrike" kern="1200" cap="none" spc="0" normalizeH="0" baseline="0" noProof="0" dirty="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Chemical Equilibrium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Section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HW</a:t>
            </a:r>
            <a:r>
              <a:rPr kumimoji="0" lang="en-US" sz="3200" b="0" i="0" u="none" strike="noStrike" kern="1200" cap="none" spc="0" normalizeH="0" noProof="0" dirty="0" smtClean="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(Not Collected, for reals): </a:t>
            </a:r>
            <a:r>
              <a:rPr kumimoji="0" lang="en-US" sz="3200" b="0" i="0" u="none" strike="noStrike" kern="1200" cap="none" spc="0" normalizeH="0" noProof="0" dirty="0" err="1" smtClean="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Pg</a:t>
            </a:r>
            <a:r>
              <a:rPr kumimoji="0" lang="en-US" sz="3200" b="0" i="0" u="none" strike="noStrike" kern="1200" cap="none" spc="0" normalizeH="0" noProof="0" dirty="0" smtClean="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546 – 547b</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aseline="0" dirty="0">
              <a:ln w="0">
                <a:solidFill>
                  <a:srgbClr val="FF0000"/>
                </a:solidFill>
              </a:ln>
              <a:solidFill>
                <a:prstClr val="white"/>
              </a:solidFill>
              <a:effectLst>
                <a:outerShdw blurRad="38100" dist="19050" dir="2700000" algn="tl" rotWithShape="0">
                  <a:prstClr val="black">
                    <a:alpha val="40000"/>
                  </a:prstClr>
                </a:outerShdw>
              </a:effectLst>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noProof="0" dirty="0" smtClean="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Problems: 12 – 18, 25, 27, 29 – 45, </a:t>
            </a:r>
            <a:r>
              <a:rPr lang="en-US" sz="3200" baseline="0" dirty="0" smtClean="0">
                <a:ln w="0">
                  <a:solidFill>
                    <a:srgbClr val="FF0000"/>
                  </a:solidFill>
                </a:ln>
                <a:solidFill>
                  <a:prstClr val="white"/>
                </a:solidFill>
                <a:effectLst>
                  <a:outerShdw blurRad="38100" dist="19050" dir="2700000" algn="tl" rotWithShape="0">
                    <a:prstClr val="black">
                      <a:alpha val="40000"/>
                    </a:prstClr>
                  </a:outerShdw>
                </a:effectLst>
                <a:latin typeface="Calibri" panose="020F0502020204030204"/>
              </a:rPr>
              <a:t>48, 49, 50 </a:t>
            </a:r>
            <a:endParaRPr kumimoji="0" lang="en-US" sz="3200" b="0" i="0" u="none" strike="noStrike" kern="1200" cap="none" spc="0" normalizeH="0" baseline="0" noProof="0" dirty="0">
              <a:ln w="0">
                <a:solidFill>
                  <a:srgbClr val="FF000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srgbClr val="00B0F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34058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ondition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A graph shows concentration on the y axis and time on the x axis. A green curve representing the concentration of the reactants, that is, carbon monoxide gas or steam, starts at a point located high on the y axis and drops steadily, forming a concave curve that eventually becomes a straight line that runs parallel to the x axis. A red curve representing the concentration of products, that is, carbon dioxide gas or hydrogen, starts at the origin and steadily rises, forming a convex curve that eventually becomes a straight line that runs parallel to the x axis. The red line is higher than the green one. A vertical black dotted line is drawn parallel to the y axis running through the x axis. The area to the right of this line, where the red and the green curves remain parallel to the x axis, is labeled as 'equilibrium.'&#10;" title="Figure 13.2 - Changes in Concentrations with Time for the Reaction between Water and Carbon Monoxid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8937" y="2732315"/>
            <a:ext cx="7116819" cy="3037332"/>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3925455" y="1792712"/>
                <a:ext cx="419371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𝐶𝑂</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2</m:t>
                          </m:r>
                        </m:sub>
                      </m:sSub>
                      <m:r>
                        <a:rPr lang="en-US" sz="3200" b="0" i="1" smtClean="0">
                          <a:latin typeface="Cambria Math" panose="02040503050406030204" pitchFamily="18" charset="0"/>
                        </a:rPr>
                        <m:t>𝑂</m:t>
                      </m:r>
                      <m:r>
                        <a:rPr lang="en-US" sz="3200" b="0" i="1" smtClean="0">
                          <a:latin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𝐶</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𝑂</m:t>
                          </m:r>
                        </m:e>
                        <m:sub>
                          <m:r>
                            <a:rPr lang="en-US" sz="3200" b="0" i="1" smtClean="0">
                              <a:latin typeface="Cambria Math" panose="02040503050406030204" pitchFamily="18" charset="0"/>
                              <a:ea typeface="Cambria Math" panose="02040503050406030204" pitchFamily="18" charset="0"/>
                            </a:rPr>
                            <m:t>2</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𝐻</m:t>
                          </m:r>
                        </m:e>
                        <m:sub>
                          <m:r>
                            <a:rPr lang="en-US" sz="3200" b="0" i="1" smtClean="0">
                              <a:latin typeface="Cambria Math" panose="02040503050406030204" pitchFamily="18" charset="0"/>
                              <a:ea typeface="Cambria Math" panose="02040503050406030204" pitchFamily="18" charset="0"/>
                            </a:rPr>
                            <m:t>2</m:t>
                          </m:r>
                        </m:sub>
                      </m:sSub>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925455" y="1792712"/>
                <a:ext cx="4193712" cy="49244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24920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ondition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6" name="TextBox 5"/>
              <p:cNvSpPr txBox="1"/>
              <p:nvPr/>
            </p:nvSpPr>
            <p:spPr>
              <a:xfrm>
                <a:off x="3925455" y="1792712"/>
                <a:ext cx="4193712" cy="49244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𝐶𝑂</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e>
                        <m:sub>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𝐶</m:t>
                      </m:r>
                      <m:sSub>
                        <m:sSub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𝑂</m:t>
                          </m:r>
                        </m:e>
                        <m:sub>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𝐻</m:t>
                          </m:r>
                        </m:e>
                        <m:sub>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925455" y="1792712"/>
                <a:ext cx="4193712" cy="492443"/>
              </a:xfrm>
              <a:prstGeom prst="rect">
                <a:avLst/>
              </a:prstGeom>
              <a:blipFill>
                <a:blip r:embed="rId2"/>
                <a:stretch>
                  <a:fillRect/>
                </a:stretch>
              </a:blipFill>
            </p:spPr>
            <p:txBody>
              <a:bodyPr/>
              <a:lstStyle/>
              <a:p>
                <a:r>
                  <a:rPr lang="en-US">
                    <a:noFill/>
                  </a:rPr>
                  <a:t> </a:t>
                </a:r>
              </a:p>
            </p:txBody>
          </p:sp>
        </mc:Fallback>
      </mc:AlternateContent>
      <p:pic>
        <p:nvPicPr>
          <p:cNvPr id="7" name="Picture 6" title="Figure 13.3 - Molecular Representation of the Reaction between Water and Carbon Monox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832" y="2849879"/>
            <a:ext cx="9427373" cy="2649583"/>
          </a:xfrm>
          <a:prstGeom prst="rect">
            <a:avLst/>
          </a:prstGeom>
        </p:spPr>
      </p:pic>
    </p:spTree>
    <p:extLst>
      <p:ext uri="{BB962C8B-B14F-4D97-AF65-F5344CB8AC3E}">
        <p14:creationId xmlns:p14="http://schemas.microsoft.com/office/powerpoint/2010/main" val="4294230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ondition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6" name="TextBox 5"/>
              <p:cNvSpPr txBox="1"/>
              <p:nvPr/>
            </p:nvSpPr>
            <p:spPr>
              <a:xfrm>
                <a:off x="2318724" y="1390181"/>
                <a:ext cx="7995202" cy="135421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𝐹𝑜𝑟𝑤𝑎𝑟𝑑</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𝑅𝑒𝑎𝑐𝑡𝑖𝑜𝑛</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𝐶𝑂</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e>
                        <m:sub>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𝐶</m:t>
                      </m:r>
                      <m:sSub>
                        <m:sSub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𝑂</m:t>
                          </m:r>
                        </m:e>
                        <m:sub>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𝐻</m:t>
                          </m:r>
                        </m:e>
                        <m:sub>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oMath>
                  </m:oMathPara>
                </a14:m>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panose="020F0502020204030204"/>
                </a:endParaRPr>
              </a:p>
              <a:p>
                <a:pPr lvl="0"/>
                <a14:m>
                  <m:oMathPara xmlns:m="http://schemas.openxmlformats.org/officeDocument/2006/math">
                    <m:oMathParaPr>
                      <m:jc m:val="centerGroup"/>
                    </m:oMathParaPr>
                    <m:oMath xmlns:m="http://schemas.openxmlformats.org/officeDocument/2006/math">
                      <m:r>
                        <a:rPr lang="en-US" sz="3200" b="0" i="1" smtClean="0">
                          <a:solidFill>
                            <a:prstClr val="black"/>
                          </a:solidFill>
                          <a:latin typeface="Cambria Math" panose="02040503050406030204" pitchFamily="18" charset="0"/>
                        </a:rPr>
                        <m:t>𝑅𝑒𝑣𝑒𝑟𝑠𝑒</m:t>
                      </m:r>
                      <m:r>
                        <a:rPr lang="en-US" sz="3200" i="1">
                          <a:solidFill>
                            <a:prstClr val="black"/>
                          </a:solidFill>
                          <a:latin typeface="Cambria Math" panose="02040503050406030204" pitchFamily="18" charset="0"/>
                        </a:rPr>
                        <m:t> </m:t>
                      </m:r>
                      <m:r>
                        <a:rPr lang="en-US" sz="3200" i="1">
                          <a:solidFill>
                            <a:prstClr val="black"/>
                          </a:solidFill>
                          <a:latin typeface="Cambria Math" panose="02040503050406030204" pitchFamily="18" charset="0"/>
                        </a:rPr>
                        <m:t>𝑅𝑒𝑎𝑐𝑡𝑖𝑜𝑛</m:t>
                      </m:r>
                      <m:r>
                        <a:rPr lang="en-US" sz="3200" i="1">
                          <a:solidFill>
                            <a:prstClr val="black"/>
                          </a:solidFill>
                          <a:latin typeface="Cambria Math" panose="02040503050406030204" pitchFamily="18" charset="0"/>
                        </a:rPr>
                        <m:t>:</m:t>
                      </m:r>
                      <m:r>
                        <a:rPr lang="en-US" sz="3200" i="1">
                          <a:solidFill>
                            <a:prstClr val="black"/>
                          </a:solidFill>
                          <a:latin typeface="Cambria Math" panose="02040503050406030204" pitchFamily="18" charset="0"/>
                          <a:ea typeface="Cambria Math" panose="02040503050406030204" pitchFamily="18" charset="0"/>
                        </a:rPr>
                        <m:t>𝐶</m:t>
                      </m:r>
                      <m:sSub>
                        <m:sSubPr>
                          <m:ctrlPr>
                            <a:rPr lang="en-US" sz="3200" i="1">
                              <a:solidFill>
                                <a:prstClr val="black"/>
                              </a:solidFill>
                              <a:latin typeface="Cambria Math" panose="02040503050406030204" pitchFamily="18" charset="0"/>
                              <a:ea typeface="Cambria Math" panose="02040503050406030204" pitchFamily="18" charset="0"/>
                            </a:rPr>
                          </m:ctrlPr>
                        </m:sSubPr>
                        <m:e>
                          <m:r>
                            <a:rPr lang="en-US" sz="3200" i="1">
                              <a:solidFill>
                                <a:prstClr val="black"/>
                              </a:solidFill>
                              <a:latin typeface="Cambria Math" panose="02040503050406030204" pitchFamily="18" charset="0"/>
                              <a:ea typeface="Cambria Math" panose="02040503050406030204" pitchFamily="18" charset="0"/>
                            </a:rPr>
                            <m:t>𝑂</m:t>
                          </m:r>
                        </m:e>
                        <m:sub>
                          <m:r>
                            <a:rPr lang="en-US" sz="3200" i="1">
                              <a:solidFill>
                                <a:prstClr val="black"/>
                              </a:solidFill>
                              <a:latin typeface="Cambria Math" panose="02040503050406030204" pitchFamily="18" charset="0"/>
                              <a:ea typeface="Cambria Math" panose="02040503050406030204" pitchFamily="18" charset="0"/>
                            </a:rPr>
                            <m:t>2</m:t>
                          </m:r>
                        </m:sub>
                      </m:sSub>
                      <m:r>
                        <a:rPr lang="en-US" sz="3200" i="1">
                          <a:solidFill>
                            <a:prstClr val="black"/>
                          </a:solidFill>
                          <a:latin typeface="Cambria Math" panose="02040503050406030204" pitchFamily="18" charset="0"/>
                          <a:ea typeface="Cambria Math" panose="02040503050406030204" pitchFamily="18" charset="0"/>
                        </a:rPr>
                        <m:t>+</m:t>
                      </m:r>
                      <m:sSub>
                        <m:sSubPr>
                          <m:ctrlPr>
                            <a:rPr lang="en-US" sz="3200" i="1">
                              <a:solidFill>
                                <a:prstClr val="black"/>
                              </a:solidFill>
                              <a:latin typeface="Cambria Math" panose="02040503050406030204" pitchFamily="18" charset="0"/>
                              <a:ea typeface="Cambria Math" panose="02040503050406030204" pitchFamily="18" charset="0"/>
                            </a:rPr>
                          </m:ctrlPr>
                        </m:sSubPr>
                        <m:e>
                          <m:r>
                            <a:rPr lang="en-US" sz="3200" i="1">
                              <a:solidFill>
                                <a:prstClr val="black"/>
                              </a:solidFill>
                              <a:latin typeface="Cambria Math" panose="02040503050406030204" pitchFamily="18" charset="0"/>
                              <a:ea typeface="Cambria Math" panose="02040503050406030204" pitchFamily="18" charset="0"/>
                            </a:rPr>
                            <m:t>𝐻</m:t>
                          </m:r>
                        </m:e>
                        <m:sub>
                          <m:r>
                            <a:rPr lang="en-US" sz="3200" i="1">
                              <a:solidFill>
                                <a:prstClr val="black"/>
                              </a:solidFill>
                              <a:latin typeface="Cambria Math" panose="02040503050406030204" pitchFamily="18" charset="0"/>
                              <a:ea typeface="Cambria Math" panose="02040503050406030204" pitchFamily="18" charset="0"/>
                            </a:rPr>
                            <m:t>2</m:t>
                          </m:r>
                        </m:sub>
                      </m:sSub>
                      <m:r>
                        <a:rPr lang="en-US" sz="3200" b="0" i="1" smtClean="0">
                          <a:solidFill>
                            <a:prstClr val="black"/>
                          </a:solidFill>
                          <a:latin typeface="Cambria Math" panose="02040503050406030204" pitchFamily="18" charset="0"/>
                          <a:ea typeface="Cambria Math" panose="02040503050406030204" pitchFamily="18" charset="0"/>
                        </a:rPr>
                        <m:t> </m:t>
                      </m:r>
                      <m:r>
                        <a:rPr lang="en-US" sz="3200" i="1">
                          <a:solidFill>
                            <a:prstClr val="black"/>
                          </a:solidFill>
                          <a:latin typeface="Cambria Math" panose="02040503050406030204" pitchFamily="18" charset="0"/>
                        </a:rPr>
                        <m:t>→</m:t>
                      </m:r>
                      <m:r>
                        <a:rPr lang="en-US" sz="3200" i="1">
                          <a:solidFill>
                            <a:prstClr val="black"/>
                          </a:solidFill>
                          <a:latin typeface="Cambria Math" panose="02040503050406030204" pitchFamily="18" charset="0"/>
                        </a:rPr>
                        <m:t>𝐶𝑂</m:t>
                      </m:r>
                      <m:r>
                        <a:rPr lang="en-US" sz="3200" i="1">
                          <a:solidFill>
                            <a:prstClr val="black"/>
                          </a:solidFill>
                          <a:latin typeface="Cambria Math" panose="02040503050406030204" pitchFamily="18" charset="0"/>
                        </a:rPr>
                        <m:t>+</m:t>
                      </m:r>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𝐻</m:t>
                          </m:r>
                        </m:e>
                        <m:sub>
                          <m:r>
                            <a:rPr lang="en-US" sz="3200" i="1">
                              <a:solidFill>
                                <a:prstClr val="black"/>
                              </a:solidFill>
                              <a:latin typeface="Cambria Math" panose="02040503050406030204" pitchFamily="18" charset="0"/>
                            </a:rPr>
                            <m:t>2</m:t>
                          </m:r>
                        </m:sub>
                      </m:sSub>
                      <m:r>
                        <a:rPr lang="en-US" sz="3200" i="1">
                          <a:solidFill>
                            <a:prstClr val="black"/>
                          </a:solidFill>
                          <a:latin typeface="Cambria Math" panose="02040503050406030204" pitchFamily="18" charset="0"/>
                        </a:rPr>
                        <m:t>𝑂</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318724" y="1390181"/>
                <a:ext cx="7995202" cy="1354217"/>
              </a:xfrm>
              <a:prstGeom prst="rect">
                <a:avLst/>
              </a:prstGeom>
              <a:blipFill>
                <a:blip r:embed="rId2"/>
                <a:stretch>
                  <a:fillRect/>
                </a:stretch>
              </a:blipFill>
            </p:spPr>
            <p:txBody>
              <a:bodyPr/>
              <a:lstStyle/>
              <a:p>
                <a:r>
                  <a:rPr lang="en-US">
                    <a:noFill/>
                  </a:rPr>
                  <a:t> </a:t>
                </a:r>
              </a:p>
            </p:txBody>
          </p:sp>
        </mc:Fallback>
      </mc:AlternateContent>
      <p:pic>
        <p:nvPicPr>
          <p:cNvPr id="5" name="Picture 4" descr="A graph shows the reaction rates on the y axis and time on the x axis. A red curve representing the rate of the forward reaction starts at a point located high on the y axis and drops steadily, forming a concave curve that eventually becomes a straight line that runs parallel to the x axis. The portion of the curve that runs parallel to the x axis is represented by a purple line. A blue curve representing the rate of the reverse reaction starts at the origin and gently rises, forming a convex curve that eventually becomes a straight line that runs parallel to the x axis. On entering the state of equilibrium. the curve merges with the purple line. A vertical black dotted line is drawn parallel to y axis running through the x axis. The area to the right of this line, where the red and the blue curves merge to form the purple line, is labeled as 'equilibrium.' The merging of the two curves implies that the forward rate equals the reverse rate at the equilibrium state. &#10;" title="Figure 13.4 - Changes in the Rates of Forward and Reverse Reactions Involving Water and Carbon Monox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098" y="2916249"/>
            <a:ext cx="6633972" cy="3616239"/>
          </a:xfrm>
          <a:prstGeom prst="rect">
            <a:avLst/>
          </a:prstGeom>
        </p:spPr>
      </p:pic>
    </p:spTree>
    <p:extLst>
      <p:ext uri="{BB962C8B-B14F-4D97-AF65-F5344CB8AC3E}">
        <p14:creationId xmlns:p14="http://schemas.microsoft.com/office/powerpoint/2010/main" val="699687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ondition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1869178" y="1526916"/>
            <a:ext cx="8710681" cy="3884140"/>
          </a:xfrm>
          <a:prstGeom prst="rect">
            <a:avLst/>
          </a:prstGeom>
        </p:spPr>
        <p:txBody>
          <a:bodyPr wrap="square">
            <a:spAutoFit/>
          </a:bodyPr>
          <a:lstStyle/>
          <a:p>
            <a:pPr marL="457200" lvl="0" indent="-457200" eaLnBrk="0" fontAlgn="base" hangingPunct="0">
              <a:spcBef>
                <a:spcPct val="20000"/>
              </a:spcBef>
              <a:spcAft>
                <a:spcPct val="0"/>
              </a:spcAft>
              <a:buClr>
                <a:srgbClr val="4E5575"/>
              </a:buClr>
              <a:buFont typeface="Arial" panose="020B0604020202020204" pitchFamily="34" charset="0"/>
              <a:buChar char="•"/>
            </a:pPr>
            <a:r>
              <a:rPr lang="en-IN" altLang="en-US" sz="2800" kern="0" dirty="0" smtClean="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There are a few factors that determine the equilibrium position of a reaction.</a:t>
            </a:r>
          </a:p>
          <a:p>
            <a:pPr marL="457200" lvl="0" indent="-457200" eaLnBrk="0" fontAlgn="base" hangingPunct="0">
              <a:spcBef>
                <a:spcPct val="20000"/>
              </a:spcBef>
              <a:spcAft>
                <a:spcPct val="0"/>
              </a:spcAft>
              <a:buClr>
                <a:srgbClr val="4E5575"/>
              </a:buClr>
              <a:buFont typeface="Arial" panose="020B0604020202020204" pitchFamily="34" charset="0"/>
              <a:buChar char="•"/>
            </a:pPr>
            <a:endParaRPr lang="en-IN" altLang="en-US" sz="2800" kern="0"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endParaRPr>
          </a:p>
          <a:p>
            <a:pPr marL="514350" lvl="0" indent="-514350" eaLnBrk="0" fontAlgn="base" hangingPunct="0">
              <a:spcBef>
                <a:spcPct val="20000"/>
              </a:spcBef>
              <a:spcAft>
                <a:spcPct val="0"/>
              </a:spcAft>
              <a:buClr>
                <a:srgbClr val="4E5575"/>
              </a:buClr>
              <a:buFont typeface="+mj-lt"/>
              <a:buAutoNum type="arabicPeriod"/>
            </a:pPr>
            <a:r>
              <a:rPr lang="en-IN" altLang="en-US" sz="2800" kern="0" dirty="0" smtClean="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The initial concentrations</a:t>
            </a:r>
          </a:p>
          <a:p>
            <a:pPr marL="514350" lvl="0" indent="-514350" eaLnBrk="0" fontAlgn="base" hangingPunct="0">
              <a:spcBef>
                <a:spcPct val="20000"/>
              </a:spcBef>
              <a:spcAft>
                <a:spcPct val="0"/>
              </a:spcAft>
              <a:buClr>
                <a:srgbClr val="4E5575"/>
              </a:buClr>
              <a:buFont typeface="+mj-lt"/>
              <a:buAutoNum type="arabicPeriod"/>
            </a:pPr>
            <a:r>
              <a:rPr lang="en-IN" altLang="en-US" sz="2800" kern="0" dirty="0" smtClean="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The relative energies of the reactants and products (I.E. Temperature, Pressure, etc.) </a:t>
            </a:r>
          </a:p>
          <a:p>
            <a:pPr marL="514350" lvl="0" indent="-514350" eaLnBrk="0" fontAlgn="base" hangingPunct="0">
              <a:spcBef>
                <a:spcPct val="20000"/>
              </a:spcBef>
              <a:spcAft>
                <a:spcPct val="0"/>
              </a:spcAft>
              <a:buClr>
                <a:srgbClr val="4E5575"/>
              </a:buClr>
              <a:buFont typeface="+mj-lt"/>
              <a:buAutoNum type="arabicPeriod"/>
            </a:pPr>
            <a:r>
              <a:rPr lang="en-IN" altLang="en-US" sz="2800" kern="0" dirty="0" smtClean="0">
                <a:solidFill>
                  <a:srgbClr val="000000"/>
                </a:solidFill>
                <a:latin typeface="Calibri" panose="020F0502020204030204" pitchFamily="34" charset="0"/>
                <a:ea typeface="ＭＳ Ｐゴシック" panose="020B0600070205080204" pitchFamily="34" charset="-128"/>
                <a:cs typeface="Calibri" panose="020F0502020204030204" pitchFamily="34" charset="0"/>
              </a:rPr>
              <a:t>The relative degree of organization of reactants and products.</a:t>
            </a:r>
            <a:endParaRPr lang="en-IN" altLang="en-US" sz="2800" kern="0"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731986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bg1"/>
            </a:gs>
            <a:gs pos="72566">
              <a:schemeClr val="bg1"/>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049355" y="430283"/>
            <a:ext cx="43503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The Equilibrium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ondition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1869178" y="1526916"/>
            <a:ext cx="8710681" cy="5866221"/>
          </a:xfrm>
          <a:prstGeom prst="rect">
            <a:avLst/>
          </a:prstGeom>
        </p:spPr>
        <p:txBody>
          <a:bodyPr wrap="square">
            <a:spAutoFit/>
          </a:bodyPr>
          <a:lstStyle/>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r>
              <a:rPr kumimoji="0" lang="en-IN" altLang="en-US" sz="2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When in chemical</a:t>
            </a:r>
            <a:r>
              <a:rPr kumimoji="0" lang="en-IN" altLang="en-US" sz="2800" b="0" i="0" u="none" strike="noStrike" kern="0" cap="none" spc="0" normalizeH="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 equilibrium the concentrations of the products and reactants do not change.</a:t>
            </a:r>
          </a:p>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endParaRPr lang="en-IN" altLang="en-US" sz="2800" kern="0"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endParaRPr>
          </a:p>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r>
              <a:rPr kumimoji="0" lang="en-IN" altLang="en-US" sz="2800" b="0" i="0" u="none" strike="noStrike" kern="0" cap="none" spc="0" normalizeH="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This is because the rate at which the products are being made equal the rate at which the reactants are being made.</a:t>
            </a:r>
          </a:p>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endParaRPr lang="en-IN" altLang="en-US" sz="2800" kern="0"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endParaRPr>
          </a:p>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r>
              <a:rPr kumimoji="0" lang="en-IN" altLang="en-US" sz="2800" b="0" i="0" u="none" strike="noStrike" kern="0" cap="none" spc="0" normalizeH="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Once this happens we say the system has reached chemical equilibrium.</a:t>
            </a:r>
          </a:p>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endParaRPr lang="en-IN" altLang="en-US" sz="2800" kern="0" baseline="0" dirty="0">
              <a:solidFill>
                <a:srgbClr val="000000"/>
              </a:solidFill>
              <a:latin typeface="Calibri" panose="020F0502020204030204" pitchFamily="34" charset="0"/>
              <a:ea typeface="ＭＳ Ｐゴシック" panose="020B0600070205080204" pitchFamily="34" charset="-128"/>
              <a:cs typeface="Calibri" panose="020F0502020204030204" pitchFamily="34" charset="0"/>
            </a:endParaRPr>
          </a:p>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endParaRPr kumimoji="0" lang="en-IN" altLang="en-US" sz="2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457200" marR="0" lvl="0" indent="-457200" algn="l" defTabSz="914400" rtl="0" eaLnBrk="0" fontAlgn="base" latinLnBrk="0" hangingPunct="0">
              <a:lnSpc>
                <a:spcPct val="100000"/>
              </a:lnSpc>
              <a:spcBef>
                <a:spcPct val="20000"/>
              </a:spcBef>
              <a:spcAft>
                <a:spcPct val="0"/>
              </a:spcAft>
              <a:buClr>
                <a:srgbClr val="4E5575"/>
              </a:buClr>
              <a:buSzTx/>
              <a:buFont typeface="Arial" panose="020B0604020202020204" pitchFamily="34" charset="0"/>
              <a:buChar char="•"/>
              <a:tabLst/>
              <a:defRPr/>
            </a:pPr>
            <a:endParaRPr kumimoji="0" lang="en-IN" altLang="en-US" sz="2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17753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1236</Words>
  <Application>Microsoft Office PowerPoint</Application>
  <PresentationFormat>Widescreen</PresentationFormat>
  <Paragraphs>214</Paragraphs>
  <Slides>49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7" baseType="lpstr">
      <vt:lpstr>ＭＳ Ｐゴシック</vt:lpstr>
      <vt:lpstr>Arial</vt:lpstr>
      <vt:lpstr>Calibri</vt:lpstr>
      <vt:lpstr>Calibri Light</vt:lpstr>
      <vt:lpstr>Cambria Math</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Kyser Seaney</dc:creator>
  <cp:lastModifiedBy>Kyser Seaney</cp:lastModifiedBy>
  <cp:revision>58</cp:revision>
  <dcterms:created xsi:type="dcterms:W3CDTF">2019-02-25T21:37:22Z</dcterms:created>
  <dcterms:modified xsi:type="dcterms:W3CDTF">2019-04-09T00:53:41Z</dcterms:modified>
</cp:coreProperties>
</file>