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1" r:id="rId19"/>
    <p:sldId id="269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723AF-B6B3-4549-8760-0A21DCFB7872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62B-FEFE-46B5-9D93-19931614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0775-83C3-430A-85EC-AE600A4B8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C1A04-6F3D-4005-8F69-83588FDA9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94B1B-B163-4506-8B15-E9399BC9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BBE5-F107-4E3F-8A13-B84BA522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79C7E-48B1-4BF7-802D-DF90E452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4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0281-663D-43E1-ACDC-1F47053D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82037-8F02-466B-A321-4C5BDE747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CD5C-703D-4EEB-9512-8403F04D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130BD-9F40-40CF-9D7E-94A2567D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196F-F868-4D8D-8D1C-78DCB79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F2392-6A1D-47F2-886F-405DFD7A9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B2015-EC80-4D2E-B36D-7CCE3B400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25F7-0366-47B7-ABE9-F4F6B141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61FBA-B3EE-4E97-9F5E-28F9BA9D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0E5C-52FF-4715-A972-0061E398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7DB3-D312-4E89-BA08-257A80DC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0442-3B23-4BD3-BB0C-6BCDA699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54D-5FE3-417B-AEAD-71F9EC40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5714B-94D1-4702-AB81-D132661A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1C15-6C30-4D01-BF92-4D7E7F47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D4CA-86F8-45B5-992A-664B945D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AD224-E9A6-48DE-8CEC-5DA3AFD61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96BF7-21CD-4E0A-B250-3EF7C6B3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CED90-C2EC-411B-84DC-672B7E45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43C-E428-4602-98F3-FFA4527B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44A7-40A7-4E26-BACC-028AB60C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A073-18DB-4CD7-AECE-70296571A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AF207-5581-475F-9F83-B7A45504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19060-C19C-402D-A893-68A9FC18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6435-F7A4-4C57-9089-B3EE4829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4279B-4D0C-488E-B96E-11A9C22E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668E-2AAB-4C4C-B239-2AA48292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C242-2A5F-4336-B1E7-367CE4460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87CCC-0CA7-4475-87CF-B05050F6F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99156-0B3B-463C-9A16-C79BD0FFE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A9F2B-A0B8-48D8-BDEB-E4CC4933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91E81-3D71-4EAF-AE7D-4B437AA5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51400-22E2-4C72-B6FF-6F4A03F7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BFA9E-3553-4A2A-A43D-506613B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E2E4-DB38-495A-97CD-5FA2C559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E3A90-12D1-4468-9F8A-551EAE52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3FF6F-C73E-4B13-AB28-5DA0FDE6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3C6EE-FDC6-40A2-A629-ACCD2562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D3B03-A10B-46D9-917E-6EFC027F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85F3A-6949-4471-B26C-830BA579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0C03-ABBE-4E74-952A-53FC5E62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A8A1-437E-45EE-96E8-743D2C97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8DE2-01D9-4FBF-A03E-087E847C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3C7B3-72AD-471E-9652-264549CD8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F2EA6-7590-4E7F-A44A-295C0D98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1727A-266B-4528-9CC6-0651322E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E63F7-4E7E-4DC1-A133-1E842EEF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C659-1ABF-45E4-866D-8C38AEAE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B2173-73CC-411E-9D0A-7BBEE99ED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53172-A7CF-455C-A0F9-57D33512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DCAC5-B75A-460A-9787-A4259FD9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0D002-1FBC-4AE4-9C9A-B71E86E9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6733-EF9B-416E-9141-75808BC4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D82D5-179E-470B-A105-4750DB96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3AEFC-D923-4759-837D-63E67614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9B7C-9166-4417-92FE-FA3125D05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4DBF-C704-4642-99A6-ABAE1420C98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1E3F-5673-4C09-9A24-878E2B19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97768-EC36-4A56-B9E6-D4782A278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9077-ACBE-4C01-A6A1-D1428AC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tx1"/>
            </a:gs>
            <a:gs pos="100000">
              <a:srgbClr val="A66BD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150C53-6BCD-4E55-AFAF-AA74FBB8F184}"/>
              </a:ext>
            </a:extLst>
          </p:cNvPr>
          <p:cNvSpPr/>
          <p:nvPr/>
        </p:nvSpPr>
        <p:spPr>
          <a:xfrm>
            <a:off x="2286998" y="358063"/>
            <a:ext cx="7827009" cy="61863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Chemistry</a:t>
            </a:r>
          </a:p>
          <a:p>
            <a:pPr algn="ctr"/>
            <a:r>
              <a:rPr lang="en-US" sz="3200" b="0" cap="none" spc="0" dirty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Chapter </a:t>
            </a:r>
            <a:r>
              <a:rPr lang="en-US" sz="3200" b="0" cap="none" spc="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3200" b="0" cap="none" spc="0" dirty="0">
              <a:ln w="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Liquids and </a:t>
            </a:r>
            <a:r>
              <a:rPr lang="en-US" sz="320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Solids</a:t>
            </a:r>
          </a:p>
          <a:p>
            <a:pPr algn="ctr"/>
            <a:endParaRPr lang="en-US" sz="3200" dirty="0">
              <a:ln w="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 </a:t>
            </a:r>
            <a:r>
              <a:rPr lang="en-US" sz="320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200" dirty="0" smtClean="0">
              <a:ln w="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dirty="0">
              <a:ln w="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0" cap="none" spc="0" dirty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Chapters: </a:t>
            </a:r>
            <a:endParaRPr lang="en-US" sz="3200" b="0" cap="none" spc="0" dirty="0" smtClean="0">
              <a:ln w="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0" cap="none" spc="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10.2 The Liquid </a:t>
            </a:r>
            <a:r>
              <a:rPr lang="en-US" sz="3200" dirty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200" b="0" cap="none" spc="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tate</a:t>
            </a:r>
            <a:endParaRPr lang="en-US" sz="3200" b="0" cap="none" spc="0" dirty="0" smtClean="0">
              <a:ln w="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ln w="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10.9 Phase Diagrams</a:t>
            </a:r>
            <a:endParaRPr lang="en-US" sz="3200" dirty="0">
              <a:ln w="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b="0" cap="none" spc="0" dirty="0">
              <a:ln w="0"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5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0233" y="475162"/>
            <a:ext cx="184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Liquids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46364" y="1645920"/>
            <a:ext cx="82296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force dominates alongside </a:t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glass tube – cohesive or adhesive forces?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 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adhesive forces</a:t>
            </a:r>
          </a:p>
        </p:txBody>
      </p:sp>
      <p:pic>
        <p:nvPicPr>
          <p:cNvPr id="8" name="Picture 5" descr="Figure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65" y="2792730"/>
            <a:ext cx="2814637" cy="2819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2070" y="414746"/>
            <a:ext cx="176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7430" y="1855470"/>
            <a:ext cx="8229600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defined shape and volume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Particles are closely packed </a:t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(intermolecular forces)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Higher density than liquids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(some exceptions)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Incompressible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Very low rate of diffusion</a:t>
            </a:r>
          </a:p>
        </p:txBody>
      </p:sp>
    </p:spTree>
    <p:extLst>
      <p:ext uri="{BB962C8B-B14F-4D97-AF65-F5344CB8AC3E}">
        <p14:creationId xmlns:p14="http://schemas.microsoft.com/office/powerpoint/2010/main" val="9207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6410" y="574766"/>
            <a:ext cx="158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51610" y="2049780"/>
            <a:ext cx="8229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Amorphous Solids: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Disorder in the structures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Glass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Crystalline Solids: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Ordered Structures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Unit Cells</a:t>
            </a:r>
          </a:p>
        </p:txBody>
      </p:sp>
    </p:spTree>
    <p:extLst>
      <p:ext uri="{BB962C8B-B14F-4D97-AF65-F5344CB8AC3E}">
        <p14:creationId xmlns:p14="http://schemas.microsoft.com/office/powerpoint/2010/main" val="11945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868" y="460466"/>
            <a:ext cx="373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Diagrams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91740" y="2104965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0375" marR="0" lvl="0" indent="-4603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convenient way of representing</a:t>
            </a:r>
            <a:b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phases of a substance as a </a:t>
            </a:r>
            <a:b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of temperature and pressure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4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037" y="483326"/>
            <a:ext cx="3686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prstClr val="black"/>
                </a:solidFill>
              </a:rPr>
              <a:t>Phase Diagrams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40678" y="1600872"/>
            <a:ext cx="8534400" cy="4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0113" marR="0" lvl="1" indent="-4381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Phase equilibrium lines -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 lines </a:t>
            </a:r>
            <a:b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that mark conditions under </a:t>
            </a:r>
            <a:b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which multiple phases can coexist at equilibrium; phase transitions (changes) occur along lines of equilibrium</a:t>
            </a:r>
            <a:endParaRPr kumimoji="0" lang="en-US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900113" marR="0" lvl="1" indent="-4381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Triple point -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 the temperature and pressure at which the three phases coexist in thermodynamic equilibrium</a:t>
            </a:r>
          </a:p>
          <a:p>
            <a:pPr marL="900113" marR="0" lvl="1" indent="-4381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Critical point -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end point of a phase equilibrium curve</a:t>
            </a:r>
          </a:p>
          <a:p>
            <a:pPr marL="46196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796" y="344358"/>
            <a:ext cx="341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Diagrams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07" y="1276350"/>
            <a:ext cx="5305425" cy="515335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5265420" y="2884163"/>
            <a:ext cx="381000" cy="357915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5646420" y="4789168"/>
            <a:ext cx="228599" cy="449582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8084820" y="2494004"/>
            <a:ext cx="579120" cy="6858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41420" y="2494004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Phase Equilibrium</a:t>
            </a:r>
            <a:br>
              <a:rPr lang="en-US" dirty="0" smtClean="0">
                <a:solidFill>
                  <a:srgbClr val="FF0000"/>
                </a:solidFill>
                <a:latin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</a:rPr>
              <a:t>Line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5420" y="5269453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Triple Point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6925" y="314842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Critical Point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1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8305" y="364128"/>
            <a:ext cx="344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Diagrams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http://wps.prenhall.com/wps/media/objects/4678/4791085/images/fg10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25" y="1848917"/>
            <a:ext cx="6485965" cy="438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39290" y="1123278"/>
            <a:ext cx="3429000" cy="69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For H</a:t>
            </a:r>
            <a:r>
              <a:rPr lang="en-US" altLang="en-US" kern="0" baseline="-25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9382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5263" y="314141"/>
            <a:ext cx="363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Diagrams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6.Chem.U8.Mov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2790" y="168021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566" y="352698"/>
            <a:ext cx="349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Diagrams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10_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882" r="5882" b="5237"/>
          <a:stretch/>
        </p:blipFill>
        <p:spPr bwMode="auto">
          <a:xfrm>
            <a:off x="3569970" y="1793838"/>
            <a:ext cx="4370295" cy="457200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93570" y="1260438"/>
            <a:ext cx="3429000" cy="69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C2878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For Carbon Dioxide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6" y="306978"/>
            <a:ext cx="344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Diagrams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10_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75" y="953309"/>
            <a:ext cx="4625297" cy="541692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138" y="372292"/>
            <a:ext cx="164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8810" y="1969770"/>
            <a:ext cx="9281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the three types of intermolecular forces?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tx1"/>
            </a:gs>
            <a:gs pos="100000">
              <a:srgbClr val="A66BD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150C53-6BCD-4E55-AFAF-AA74FBB8F184}"/>
              </a:ext>
            </a:extLst>
          </p:cNvPr>
          <p:cNvSpPr/>
          <p:nvPr/>
        </p:nvSpPr>
        <p:spPr>
          <a:xfrm>
            <a:off x="2273936" y="279686"/>
            <a:ext cx="7827009" cy="56938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Chemistry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Chapter </a:t>
            </a:r>
            <a:r>
              <a:rPr kumimoji="0" lang="en-US" sz="3200" b="0" i="0" u="none" strike="noStrike" kern="1200" cap="none" spc="0" normalizeH="0" baseline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3200" b="0" i="0" u="none" strike="noStrike" kern="1200" cap="none" spc="0" normalizeH="0" baseline="0" noProof="0" dirty="0">
              <a:ln w="0">
                <a:solidFill>
                  <a:srgbClr val="7030A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Liquids and </a:t>
            </a:r>
            <a:r>
              <a:rPr kumimoji="0" lang="en-US" sz="3200" b="0" i="0" u="none" strike="noStrike" kern="1200" cap="none" spc="0" normalizeH="0" baseline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Solids</a:t>
            </a:r>
            <a:endParaRPr kumimoji="0" lang="en-US" sz="3200" b="0" i="0" u="none" strike="noStrike" kern="1200" cap="none" spc="0" normalizeH="0" baseline="0" noProof="0" dirty="0" smtClean="0">
              <a:ln w="0">
                <a:solidFill>
                  <a:srgbClr val="7030A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>
                <a:solidFill>
                  <a:srgbClr val="7030A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Section </a:t>
            </a:r>
            <a:r>
              <a:rPr kumimoji="0" lang="en-US" sz="3200" b="0" i="0" u="none" strike="noStrike" kern="1200" cap="none" spc="0" normalizeH="0" baseline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 smtClean="0">
              <a:ln w="0">
                <a:solidFill>
                  <a:srgbClr val="7030A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 w="0">
                <a:solidFill>
                  <a:srgbClr val="7030A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Homework: </a:t>
            </a:r>
            <a:r>
              <a:rPr kumimoji="0" lang="en-US" sz="3200" b="0" i="0" u="none" strike="noStrike" kern="1200" cap="none" spc="0" normalizeH="0" baseline="0" noProof="0" dirty="0" err="1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Pg</a:t>
            </a:r>
            <a:r>
              <a:rPr kumimoji="0" lang="en-US" sz="3200" b="0" i="0" u="none" strike="noStrike" kern="1200" cap="none" spc="0" normalizeH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432h </a:t>
            </a:r>
            <a:r>
              <a:rPr kumimoji="0" lang="en-US" sz="3200" b="0" i="0" u="none" strike="noStrike" kern="1200" cap="none" spc="0" normalizeH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3200" b="0" i="0" u="none" strike="noStrike" kern="1200" cap="none" spc="0" normalizeH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432i</a:t>
            </a:r>
            <a:endParaRPr lang="en-US" sz="3200" baseline="0" dirty="0">
              <a:ln w="0">
                <a:solidFill>
                  <a:srgbClr val="7030A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Problems:  Not </a:t>
            </a:r>
            <a:r>
              <a:rPr kumimoji="0" lang="en-US" sz="3200" b="0" i="0" u="none" strike="noStrike" kern="1200" cap="none" spc="0" normalizeH="0" noProof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Collected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n w="0">
                  <a:solidFill>
                    <a:srgbClr val="7030A0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131,132,138,140</a:t>
            </a:r>
            <a:endParaRPr kumimoji="0" lang="en-US" sz="3200" b="0" i="0" u="none" strike="noStrike" kern="1200" cap="none" spc="0" normalizeH="0" baseline="0" noProof="0" dirty="0">
              <a:ln w="0">
                <a:solidFill>
                  <a:srgbClr val="00B0F0"/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138" y="372292"/>
            <a:ext cx="164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63090" y="1809750"/>
            <a:ext cx="9281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Rank the three types of intermolecular forces from strongest to weakest.</a:t>
            </a:r>
          </a:p>
        </p:txBody>
      </p:sp>
    </p:spTree>
    <p:extLst>
      <p:ext uri="{BB962C8B-B14F-4D97-AF65-F5344CB8AC3E}">
        <p14:creationId xmlns:p14="http://schemas.microsoft.com/office/powerpoint/2010/main" val="19299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138" y="372292"/>
            <a:ext cx="164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17370" y="1764030"/>
            <a:ext cx="9281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intermolecular force will (most of the time)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exhibit the highest boiling point?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138" y="372292"/>
            <a:ext cx="164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17370" y="1764030"/>
            <a:ext cx="9281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intermolecular force will (most of the time) exhibit the highest vapor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pressure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3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138" y="372292"/>
            <a:ext cx="164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17370" y="1764030"/>
            <a:ext cx="9281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requirement for hydrogen bonding to occur between molecules?</a:t>
            </a:r>
          </a:p>
        </p:txBody>
      </p:sp>
    </p:spTree>
    <p:extLst>
      <p:ext uri="{BB962C8B-B14F-4D97-AF65-F5344CB8AC3E}">
        <p14:creationId xmlns:p14="http://schemas.microsoft.com/office/powerpoint/2010/main" val="4045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138" y="372292"/>
            <a:ext cx="164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17370" y="1764030"/>
            <a:ext cx="92811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a few molecules with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strongest intermolecular force being London-Dispersion Forces.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2738" y="372292"/>
            <a:ext cx="164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Liquids</a:t>
            </a:r>
            <a:endParaRPr lang="en-US" sz="3600" b="1" u="sng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1661160"/>
            <a:ext cx="84582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defined volume; takes shape </a:t>
            </a:r>
            <a:b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container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Liquids are fluids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Particles are closer together than gases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Higher density than gases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Relative incompressibility (low compressibility)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Liquids diffuse (if it can dissolve)</a:t>
            </a:r>
          </a:p>
          <a:p>
            <a:pPr marL="865188" marR="0" lvl="1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Viscosity – measure of a liquid’s resistance to flow:</a:t>
            </a:r>
          </a:p>
          <a:p>
            <a:pPr marL="1300163" marR="0" lvl="2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Liquids with large intermolecular forces or molecular complexity tend to be highly viscous.</a:t>
            </a: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3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528" y="360862"/>
            <a:ext cx="16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Liquids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0" y="1169670"/>
            <a:ext cx="8229600" cy="51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 tension – resistance </a:t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a liquid to an increase in its </a:t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surface area: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Liquids with large intermolecular forces tend to have high surface tensions.</a:t>
            </a:r>
          </a:p>
          <a:p>
            <a:pPr marL="465138" marR="0" lvl="0" indent="-465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Capillary action – spontaneous rising of a liquid in a narrow tube: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Cohesive forces – intermolecular forces among the molecules of the liquid.</a:t>
            </a:r>
          </a:p>
          <a:p>
            <a:pPr marL="900113" marR="0" lvl="1" indent="-433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Adhesive forces – forces between the liquid molecules and their container.</a:t>
            </a:r>
          </a:p>
        </p:txBody>
      </p:sp>
    </p:spTree>
    <p:extLst>
      <p:ext uri="{BB962C8B-B14F-4D97-AF65-F5344CB8AC3E}">
        <p14:creationId xmlns:p14="http://schemas.microsoft.com/office/powerpoint/2010/main" val="3954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195</Words>
  <Application>Microsoft Office PowerPoint</Application>
  <PresentationFormat>Widescreen</PresentationFormat>
  <Paragraphs>84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Kyser Seaney</dc:creator>
  <cp:lastModifiedBy>Kyser Seaney</cp:lastModifiedBy>
  <cp:revision>41</cp:revision>
  <dcterms:created xsi:type="dcterms:W3CDTF">2019-02-25T21:37:22Z</dcterms:created>
  <dcterms:modified xsi:type="dcterms:W3CDTF">2019-03-31T22:31:08Z</dcterms:modified>
</cp:coreProperties>
</file>