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69" r:id="rId14"/>
    <p:sldId id="267" r:id="rId15"/>
    <p:sldId id="268"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3" r:id="rId37"/>
    <p:sldId id="294" r:id="rId38"/>
    <p:sldId id="295" r:id="rId39"/>
    <p:sldId id="291" r:id="rId40"/>
    <p:sldId id="292" r:id="rId41"/>
    <p:sldId id="296" r:id="rId42"/>
    <p:sldId id="29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6B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78"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A723AF-B6B3-4549-8760-0A21DCFB7872}" type="datetimeFigureOut">
              <a:rPr lang="en-US" smtClean="0"/>
              <a:t>3/17/2019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E062B-FEFE-46B5-9D93-19931614B461}" type="slidenum">
              <a:rPr lang="en-US" smtClean="0"/>
              <a:t>‹#›</a:t>
            </a:fld>
            <a:endParaRPr lang="en-US"/>
          </a:p>
        </p:txBody>
      </p:sp>
    </p:spTree>
    <p:extLst>
      <p:ext uri="{BB962C8B-B14F-4D97-AF65-F5344CB8AC3E}">
        <p14:creationId xmlns:p14="http://schemas.microsoft.com/office/powerpoint/2010/main" val="1603900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0775-83C3-430A-85EC-AE600A4B87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8C1A04-6F3D-4005-8F69-83588FDA93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094B1B-B163-4506-8B15-E9399BC917E9}"/>
              </a:ext>
            </a:extLst>
          </p:cNvPr>
          <p:cNvSpPr>
            <a:spLocks noGrp="1"/>
          </p:cNvSpPr>
          <p:nvPr>
            <p:ph type="dt" sz="half" idx="10"/>
          </p:nvPr>
        </p:nvSpPr>
        <p:spPr/>
        <p:txBody>
          <a:bodyPr/>
          <a:lstStyle/>
          <a:p>
            <a:fld id="{624A4DBF-C704-4642-99A6-ABAE1420C987}" type="datetimeFigureOut">
              <a:rPr lang="en-US" smtClean="0"/>
              <a:t>3/17/2019</a:t>
            </a:fld>
            <a:endParaRPr lang="en-US"/>
          </a:p>
        </p:txBody>
      </p:sp>
      <p:sp>
        <p:nvSpPr>
          <p:cNvPr id="5" name="Footer Placeholder 4">
            <a:extLst>
              <a:ext uri="{FF2B5EF4-FFF2-40B4-BE49-F238E27FC236}">
                <a16:creationId xmlns:a16="http://schemas.microsoft.com/office/drawing/2014/main" id="{DFECBBE5-F107-4E3F-8A13-B84BA5224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F79C7E-48B1-4BF7-802D-DF90E4523503}"/>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2188349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B0281-663D-43E1-ACDC-1F47053DC4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182037-8F02-466B-A321-4C5BDE74793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ECD5C-703D-4EEB-9512-8403F04DC39A}"/>
              </a:ext>
            </a:extLst>
          </p:cNvPr>
          <p:cNvSpPr>
            <a:spLocks noGrp="1"/>
          </p:cNvSpPr>
          <p:nvPr>
            <p:ph type="dt" sz="half" idx="10"/>
          </p:nvPr>
        </p:nvSpPr>
        <p:spPr/>
        <p:txBody>
          <a:bodyPr/>
          <a:lstStyle/>
          <a:p>
            <a:fld id="{624A4DBF-C704-4642-99A6-ABAE1420C987}" type="datetimeFigureOut">
              <a:rPr lang="en-US" smtClean="0"/>
              <a:t>3/17/2019</a:t>
            </a:fld>
            <a:endParaRPr lang="en-US"/>
          </a:p>
        </p:txBody>
      </p:sp>
      <p:sp>
        <p:nvSpPr>
          <p:cNvPr id="5" name="Footer Placeholder 4">
            <a:extLst>
              <a:ext uri="{FF2B5EF4-FFF2-40B4-BE49-F238E27FC236}">
                <a16:creationId xmlns:a16="http://schemas.microsoft.com/office/drawing/2014/main" id="{616130BD-9F40-40CF-9D7E-94A2567D9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7F196F-F868-4D8D-8D1C-78DCB798B840}"/>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3626604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0F2392-6A1D-47F2-886F-405DFD7A9E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6B2015-EC80-4D2E-B36D-7CCE3B4000A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825F7-0366-47B7-ABE9-F4F6B141CD28}"/>
              </a:ext>
            </a:extLst>
          </p:cNvPr>
          <p:cNvSpPr>
            <a:spLocks noGrp="1"/>
          </p:cNvSpPr>
          <p:nvPr>
            <p:ph type="dt" sz="half" idx="10"/>
          </p:nvPr>
        </p:nvSpPr>
        <p:spPr/>
        <p:txBody>
          <a:bodyPr/>
          <a:lstStyle/>
          <a:p>
            <a:fld id="{624A4DBF-C704-4642-99A6-ABAE1420C987}" type="datetimeFigureOut">
              <a:rPr lang="en-US" smtClean="0"/>
              <a:t>3/17/2019</a:t>
            </a:fld>
            <a:endParaRPr lang="en-US"/>
          </a:p>
        </p:txBody>
      </p:sp>
      <p:sp>
        <p:nvSpPr>
          <p:cNvPr id="5" name="Footer Placeholder 4">
            <a:extLst>
              <a:ext uri="{FF2B5EF4-FFF2-40B4-BE49-F238E27FC236}">
                <a16:creationId xmlns:a16="http://schemas.microsoft.com/office/drawing/2014/main" id="{71761FBA-B3EE-4E97-9F5E-28F9BA9D3D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AF0E5C-52FF-4715-A972-0061E3981108}"/>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35799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7DB3-D312-4E89-BA08-257A80DC49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790442-3B23-4BD3-BB0C-6BCDA699D1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DF54D-5FE3-417B-AEAD-71F9EC400839}"/>
              </a:ext>
            </a:extLst>
          </p:cNvPr>
          <p:cNvSpPr>
            <a:spLocks noGrp="1"/>
          </p:cNvSpPr>
          <p:nvPr>
            <p:ph type="dt" sz="half" idx="10"/>
          </p:nvPr>
        </p:nvSpPr>
        <p:spPr/>
        <p:txBody>
          <a:bodyPr/>
          <a:lstStyle/>
          <a:p>
            <a:fld id="{624A4DBF-C704-4642-99A6-ABAE1420C987}" type="datetimeFigureOut">
              <a:rPr lang="en-US" smtClean="0"/>
              <a:t>3/17/2019</a:t>
            </a:fld>
            <a:endParaRPr lang="en-US"/>
          </a:p>
        </p:txBody>
      </p:sp>
      <p:sp>
        <p:nvSpPr>
          <p:cNvPr id="5" name="Footer Placeholder 4">
            <a:extLst>
              <a:ext uri="{FF2B5EF4-FFF2-40B4-BE49-F238E27FC236}">
                <a16:creationId xmlns:a16="http://schemas.microsoft.com/office/drawing/2014/main" id="{90A5714B-94D1-4702-AB81-D132661AD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141C15-6C30-4D01-BF92-4D7E7F47A58F}"/>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2226746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D4CA-86F8-45B5-992A-664B945D1F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FAD224-E9A6-48DE-8CEC-5DA3AFD618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B96BF7-21CD-4E0A-B250-3EF7C6B39B41}"/>
              </a:ext>
            </a:extLst>
          </p:cNvPr>
          <p:cNvSpPr>
            <a:spLocks noGrp="1"/>
          </p:cNvSpPr>
          <p:nvPr>
            <p:ph type="dt" sz="half" idx="10"/>
          </p:nvPr>
        </p:nvSpPr>
        <p:spPr/>
        <p:txBody>
          <a:bodyPr/>
          <a:lstStyle/>
          <a:p>
            <a:fld id="{624A4DBF-C704-4642-99A6-ABAE1420C987}" type="datetimeFigureOut">
              <a:rPr lang="en-US" smtClean="0"/>
              <a:t>3/17/2019</a:t>
            </a:fld>
            <a:endParaRPr lang="en-US"/>
          </a:p>
        </p:txBody>
      </p:sp>
      <p:sp>
        <p:nvSpPr>
          <p:cNvPr id="5" name="Footer Placeholder 4">
            <a:extLst>
              <a:ext uri="{FF2B5EF4-FFF2-40B4-BE49-F238E27FC236}">
                <a16:creationId xmlns:a16="http://schemas.microsoft.com/office/drawing/2014/main" id="{660CED90-C2EC-411B-84DC-672B7E452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7C43C-E428-4602-98F3-FFA4527B1855}"/>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1357535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244A7-40A7-4E26-BACC-028AB60C16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ADA073-18DB-4CD7-AECE-70296571AA9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3AF207-5581-475F-9F83-B7A455048E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119060-C19C-402D-A893-68A9FC1898FB}"/>
              </a:ext>
            </a:extLst>
          </p:cNvPr>
          <p:cNvSpPr>
            <a:spLocks noGrp="1"/>
          </p:cNvSpPr>
          <p:nvPr>
            <p:ph type="dt" sz="half" idx="10"/>
          </p:nvPr>
        </p:nvSpPr>
        <p:spPr/>
        <p:txBody>
          <a:bodyPr/>
          <a:lstStyle/>
          <a:p>
            <a:fld id="{624A4DBF-C704-4642-99A6-ABAE1420C987}" type="datetimeFigureOut">
              <a:rPr lang="en-US" smtClean="0"/>
              <a:t>3/17/2019</a:t>
            </a:fld>
            <a:endParaRPr lang="en-US"/>
          </a:p>
        </p:txBody>
      </p:sp>
      <p:sp>
        <p:nvSpPr>
          <p:cNvPr id="6" name="Footer Placeholder 5">
            <a:extLst>
              <a:ext uri="{FF2B5EF4-FFF2-40B4-BE49-F238E27FC236}">
                <a16:creationId xmlns:a16="http://schemas.microsoft.com/office/drawing/2014/main" id="{B1726435-F7A4-4C57-9089-B3EE48292C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B4279B-4D0C-488E-B96E-11A9C22E8463}"/>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3238178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4668E-2AAB-4C4C-B239-2AA482923F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A0C242-2A5F-4336-B1E7-367CE44600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5487CCC-0CA7-4475-87CF-B05050F6F5C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399156-0B3B-463C-9A16-C79BD0FFEF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90A9F2B-A0B8-48D8-BDEB-E4CC4933393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591E81-3D71-4EAF-AE7D-4B437AA5AB01}"/>
              </a:ext>
            </a:extLst>
          </p:cNvPr>
          <p:cNvSpPr>
            <a:spLocks noGrp="1"/>
          </p:cNvSpPr>
          <p:nvPr>
            <p:ph type="dt" sz="half" idx="10"/>
          </p:nvPr>
        </p:nvSpPr>
        <p:spPr/>
        <p:txBody>
          <a:bodyPr/>
          <a:lstStyle/>
          <a:p>
            <a:fld id="{624A4DBF-C704-4642-99A6-ABAE1420C987}" type="datetimeFigureOut">
              <a:rPr lang="en-US" smtClean="0"/>
              <a:t>3/17/2019</a:t>
            </a:fld>
            <a:endParaRPr lang="en-US"/>
          </a:p>
        </p:txBody>
      </p:sp>
      <p:sp>
        <p:nvSpPr>
          <p:cNvPr id="8" name="Footer Placeholder 7">
            <a:extLst>
              <a:ext uri="{FF2B5EF4-FFF2-40B4-BE49-F238E27FC236}">
                <a16:creationId xmlns:a16="http://schemas.microsoft.com/office/drawing/2014/main" id="{3B051400-22E2-4C72-B6FF-6F4A03F7E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2BFA9E-3553-4A2A-A43D-506613B828F6}"/>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114943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EE2E4-DB38-495A-97CD-5FA2C55974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2E3A90-12D1-4468-9F8A-551EAE5220BB}"/>
              </a:ext>
            </a:extLst>
          </p:cNvPr>
          <p:cNvSpPr>
            <a:spLocks noGrp="1"/>
          </p:cNvSpPr>
          <p:nvPr>
            <p:ph type="dt" sz="half" idx="10"/>
          </p:nvPr>
        </p:nvSpPr>
        <p:spPr/>
        <p:txBody>
          <a:bodyPr/>
          <a:lstStyle/>
          <a:p>
            <a:fld id="{624A4DBF-C704-4642-99A6-ABAE1420C987}" type="datetimeFigureOut">
              <a:rPr lang="en-US" smtClean="0"/>
              <a:t>3/17/2019</a:t>
            </a:fld>
            <a:endParaRPr lang="en-US"/>
          </a:p>
        </p:txBody>
      </p:sp>
      <p:sp>
        <p:nvSpPr>
          <p:cNvPr id="4" name="Footer Placeholder 3">
            <a:extLst>
              <a:ext uri="{FF2B5EF4-FFF2-40B4-BE49-F238E27FC236}">
                <a16:creationId xmlns:a16="http://schemas.microsoft.com/office/drawing/2014/main" id="{BB83FF6F-C73E-4B13-AB28-5DA0FDE6A3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53C6EE-FDC6-40A2-A629-ACCD256240FF}"/>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1406630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6D3B03-A10B-46D9-917E-6EFC027F06E5}"/>
              </a:ext>
            </a:extLst>
          </p:cNvPr>
          <p:cNvSpPr>
            <a:spLocks noGrp="1"/>
          </p:cNvSpPr>
          <p:nvPr>
            <p:ph type="dt" sz="half" idx="10"/>
          </p:nvPr>
        </p:nvSpPr>
        <p:spPr/>
        <p:txBody>
          <a:bodyPr/>
          <a:lstStyle/>
          <a:p>
            <a:fld id="{624A4DBF-C704-4642-99A6-ABAE1420C987}" type="datetimeFigureOut">
              <a:rPr lang="en-US" smtClean="0"/>
              <a:t>3/17/2019</a:t>
            </a:fld>
            <a:endParaRPr lang="en-US"/>
          </a:p>
        </p:txBody>
      </p:sp>
      <p:sp>
        <p:nvSpPr>
          <p:cNvPr id="3" name="Footer Placeholder 2">
            <a:extLst>
              <a:ext uri="{FF2B5EF4-FFF2-40B4-BE49-F238E27FC236}">
                <a16:creationId xmlns:a16="http://schemas.microsoft.com/office/drawing/2014/main" id="{09585F3A-6949-4471-B26C-830BA57903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6A0C03-ABBE-4E74-952A-53FC5E62D5C4}"/>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219435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9A8A1-437E-45EE-96E8-743D2C97D9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5B8DE2-01D9-4FBF-A03E-087E847CE2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E3C7B3-72AD-471E-9652-264549CD85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2F2EA6-7590-4E7F-A44A-295C0D985088}"/>
              </a:ext>
            </a:extLst>
          </p:cNvPr>
          <p:cNvSpPr>
            <a:spLocks noGrp="1"/>
          </p:cNvSpPr>
          <p:nvPr>
            <p:ph type="dt" sz="half" idx="10"/>
          </p:nvPr>
        </p:nvSpPr>
        <p:spPr/>
        <p:txBody>
          <a:bodyPr/>
          <a:lstStyle/>
          <a:p>
            <a:fld id="{624A4DBF-C704-4642-99A6-ABAE1420C987}" type="datetimeFigureOut">
              <a:rPr lang="en-US" smtClean="0"/>
              <a:t>3/17/2019</a:t>
            </a:fld>
            <a:endParaRPr lang="en-US"/>
          </a:p>
        </p:txBody>
      </p:sp>
      <p:sp>
        <p:nvSpPr>
          <p:cNvPr id="6" name="Footer Placeholder 5">
            <a:extLst>
              <a:ext uri="{FF2B5EF4-FFF2-40B4-BE49-F238E27FC236}">
                <a16:creationId xmlns:a16="http://schemas.microsoft.com/office/drawing/2014/main" id="{82A1727A-266B-4528-9CC6-0651322E61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E63F7-4E7E-4DC1-A133-1E842EEFBAB9}"/>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102516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C659-1ABF-45E4-866D-8C38AEAE69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3B2173-73CC-411E-9D0A-7BBEE99ED1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353172-A7CF-455C-A0F9-57D3351299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6DCAC5-B75A-460A-9787-A4259FD938AC}"/>
              </a:ext>
            </a:extLst>
          </p:cNvPr>
          <p:cNvSpPr>
            <a:spLocks noGrp="1"/>
          </p:cNvSpPr>
          <p:nvPr>
            <p:ph type="dt" sz="half" idx="10"/>
          </p:nvPr>
        </p:nvSpPr>
        <p:spPr/>
        <p:txBody>
          <a:bodyPr/>
          <a:lstStyle/>
          <a:p>
            <a:fld id="{624A4DBF-C704-4642-99A6-ABAE1420C987}" type="datetimeFigureOut">
              <a:rPr lang="en-US" smtClean="0"/>
              <a:t>3/17/2019</a:t>
            </a:fld>
            <a:endParaRPr lang="en-US"/>
          </a:p>
        </p:txBody>
      </p:sp>
      <p:sp>
        <p:nvSpPr>
          <p:cNvPr id="6" name="Footer Placeholder 5">
            <a:extLst>
              <a:ext uri="{FF2B5EF4-FFF2-40B4-BE49-F238E27FC236}">
                <a16:creationId xmlns:a16="http://schemas.microsoft.com/office/drawing/2014/main" id="{7C10D002-1FBC-4AE4-9C9A-B71E86E904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896733-EF9B-416E-9141-75808BC45EA9}"/>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2813977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CD82D5-179E-470B-A105-4750DB96FE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53AEFC-D923-4759-837D-63E6761428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889B7C-9166-4417-92FE-FA3125D052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A4DBF-C704-4642-99A6-ABAE1420C987}" type="datetimeFigureOut">
              <a:rPr lang="en-US" smtClean="0"/>
              <a:t>3/17/2019</a:t>
            </a:fld>
            <a:endParaRPr lang="en-US"/>
          </a:p>
        </p:txBody>
      </p:sp>
      <p:sp>
        <p:nvSpPr>
          <p:cNvPr id="5" name="Footer Placeholder 4">
            <a:extLst>
              <a:ext uri="{FF2B5EF4-FFF2-40B4-BE49-F238E27FC236}">
                <a16:creationId xmlns:a16="http://schemas.microsoft.com/office/drawing/2014/main" id="{CDA01E3F-5673-4C09-9A24-878E2B190E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A97768-EC36-4A56-B9E6-D4782A278B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C9077-ACBE-4C01-A6A1-D1428AC4B710}" type="slidenum">
              <a:rPr lang="en-US" smtClean="0"/>
              <a:t>‹#›</a:t>
            </a:fld>
            <a:endParaRPr lang="en-US"/>
          </a:p>
        </p:txBody>
      </p:sp>
    </p:spTree>
    <p:extLst>
      <p:ext uri="{BB962C8B-B14F-4D97-AF65-F5344CB8AC3E}">
        <p14:creationId xmlns:p14="http://schemas.microsoft.com/office/powerpoint/2010/main" val="1910183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81000">
              <a:schemeClr val="tx1"/>
            </a:gs>
            <a:gs pos="100000">
              <a:srgbClr val="A66BD3"/>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150C53-6BCD-4E55-AFAF-AA74FBB8F184}"/>
              </a:ext>
            </a:extLst>
          </p:cNvPr>
          <p:cNvSpPr/>
          <p:nvPr/>
        </p:nvSpPr>
        <p:spPr>
          <a:xfrm>
            <a:off x="2286998" y="358063"/>
            <a:ext cx="7827009" cy="6186309"/>
          </a:xfrm>
          <a:prstGeom prst="rect">
            <a:avLst/>
          </a:prstGeom>
          <a:noFill/>
          <a:ln>
            <a:noFill/>
          </a:ln>
        </p:spPr>
        <p:txBody>
          <a:bodyPr wrap="square" lIns="91440" tIns="45720" rIns="91440" bIns="45720">
            <a:spAutoFit/>
          </a:bodyPr>
          <a:lstStyle/>
          <a:p>
            <a:pPr algn="ctr"/>
            <a:r>
              <a:rPr lang="en-US" sz="5400" dirty="0">
                <a:ln w="0">
                  <a:solidFill>
                    <a:srgbClr val="7030A0"/>
                  </a:solidFill>
                </a:ln>
                <a:solidFill>
                  <a:schemeClr val="bg1"/>
                </a:solidFill>
                <a:effectLst>
                  <a:outerShdw blurRad="38100" dist="19050" dir="2700000" algn="tl" rotWithShape="0">
                    <a:schemeClr val="dk1">
                      <a:alpha val="40000"/>
                    </a:schemeClr>
                  </a:outerShdw>
                </a:effectLst>
              </a:rPr>
              <a:t>Chemistry</a:t>
            </a:r>
          </a:p>
          <a:p>
            <a:pPr algn="ctr"/>
            <a:r>
              <a:rPr lang="en-US" sz="3200" b="0" cap="none" spc="0" dirty="0">
                <a:ln w="0">
                  <a:solidFill>
                    <a:srgbClr val="7030A0"/>
                  </a:solidFill>
                </a:ln>
                <a:solidFill>
                  <a:schemeClr val="bg1"/>
                </a:solidFill>
                <a:effectLst>
                  <a:outerShdw blurRad="38100" dist="19050" dir="2700000" algn="tl" rotWithShape="0">
                    <a:schemeClr val="dk1">
                      <a:alpha val="40000"/>
                    </a:schemeClr>
                  </a:outerShdw>
                </a:effectLst>
              </a:rPr>
              <a:t>Chapter </a:t>
            </a:r>
            <a:r>
              <a:rPr lang="en-US" sz="3200" b="0" cap="none" spc="0" dirty="0" smtClean="0">
                <a:ln w="0">
                  <a:solidFill>
                    <a:srgbClr val="7030A0"/>
                  </a:solidFill>
                </a:ln>
                <a:solidFill>
                  <a:schemeClr val="bg1"/>
                </a:solidFill>
                <a:effectLst>
                  <a:outerShdw blurRad="38100" dist="19050" dir="2700000" algn="tl" rotWithShape="0">
                    <a:schemeClr val="dk1">
                      <a:alpha val="40000"/>
                    </a:schemeClr>
                  </a:outerShdw>
                </a:effectLst>
              </a:rPr>
              <a:t>10</a:t>
            </a:r>
            <a:endParaRPr lang="en-US" sz="3200" b="0" cap="none" spc="0" dirty="0">
              <a:ln w="0">
                <a:solidFill>
                  <a:srgbClr val="7030A0"/>
                </a:solidFill>
              </a:ln>
              <a:solidFill>
                <a:schemeClr val="bg1"/>
              </a:solidFill>
              <a:effectLst>
                <a:outerShdw blurRad="38100" dist="19050" dir="2700000" algn="tl" rotWithShape="0">
                  <a:schemeClr val="dk1">
                    <a:alpha val="40000"/>
                  </a:schemeClr>
                </a:outerShdw>
              </a:effectLst>
            </a:endParaRPr>
          </a:p>
          <a:p>
            <a:pPr algn="ctr"/>
            <a:r>
              <a:rPr lang="en-US" sz="3200" dirty="0" smtClean="0">
                <a:ln w="0">
                  <a:solidFill>
                    <a:srgbClr val="7030A0"/>
                  </a:solidFill>
                </a:ln>
                <a:solidFill>
                  <a:schemeClr val="bg1"/>
                </a:solidFill>
                <a:effectLst>
                  <a:outerShdw blurRad="38100" dist="19050" dir="2700000" algn="tl" rotWithShape="0">
                    <a:schemeClr val="dk1">
                      <a:alpha val="40000"/>
                    </a:schemeClr>
                  </a:outerShdw>
                </a:effectLst>
              </a:rPr>
              <a:t>Liquids and Solids – but mostly liquids</a:t>
            </a:r>
          </a:p>
          <a:p>
            <a:pPr algn="ctr"/>
            <a:endParaRPr lang="en-US" sz="3200" dirty="0">
              <a:ln w="0">
                <a:solidFill>
                  <a:srgbClr val="7030A0"/>
                </a:solidFill>
              </a:ln>
              <a:solidFill>
                <a:schemeClr val="bg1"/>
              </a:solidFill>
              <a:effectLst>
                <a:outerShdw blurRad="38100" dist="19050" dir="2700000" algn="tl" rotWithShape="0">
                  <a:schemeClr val="dk1">
                    <a:alpha val="40000"/>
                  </a:schemeClr>
                </a:outerShdw>
              </a:effectLst>
            </a:endParaRPr>
          </a:p>
          <a:p>
            <a:pPr algn="ctr"/>
            <a:r>
              <a:rPr lang="en-US" sz="3200" dirty="0" smtClean="0">
                <a:ln w="0">
                  <a:solidFill>
                    <a:srgbClr val="7030A0"/>
                  </a:solidFill>
                </a:ln>
                <a:solidFill>
                  <a:schemeClr val="bg1"/>
                </a:solidFill>
                <a:effectLst>
                  <a:outerShdw blurRad="38100" dist="19050" dir="2700000" algn="tl" rotWithShape="0">
                    <a:schemeClr val="dk1">
                      <a:alpha val="40000"/>
                    </a:schemeClr>
                  </a:outerShdw>
                </a:effectLst>
              </a:rPr>
              <a:t>Section 1</a:t>
            </a:r>
          </a:p>
          <a:p>
            <a:pPr algn="ctr"/>
            <a:endParaRPr lang="en-US" sz="3200" dirty="0">
              <a:ln w="0">
                <a:solidFill>
                  <a:srgbClr val="7030A0"/>
                </a:solidFill>
              </a:ln>
              <a:solidFill>
                <a:schemeClr val="bg1"/>
              </a:solidFill>
              <a:effectLst>
                <a:outerShdw blurRad="38100" dist="19050" dir="2700000" algn="tl" rotWithShape="0">
                  <a:schemeClr val="dk1">
                    <a:alpha val="40000"/>
                  </a:schemeClr>
                </a:outerShdw>
              </a:effectLst>
            </a:endParaRPr>
          </a:p>
          <a:p>
            <a:pPr algn="ctr"/>
            <a:r>
              <a:rPr lang="en-US" sz="3200" b="0" cap="none" spc="0" dirty="0">
                <a:ln w="0">
                  <a:solidFill>
                    <a:srgbClr val="7030A0"/>
                  </a:solidFill>
                </a:ln>
                <a:solidFill>
                  <a:schemeClr val="bg1"/>
                </a:solidFill>
                <a:effectLst>
                  <a:outerShdw blurRad="38100" dist="19050" dir="2700000" algn="tl" rotWithShape="0">
                    <a:schemeClr val="dk1">
                      <a:alpha val="40000"/>
                    </a:schemeClr>
                  </a:outerShdw>
                </a:effectLst>
              </a:rPr>
              <a:t>Chapters: </a:t>
            </a:r>
            <a:endParaRPr lang="en-US" sz="3200" b="0" cap="none" spc="0" dirty="0" smtClean="0">
              <a:ln w="0">
                <a:solidFill>
                  <a:srgbClr val="7030A0"/>
                </a:solidFill>
              </a:ln>
              <a:solidFill>
                <a:schemeClr val="bg1"/>
              </a:solidFill>
              <a:effectLst>
                <a:outerShdw blurRad="38100" dist="19050" dir="2700000" algn="tl" rotWithShape="0">
                  <a:schemeClr val="dk1">
                    <a:alpha val="40000"/>
                  </a:schemeClr>
                </a:outerShdw>
              </a:effectLst>
            </a:endParaRPr>
          </a:p>
          <a:p>
            <a:pPr algn="ctr"/>
            <a:r>
              <a:rPr lang="en-US" sz="3200" b="0" cap="none" spc="0" dirty="0" smtClean="0">
                <a:ln w="0">
                  <a:solidFill>
                    <a:srgbClr val="7030A0"/>
                  </a:solidFill>
                </a:ln>
                <a:solidFill>
                  <a:schemeClr val="bg1"/>
                </a:solidFill>
                <a:effectLst>
                  <a:outerShdw blurRad="38100" dist="19050" dir="2700000" algn="tl" rotWithShape="0">
                    <a:schemeClr val="dk1">
                      <a:alpha val="40000"/>
                    </a:schemeClr>
                  </a:outerShdw>
                </a:effectLst>
              </a:rPr>
              <a:t>10.1 Intermolecular Forces</a:t>
            </a:r>
          </a:p>
          <a:p>
            <a:pPr algn="ctr"/>
            <a:r>
              <a:rPr lang="en-US" sz="3200" dirty="0" smtClean="0">
                <a:ln w="0">
                  <a:solidFill>
                    <a:srgbClr val="7030A0"/>
                  </a:solidFill>
                </a:ln>
                <a:solidFill>
                  <a:schemeClr val="bg1"/>
                </a:solidFill>
                <a:effectLst>
                  <a:outerShdw blurRad="38100" dist="19050" dir="2700000" algn="tl" rotWithShape="0">
                    <a:schemeClr val="dk1">
                      <a:alpha val="40000"/>
                    </a:schemeClr>
                  </a:outerShdw>
                </a:effectLst>
              </a:rPr>
              <a:t>10.8 Changes in State</a:t>
            </a:r>
            <a:endParaRPr lang="en-US" sz="3200" dirty="0">
              <a:ln w="0">
                <a:solidFill>
                  <a:srgbClr val="7030A0"/>
                </a:solidFill>
              </a:ln>
              <a:solidFill>
                <a:schemeClr val="bg1"/>
              </a:solidFill>
              <a:effectLst>
                <a:outerShdw blurRad="38100" dist="19050" dir="2700000" algn="tl" rotWithShape="0">
                  <a:schemeClr val="dk1">
                    <a:alpha val="40000"/>
                  </a:schemeClr>
                </a:outerShdw>
              </a:effectLst>
            </a:endParaRPr>
          </a:p>
          <a:p>
            <a:pPr algn="ctr"/>
            <a:endParaRPr lang="en-US" sz="3200" b="0" cap="none" spc="0" dirty="0">
              <a:ln w="0">
                <a:solidFill>
                  <a:srgbClr val="00B0F0"/>
                </a:solidFill>
              </a:ln>
              <a:solidFill>
                <a:schemeClr val="bg1"/>
              </a:solidFill>
              <a:effectLst>
                <a:outerShdw blurRad="38100" dist="19050" dir="2700000" algn="tl" rotWithShape="0">
                  <a:schemeClr val="dk1">
                    <a:alpha val="40000"/>
                  </a:schemeClr>
                </a:outerShdw>
              </a:effectLst>
            </a:endParaRP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79569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1397723" y="261258"/>
            <a:ext cx="98102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Intermolecular Forces – London Dispersion Forces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4206238" y="2279189"/>
            <a:ext cx="3892733" cy="70788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4000" b="1" i="0" u="none" strike="noStrike" kern="1200" cap="none" spc="0" normalizeH="0" baseline="0" noProof="0" dirty="0" smtClean="0">
                <a:ln>
                  <a:noFill/>
                </a:ln>
                <a:solidFill>
                  <a:prstClr val="black"/>
                </a:solidFill>
                <a:effectLst/>
                <a:uLnTx/>
                <a:uFillTx/>
                <a:latin typeface="Calibri" panose="020F0502020204030204"/>
                <a:ea typeface="+mn-ea"/>
                <a:cs typeface="+mn-cs"/>
              </a:rPr>
              <a:t>Demonstration</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281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1397723" y="261258"/>
            <a:ext cx="98102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Intermolecular Forces – London Dispersion Forces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1397723" y="1449977"/>
            <a:ext cx="5610497" cy="52322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Example: London Dispersion Forces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901338" y="2952207"/>
            <a:ext cx="5094514" cy="2246769"/>
          </a:xfrm>
          <a:prstGeom prst="rect">
            <a:avLst/>
          </a:prstGeom>
          <a:noFill/>
        </p:spPr>
        <p:txBody>
          <a:bodyPr wrap="square" rtlCol="0">
            <a:spAutoFit/>
          </a:bodyPr>
          <a:lstStyle/>
          <a:p>
            <a:r>
              <a:rPr lang="en-US" sz="2800" b="1" dirty="0" smtClean="0"/>
              <a:t>Note: This intermolecular force is the main force keeping molecules together with nonpolar molecules and Nobel gases. </a:t>
            </a:r>
            <a:endParaRPr lang="en-US" sz="2800" b="1" dirty="0"/>
          </a:p>
        </p:txBody>
      </p:sp>
      <p:pic>
        <p:nvPicPr>
          <p:cNvPr id="1026" name="Picture 2" descr="Image result for London Dispersion Forces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84709" y="2315703"/>
            <a:ext cx="4723221" cy="3247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198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1397723" y="261258"/>
            <a:ext cx="98102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Intermolecular Forces – London Dispersion Forces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1632857" y="1319348"/>
            <a:ext cx="8673737" cy="35394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Common molecules that exhibit London Dispersion Forces as the strongest intermolecular force.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1"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Nobel Gases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1"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All Hydrocarbons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1"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Any other nonpolar</a:t>
            </a:r>
            <a:r>
              <a:rPr kumimoji="0" lang="en-US" sz="2800" b="1" i="0" u="none" strike="noStrike" kern="1200" cap="none" spc="0" normalizeH="0" noProof="0" dirty="0" smtClean="0">
                <a:ln>
                  <a:noFill/>
                </a:ln>
                <a:solidFill>
                  <a:prstClr val="black"/>
                </a:solidFill>
                <a:effectLst/>
                <a:uLnTx/>
                <a:uFillTx/>
                <a:latin typeface="Calibri" panose="020F0502020204030204"/>
                <a:ea typeface="+mn-ea"/>
                <a:cs typeface="+mn-cs"/>
              </a:rPr>
              <a:t> molecules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312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1397723" y="261258"/>
            <a:ext cx="98102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Intermolecular Forces – London Dispersion Forces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1632857" y="1319348"/>
            <a:ext cx="8673737" cy="4832092"/>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t>The reality of the world is that all molecules have London Dispersion Forces.</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smtClean="0"/>
              <a:t>The only force we care about when looking at a molecule however is the strongest force.</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smtClean="0"/>
              <a:t>If a molecule has hydrogen bonding, we consider that is the main intermolecular force and we disregard the London Dispersion Force.</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smtClean="0"/>
              <a:t>Same with Dipole-Dipole. </a:t>
            </a:r>
            <a:endParaRPr lang="en-US" sz="2800" b="1" dirty="0"/>
          </a:p>
        </p:txBody>
      </p:sp>
    </p:spTree>
    <p:extLst>
      <p:ext uri="{BB962C8B-B14F-4D97-AF65-F5344CB8AC3E}">
        <p14:creationId xmlns:p14="http://schemas.microsoft.com/office/powerpoint/2010/main" val="178921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202971" y="261258"/>
            <a:ext cx="44675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Intermolecular Forces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4725485" y="1436913"/>
            <a:ext cx="279872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Why</a:t>
            </a:r>
            <a:r>
              <a:rPr kumimoji="0" lang="en-US" sz="2800" b="1" i="0" u="none" strike="noStrike" kern="1200" cap="none" spc="0" normalizeH="0" noProof="0" dirty="0" smtClean="0">
                <a:ln>
                  <a:noFill/>
                </a:ln>
                <a:solidFill>
                  <a:prstClr val="black"/>
                </a:solidFill>
                <a:effectLst/>
                <a:uLnTx/>
                <a:uFillTx/>
                <a:latin typeface="Calibri" panose="020F0502020204030204"/>
                <a:ea typeface="+mn-ea"/>
                <a:cs typeface="+mn-cs"/>
              </a:rPr>
              <a:t> do we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baseline="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1690005" y="2350938"/>
            <a:ext cx="8869680" cy="2246769"/>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t>These forces can tell us certain properties of molecules</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smtClean="0"/>
              <a:t>The stronger the intermolecular force the higher the boiling point will be, the more viscous a liquid will be, and the lower the vapor pressure will be. </a:t>
            </a:r>
            <a:endParaRPr lang="en-US" sz="2800" b="1" dirty="0"/>
          </a:p>
        </p:txBody>
      </p:sp>
    </p:spTree>
    <p:extLst>
      <p:ext uri="{BB962C8B-B14F-4D97-AF65-F5344CB8AC3E}">
        <p14:creationId xmlns:p14="http://schemas.microsoft.com/office/powerpoint/2010/main" val="1762503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060787" y="333569"/>
            <a:ext cx="61281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Intermolecular Forces - Trends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Content Placeholder 3" descr="A figure shows a graph of the boiling points of the covalent hydrides of the elements in Groups 4A, 5A, 6A, and 7A in degree Celsius against the periods of the periodic table. The x axis shows the period and is marked 2,3,4 and 5. The y axis shows the boiling points and is marked negative 200, negative 100, 0 and 100. The plot for the covalent hydrides of the elements of group 4A in the periodic table, namely methane, silane, germane, and stannane, is represented by a purple line. The plot for the covalent hydrides of the elements of group 5A, namely ammonia, phosphine, arsine, and stibine, is represented by a green line. The plot for the covalent hydrides of the elements of group 6A, namely water, hydrogen sulphide, hydrogen selenide, and hydrogen telluride, is represented by an orange line. The plot for the covalent hydrides of the elements of group 7A, namely hydrogen fluoride, hydrochloric acid, hydrogen bromide, and hydrogen iodide, is represented by a red line. The general observations from the graph are as follows. The boiling points of the covalent hydrides of group 4A elements show an increasing trend down the group. However, for the elements of groups 5A, 6A, and 7A, the covalent hydrides of the first elements therein have boiling points that are unexpectedly high. Thereafter, the boiling points drop down drastically, and then increase at a fairly steady rate down the groups.&#10;" title="Figure 10.4 - Boiling Points of the Covalent Hydrides of the Elements in Groups 4A, 5A, 6A, and 7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2750" y="979900"/>
            <a:ext cx="7482324" cy="5488103"/>
          </a:xfrm>
          <a:prstGeom prst="rect">
            <a:avLst/>
          </a:prstGeom>
        </p:spPr>
      </p:pic>
    </p:spTree>
    <p:extLst>
      <p:ext uri="{BB962C8B-B14F-4D97-AF65-F5344CB8AC3E}">
        <p14:creationId xmlns:p14="http://schemas.microsoft.com/office/powerpoint/2010/main" val="42567951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14375" y="137627"/>
            <a:ext cx="44764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Intermolecular Forces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3" name="TextBox 2"/>
              <p:cNvSpPr txBox="1"/>
              <p:nvPr/>
            </p:nvSpPr>
            <p:spPr>
              <a:xfrm>
                <a:off x="2020250" y="783958"/>
                <a:ext cx="8464732" cy="5878532"/>
              </a:xfrm>
              <a:prstGeom prst="rect">
                <a:avLst/>
              </a:prstGeom>
              <a:noFill/>
            </p:spPr>
            <p:txBody>
              <a:bodyPr wrap="square" rtlCol="0">
                <a:spAutoFit/>
              </a:bodyPr>
              <a:lstStyle/>
              <a:p>
                <a:r>
                  <a:rPr lang="en-US" sz="2800" b="1" dirty="0" smtClean="0"/>
                  <a:t>Strategy for determining which molecule has the strongest intermolecular force. </a:t>
                </a:r>
              </a:p>
              <a:p>
                <a:endParaRPr lang="en-US" sz="2400" b="1" dirty="0"/>
              </a:p>
              <a:p>
                <a:pPr marL="514350" indent="-514350">
                  <a:buFont typeface="+mj-lt"/>
                  <a:buAutoNum type="arabicPeriod"/>
                </a:pPr>
                <a:r>
                  <a:rPr lang="en-US" sz="2400" b="1" dirty="0" smtClean="0"/>
                  <a:t>Look to see which molecule exhibits hydrogen bonding</a:t>
                </a:r>
                <a:br>
                  <a:rPr lang="en-US" sz="2400" b="1" dirty="0" smtClean="0"/>
                </a:br>
                <a:endParaRPr lang="en-US" sz="2400" b="1" dirty="0" smtClean="0"/>
              </a:p>
              <a:p>
                <a:pPr marL="514350" indent="-514350">
                  <a:buFont typeface="+mj-lt"/>
                  <a:buAutoNum type="arabicPeriod"/>
                </a:pPr>
                <a:r>
                  <a:rPr lang="en-US" sz="2400" b="1" dirty="0" smtClean="0"/>
                  <a:t>Next look for Dipole-Dipole interactions</a:t>
                </a:r>
                <a:br>
                  <a:rPr lang="en-US" sz="2400" b="1" dirty="0" smtClean="0"/>
                </a:br>
                <a:endParaRPr lang="en-US" sz="2400" b="1" dirty="0" smtClean="0"/>
              </a:p>
              <a:p>
                <a:pPr marL="514350" indent="-514350">
                  <a:buFont typeface="+mj-lt"/>
                  <a:buAutoNum type="arabicPeriod"/>
                </a:pPr>
                <a:r>
                  <a:rPr lang="en-US" sz="2400" b="1" dirty="0" smtClean="0"/>
                  <a:t>Finally look for London Dispersion Forces</a:t>
                </a:r>
              </a:p>
              <a:p>
                <a:pPr marL="514350" indent="-514350">
                  <a:buFont typeface="+mj-lt"/>
                  <a:buAutoNum type="arabicPeriod"/>
                </a:pPr>
                <a:endParaRPr lang="en-US" sz="2400" b="1" dirty="0"/>
              </a:p>
              <a:p>
                <a:pPr marL="514350" indent="-514350">
                  <a:buFont typeface="+mj-lt"/>
                  <a:buAutoNum type="arabicPeriod"/>
                </a:pPr>
                <a:r>
                  <a:rPr lang="en-US" sz="2400" b="1" dirty="0" smtClean="0"/>
                  <a:t> </a:t>
                </a:r>
                <a14:m>
                  <m:oMath xmlns:m="http://schemas.openxmlformats.org/officeDocument/2006/math">
                    <m:r>
                      <a:rPr lang="en-US" sz="2400" b="1" i="1" smtClean="0">
                        <a:latin typeface="Cambria Math" panose="02040503050406030204" pitchFamily="18" charset="0"/>
                      </a:rPr>
                      <m:t>𝑳𝑫</m:t>
                    </m:r>
                    <m:r>
                      <a:rPr lang="en-US" sz="2400" b="1" i="1" smtClean="0">
                        <a:latin typeface="Cambria Math" panose="02040503050406030204" pitchFamily="18" charset="0"/>
                      </a:rPr>
                      <m:t>&lt;</m:t>
                    </m:r>
                    <m:r>
                      <a:rPr lang="en-US" sz="2400" b="1" i="1" smtClean="0">
                        <a:latin typeface="Cambria Math" panose="02040503050406030204" pitchFamily="18" charset="0"/>
                      </a:rPr>
                      <m:t>𝑫𝑫</m:t>
                    </m:r>
                    <m:r>
                      <a:rPr lang="en-US" sz="2400" b="1" i="1" smtClean="0">
                        <a:latin typeface="Cambria Math" panose="02040503050406030204" pitchFamily="18" charset="0"/>
                      </a:rPr>
                      <m:t>&lt;</m:t>
                    </m:r>
                    <m:r>
                      <a:rPr lang="en-US" sz="2400" b="1" i="1" smtClean="0">
                        <a:latin typeface="Cambria Math" panose="02040503050406030204" pitchFamily="18" charset="0"/>
                      </a:rPr>
                      <m:t>𝑯𝑩</m:t>
                    </m:r>
                  </m:oMath>
                </a14:m>
                <a:endParaRPr lang="en-US" sz="2400" b="1" dirty="0" smtClean="0"/>
              </a:p>
              <a:p>
                <a:pPr marL="514350" indent="-514350">
                  <a:buFont typeface="+mj-lt"/>
                  <a:buAutoNum type="arabicPeriod"/>
                </a:pPr>
                <a:endParaRPr lang="en-US" sz="2400" b="1" dirty="0"/>
              </a:p>
              <a:p>
                <a:pPr marL="514350" indent="-514350">
                  <a:buFont typeface="+mj-lt"/>
                  <a:buAutoNum type="arabicPeriod"/>
                </a:pPr>
                <a:r>
                  <a:rPr lang="en-US" sz="2400" b="1" dirty="0" smtClean="0"/>
                  <a:t>When two molecules have London dispersion forces the “bigger” molecule will have stronger intermolecular forces</a:t>
                </a:r>
              </a:p>
              <a:p>
                <a:pPr marL="514350" indent="-514350">
                  <a:buFont typeface="+mj-lt"/>
                  <a:buAutoNum type="arabicPeriod"/>
                </a:pPr>
                <a:endParaRPr lang="en-US" sz="2800" b="1" dirty="0"/>
              </a:p>
              <a:p>
                <a:pPr marL="514350" indent="-514350">
                  <a:buFont typeface="+mj-lt"/>
                  <a:buAutoNum type="arabicPeriod"/>
                </a:pPr>
                <a:endParaRPr lang="en-US" sz="2800" b="1" dirty="0"/>
              </a:p>
            </p:txBody>
          </p:sp>
        </mc:Choice>
        <mc:Fallback>
          <p:sp>
            <p:nvSpPr>
              <p:cNvPr id="3" name="TextBox 2"/>
              <p:cNvSpPr txBox="1">
                <a:spLocks noRot="1" noChangeAspect="1" noMove="1" noResize="1" noEditPoints="1" noAdjustHandles="1" noChangeArrowheads="1" noChangeShapeType="1" noTextEdit="1"/>
              </p:cNvSpPr>
              <p:nvPr/>
            </p:nvSpPr>
            <p:spPr>
              <a:xfrm>
                <a:off x="2020250" y="783958"/>
                <a:ext cx="8464732" cy="5878532"/>
              </a:xfrm>
              <a:prstGeom prst="rect">
                <a:avLst/>
              </a:prstGeom>
              <a:blipFill>
                <a:blip r:embed="rId2"/>
                <a:stretch>
                  <a:fillRect l="-1440" t="-1037"/>
                </a:stretch>
              </a:blipFill>
            </p:spPr>
            <p:txBody>
              <a:bodyPr/>
              <a:lstStyle/>
              <a:p>
                <a:r>
                  <a:rPr lang="en-US">
                    <a:noFill/>
                  </a:rPr>
                  <a:t> </a:t>
                </a:r>
              </a:p>
            </p:txBody>
          </p:sp>
        </mc:Fallback>
      </mc:AlternateContent>
    </p:spTree>
    <p:extLst>
      <p:ext uri="{BB962C8B-B14F-4D97-AF65-F5344CB8AC3E}">
        <p14:creationId xmlns:p14="http://schemas.microsoft.com/office/powerpoint/2010/main" val="2249724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920520" y="359695"/>
            <a:ext cx="66641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Intermolecular Forces Questions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ontent Placeholder 2"/>
          <p:cNvSpPr txBox="1">
            <a:spLocks/>
          </p:cNvSpPr>
          <p:nvPr/>
        </p:nvSpPr>
        <p:spPr bwMode="auto">
          <a:xfrm>
            <a:off x="1826665" y="1519645"/>
            <a:ext cx="88519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r>
              <a:rPr kumimoji="0" lang="en-US" altLang="en-US" sz="3200" b="0" i="0" u="none" strike="noStrike" kern="0" cap="none" spc="0" normalizeH="0" baseline="0" noProof="0" dirty="0" smtClean="0">
                <a:ln>
                  <a:noFill/>
                </a:ln>
                <a:solidFill>
                  <a:srgbClr val="000000"/>
                </a:solidFill>
                <a:effectLst/>
                <a:uLnTx/>
                <a:uFillTx/>
                <a:latin typeface="Calibri"/>
                <a:ea typeface="ＭＳ Ｐゴシック" charset="0"/>
                <a:cs typeface="Calibri"/>
              </a:rPr>
              <a:t>Which one of the following is the strongest intermolecular force experienced by noble gases?</a:t>
            </a:r>
          </a:p>
          <a:p>
            <a:pPr marL="971550" marR="0" lvl="1" indent="-51435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800" b="0" i="0" u="none" strike="noStrike" kern="0" cap="none" spc="0" normalizeH="0" baseline="0" noProof="0" dirty="0" smtClean="0">
                <a:ln>
                  <a:noFill/>
                </a:ln>
                <a:solidFill>
                  <a:srgbClr val="000000"/>
                </a:solidFill>
                <a:effectLst/>
                <a:uLnTx/>
                <a:uFillTx/>
                <a:latin typeface="Calibri"/>
                <a:ea typeface="ＭＳ Ｐゴシック" charset="0"/>
                <a:cs typeface="Calibri"/>
              </a:rPr>
              <a:t>London dispersion forces</a:t>
            </a:r>
          </a:p>
          <a:p>
            <a:pPr marL="971550" marR="0" lvl="1" indent="-51435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800" b="0" i="0" u="none" strike="noStrike" kern="0" cap="none" spc="0" normalizeH="0" baseline="0" noProof="0" dirty="0" smtClean="0">
                <a:ln>
                  <a:noFill/>
                </a:ln>
                <a:solidFill>
                  <a:srgbClr val="000000"/>
                </a:solidFill>
                <a:effectLst/>
                <a:uLnTx/>
                <a:uFillTx/>
                <a:latin typeface="Calibri"/>
                <a:ea typeface="ＭＳ Ｐゴシック" charset="0"/>
                <a:cs typeface="Calibri"/>
              </a:rPr>
              <a:t>Dipole–dipole attraction</a:t>
            </a:r>
          </a:p>
          <a:p>
            <a:pPr marL="971550" marR="0" lvl="1" indent="-51435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800" b="0" i="0" u="none" strike="noStrike" kern="0" cap="none" spc="0" normalizeH="0" baseline="0" noProof="0" dirty="0" smtClean="0">
                <a:ln>
                  <a:noFill/>
                </a:ln>
                <a:solidFill>
                  <a:srgbClr val="000000"/>
                </a:solidFill>
                <a:effectLst/>
                <a:uLnTx/>
                <a:uFillTx/>
                <a:latin typeface="Calibri"/>
                <a:ea typeface="ＭＳ Ｐゴシック" charset="0"/>
                <a:cs typeface="Calibri"/>
              </a:rPr>
              <a:t>Hydrogen bonding</a:t>
            </a:r>
          </a:p>
          <a:p>
            <a:pPr marL="971550" marR="0" lvl="1" indent="-51435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800" b="0" i="0" u="none" strike="noStrike" kern="0" cap="none" spc="0" normalizeH="0" baseline="0" noProof="0" dirty="0" smtClean="0">
                <a:ln>
                  <a:noFill/>
                </a:ln>
                <a:solidFill>
                  <a:srgbClr val="000000"/>
                </a:solidFill>
                <a:effectLst/>
                <a:uLnTx/>
                <a:uFillTx/>
                <a:latin typeface="Calibri"/>
                <a:ea typeface="ＭＳ Ｐゴシック" charset="0"/>
                <a:cs typeface="Calibri"/>
              </a:rPr>
              <a:t>Ion–ion interactions</a:t>
            </a:r>
          </a:p>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GB" sz="3200" b="0" i="0" u="none" strike="noStrike" kern="0" cap="none" spc="0" normalizeH="0" baseline="0" noProof="0" dirty="0">
              <a:ln>
                <a:noFill/>
              </a:ln>
              <a:solidFill>
                <a:srgbClr val="000000"/>
              </a:solidFill>
              <a:effectLst/>
              <a:uLnTx/>
              <a:uFillTx/>
              <a:latin typeface="Calibri"/>
              <a:ea typeface="ＭＳ Ｐゴシック" charset="0"/>
              <a:cs typeface="Calibri"/>
            </a:endParaRPr>
          </a:p>
        </p:txBody>
      </p:sp>
    </p:spTree>
    <p:extLst>
      <p:ext uri="{BB962C8B-B14F-4D97-AF65-F5344CB8AC3E}">
        <p14:creationId xmlns:p14="http://schemas.microsoft.com/office/powerpoint/2010/main" val="950245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920520" y="359695"/>
            <a:ext cx="66641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Intermolecular Forces Questions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ontent Placeholder 2"/>
          <p:cNvSpPr txBox="1">
            <a:spLocks/>
          </p:cNvSpPr>
          <p:nvPr/>
        </p:nvSpPr>
        <p:spPr bwMode="auto">
          <a:xfrm>
            <a:off x="1826665" y="1415143"/>
            <a:ext cx="88519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r>
              <a:rPr kumimoji="0" lang="en-US" altLang="en-US" sz="3200" b="0" i="0" u="none" strike="noStrike" kern="0" cap="none" spc="0" normalizeH="0" baseline="0" noProof="0" dirty="0" smtClean="0">
                <a:ln>
                  <a:noFill/>
                </a:ln>
                <a:solidFill>
                  <a:srgbClr val="000000"/>
                </a:solidFill>
                <a:effectLst/>
                <a:uLnTx/>
                <a:uFillTx/>
                <a:latin typeface="Calibri"/>
                <a:ea typeface="ＭＳ Ｐゴシック" charset="0"/>
                <a:cs typeface="Calibri"/>
              </a:rPr>
              <a:t>Methane (CH</a:t>
            </a:r>
            <a:r>
              <a:rPr kumimoji="0" lang="en-US" altLang="en-US" sz="3200" b="0" i="0" u="none" strike="noStrike" kern="0" cap="none" spc="0" normalizeH="0" baseline="-25000" noProof="0" dirty="0" smtClean="0">
                <a:ln>
                  <a:noFill/>
                </a:ln>
                <a:solidFill>
                  <a:srgbClr val="000000"/>
                </a:solidFill>
                <a:effectLst/>
                <a:uLnTx/>
                <a:uFillTx/>
                <a:latin typeface="Calibri"/>
                <a:ea typeface="ＭＳ Ｐゴシック" charset="0"/>
                <a:cs typeface="Calibri"/>
              </a:rPr>
              <a:t>4</a:t>
            </a:r>
            <a:r>
              <a:rPr kumimoji="0" lang="en-US" altLang="en-US" sz="3200" b="0" i="0" u="none" strike="noStrike" kern="0" cap="none" spc="0" normalizeH="0" baseline="0" noProof="0" dirty="0" smtClean="0">
                <a:ln>
                  <a:noFill/>
                </a:ln>
                <a:solidFill>
                  <a:srgbClr val="000000"/>
                </a:solidFill>
                <a:effectLst/>
                <a:uLnTx/>
                <a:uFillTx/>
                <a:latin typeface="Calibri"/>
                <a:ea typeface="ＭＳ Ｐゴシック" charset="0"/>
                <a:cs typeface="Calibri"/>
              </a:rPr>
              <a:t>) is a gas, but carbon tetrachloride (CCl</a:t>
            </a:r>
            <a:r>
              <a:rPr kumimoji="0" lang="en-US" altLang="en-US" sz="3200" b="0" i="0" u="none" strike="noStrike" kern="0" cap="none" spc="0" normalizeH="0" baseline="-25000" noProof="0" dirty="0" smtClean="0">
                <a:ln>
                  <a:noFill/>
                </a:ln>
                <a:solidFill>
                  <a:srgbClr val="000000"/>
                </a:solidFill>
                <a:effectLst/>
                <a:uLnTx/>
                <a:uFillTx/>
                <a:latin typeface="Calibri"/>
                <a:ea typeface="ＭＳ Ｐゴシック" charset="0"/>
                <a:cs typeface="Calibri"/>
              </a:rPr>
              <a:t>4</a:t>
            </a:r>
            <a:r>
              <a:rPr kumimoji="0" lang="en-US" altLang="en-US" sz="3200" b="0" i="0" u="none" strike="noStrike" kern="0" cap="none" spc="0" normalizeH="0" baseline="0" noProof="0" dirty="0" smtClean="0">
                <a:ln>
                  <a:noFill/>
                </a:ln>
                <a:solidFill>
                  <a:srgbClr val="000000"/>
                </a:solidFill>
                <a:effectLst/>
                <a:uLnTx/>
                <a:uFillTx/>
                <a:latin typeface="Calibri"/>
                <a:ea typeface="ＭＳ Ｐゴシック" charset="0"/>
                <a:cs typeface="Calibri"/>
              </a:rPr>
              <a:t>) is a liquid at room conditions</a:t>
            </a:r>
          </a:p>
          <a:p>
            <a:pPr marL="742950" marR="0" lvl="1" indent="-28575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r>
              <a:rPr kumimoji="0" lang="en-US" altLang="en-US" sz="2800" b="0" i="0" u="none" strike="noStrike" kern="0" cap="none" spc="0" normalizeH="0" baseline="0" noProof="0" dirty="0" smtClean="0">
                <a:ln>
                  <a:noFill/>
                </a:ln>
                <a:solidFill>
                  <a:srgbClr val="000000"/>
                </a:solidFill>
                <a:effectLst/>
                <a:uLnTx/>
                <a:uFillTx/>
                <a:latin typeface="Calibri"/>
                <a:ea typeface="ＭＳ Ｐゴシック" charset="0"/>
                <a:cs typeface="Calibri"/>
              </a:rPr>
              <a:t>Which of the following statements explains this phenomenon?</a:t>
            </a:r>
          </a:p>
          <a:p>
            <a:pPr marL="1371600" marR="0" lvl="2" indent="-45720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400" b="0" i="0" u="none" strike="noStrike" kern="0" cap="none" spc="0" normalizeH="0" baseline="0" noProof="0" dirty="0" smtClean="0">
                <a:ln>
                  <a:noFill/>
                </a:ln>
                <a:solidFill>
                  <a:srgbClr val="000000"/>
                </a:solidFill>
                <a:effectLst/>
                <a:uLnTx/>
                <a:uFillTx/>
                <a:latin typeface="Calibri"/>
                <a:ea typeface="ＭＳ Ｐゴシック" charset="0"/>
                <a:cs typeface="Calibri"/>
              </a:rPr>
              <a:t>CCl</a:t>
            </a:r>
            <a:r>
              <a:rPr kumimoji="0" lang="en-US" altLang="en-US" sz="2400" b="0" i="0" u="none" strike="noStrike" kern="0" cap="none" spc="0" normalizeH="0" baseline="-25000" noProof="0" dirty="0" smtClean="0">
                <a:ln>
                  <a:noFill/>
                </a:ln>
                <a:solidFill>
                  <a:srgbClr val="000000"/>
                </a:solidFill>
                <a:effectLst/>
                <a:uLnTx/>
                <a:uFillTx/>
                <a:latin typeface="Calibri"/>
                <a:ea typeface="ＭＳ Ｐゴシック" charset="0"/>
                <a:cs typeface="Calibri"/>
              </a:rPr>
              <a:t>4</a:t>
            </a:r>
            <a:r>
              <a:rPr kumimoji="0" lang="en-US" altLang="en-US" sz="2400" b="0" i="0" u="none" strike="noStrike" kern="0" cap="none" spc="0" normalizeH="0" baseline="0" noProof="0" dirty="0" smtClean="0">
                <a:ln>
                  <a:noFill/>
                </a:ln>
                <a:solidFill>
                  <a:srgbClr val="000000"/>
                </a:solidFill>
                <a:effectLst/>
                <a:uLnTx/>
                <a:uFillTx/>
                <a:latin typeface="Calibri"/>
                <a:ea typeface="ＭＳ Ｐゴシック" charset="0"/>
                <a:cs typeface="Calibri"/>
              </a:rPr>
              <a:t> is a polar molecule and CH</a:t>
            </a:r>
            <a:r>
              <a:rPr kumimoji="0" lang="en-US" altLang="en-US" sz="2400" b="0" i="0" u="none" strike="noStrike" kern="0" cap="none" spc="0" normalizeH="0" baseline="-25000" noProof="0" dirty="0" smtClean="0">
                <a:ln>
                  <a:noFill/>
                </a:ln>
                <a:solidFill>
                  <a:srgbClr val="000000"/>
                </a:solidFill>
                <a:effectLst/>
                <a:uLnTx/>
                <a:uFillTx/>
                <a:latin typeface="Calibri"/>
                <a:ea typeface="ＭＳ Ｐゴシック" charset="0"/>
                <a:cs typeface="Calibri"/>
              </a:rPr>
              <a:t>4</a:t>
            </a:r>
            <a:r>
              <a:rPr kumimoji="0" lang="en-US" altLang="en-US" sz="2400" b="0" i="0" u="none" strike="noStrike" kern="0" cap="none" spc="0" normalizeH="0" baseline="0" noProof="0" dirty="0" smtClean="0">
                <a:ln>
                  <a:noFill/>
                </a:ln>
                <a:solidFill>
                  <a:srgbClr val="000000"/>
                </a:solidFill>
                <a:effectLst/>
                <a:uLnTx/>
                <a:uFillTx/>
                <a:latin typeface="Calibri"/>
                <a:ea typeface="ＭＳ Ｐゴシック" charset="0"/>
                <a:cs typeface="Calibri"/>
              </a:rPr>
              <a:t> is not</a:t>
            </a:r>
          </a:p>
          <a:p>
            <a:pPr marL="1371600" marR="0" lvl="2" indent="-45720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400" b="0" i="0" u="none" strike="noStrike" kern="0" cap="none" spc="0" normalizeH="0" baseline="0" noProof="0" dirty="0" smtClean="0">
                <a:ln>
                  <a:noFill/>
                </a:ln>
                <a:solidFill>
                  <a:srgbClr val="000000"/>
                </a:solidFill>
                <a:effectLst/>
                <a:uLnTx/>
                <a:uFillTx/>
                <a:latin typeface="Calibri"/>
                <a:ea typeface="ＭＳ Ｐゴシック" charset="0"/>
                <a:cs typeface="Calibri"/>
              </a:rPr>
              <a:t>CCl</a:t>
            </a:r>
            <a:r>
              <a:rPr kumimoji="0" lang="en-US" altLang="en-US" sz="2400" b="0" i="0" u="none" strike="noStrike" kern="0" cap="none" spc="0" normalizeH="0" baseline="-25000" noProof="0" dirty="0" smtClean="0">
                <a:ln>
                  <a:noFill/>
                </a:ln>
                <a:solidFill>
                  <a:srgbClr val="000000"/>
                </a:solidFill>
                <a:effectLst/>
                <a:uLnTx/>
                <a:uFillTx/>
                <a:latin typeface="Calibri"/>
                <a:ea typeface="ＭＳ Ｐゴシック" charset="0"/>
                <a:cs typeface="Calibri"/>
              </a:rPr>
              <a:t>4</a:t>
            </a:r>
            <a:r>
              <a:rPr kumimoji="0" lang="en-US" altLang="en-US" sz="2400" b="0" i="0" u="none" strike="noStrike" kern="0" cap="none" spc="0" normalizeH="0" baseline="0" noProof="0" dirty="0" smtClean="0">
                <a:ln>
                  <a:noFill/>
                </a:ln>
                <a:solidFill>
                  <a:srgbClr val="000000"/>
                </a:solidFill>
                <a:effectLst/>
                <a:uLnTx/>
                <a:uFillTx/>
                <a:latin typeface="Calibri"/>
                <a:ea typeface="ＭＳ Ｐゴシック" charset="0"/>
                <a:cs typeface="Calibri"/>
              </a:rPr>
              <a:t> and CH</a:t>
            </a:r>
            <a:r>
              <a:rPr kumimoji="0" lang="en-US" altLang="en-US" sz="2400" b="0" i="0" u="none" strike="noStrike" kern="0" cap="none" spc="0" normalizeH="0" baseline="-25000" noProof="0" dirty="0" smtClean="0">
                <a:ln>
                  <a:noFill/>
                </a:ln>
                <a:solidFill>
                  <a:srgbClr val="000000"/>
                </a:solidFill>
                <a:effectLst/>
                <a:uLnTx/>
                <a:uFillTx/>
                <a:latin typeface="Calibri"/>
                <a:ea typeface="ＭＳ Ｐゴシック" charset="0"/>
                <a:cs typeface="Calibri"/>
              </a:rPr>
              <a:t>4</a:t>
            </a:r>
            <a:r>
              <a:rPr kumimoji="0" lang="en-US" altLang="en-US" sz="2400" b="0" i="0" u="none" strike="noStrike" kern="0" cap="none" spc="0" normalizeH="0" baseline="0" noProof="0" dirty="0" smtClean="0">
                <a:ln>
                  <a:noFill/>
                </a:ln>
                <a:solidFill>
                  <a:srgbClr val="000000"/>
                </a:solidFill>
                <a:effectLst/>
                <a:uLnTx/>
                <a:uFillTx/>
                <a:latin typeface="Calibri"/>
                <a:ea typeface="ＭＳ Ｐゴシック" charset="0"/>
                <a:cs typeface="Calibri"/>
              </a:rPr>
              <a:t> have different geometries and shapes</a:t>
            </a:r>
          </a:p>
          <a:p>
            <a:pPr marL="1371600" marR="0" lvl="2" indent="-45720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400" b="0" i="0" u="none" strike="noStrike" kern="0" cap="none" spc="0" normalizeH="0" baseline="0" noProof="0" dirty="0" smtClean="0">
                <a:ln>
                  <a:noFill/>
                </a:ln>
                <a:solidFill>
                  <a:srgbClr val="000000"/>
                </a:solidFill>
                <a:effectLst/>
                <a:uLnTx/>
                <a:uFillTx/>
                <a:latin typeface="Calibri"/>
                <a:ea typeface="ＭＳ Ｐゴシック" charset="0"/>
                <a:cs typeface="Calibri"/>
              </a:rPr>
              <a:t>CH</a:t>
            </a:r>
            <a:r>
              <a:rPr kumimoji="0" lang="en-US" altLang="en-US" sz="2400" b="0" i="0" u="none" strike="noStrike" kern="0" cap="none" spc="0" normalizeH="0" baseline="-25000" noProof="0" dirty="0" smtClean="0">
                <a:ln>
                  <a:noFill/>
                </a:ln>
                <a:solidFill>
                  <a:srgbClr val="000000"/>
                </a:solidFill>
                <a:effectLst/>
                <a:uLnTx/>
                <a:uFillTx/>
                <a:latin typeface="Calibri"/>
                <a:ea typeface="ＭＳ Ｐゴシック" charset="0"/>
                <a:cs typeface="Calibri"/>
              </a:rPr>
              <a:t>4</a:t>
            </a:r>
            <a:r>
              <a:rPr kumimoji="0" lang="en-US" altLang="en-US" sz="2400" b="0" i="0" u="none" strike="noStrike" kern="0" cap="none" spc="0" normalizeH="0" baseline="0" noProof="0" dirty="0" smtClean="0">
                <a:ln>
                  <a:noFill/>
                </a:ln>
                <a:solidFill>
                  <a:srgbClr val="000000"/>
                </a:solidFill>
                <a:effectLst/>
                <a:uLnTx/>
                <a:uFillTx/>
                <a:latin typeface="Calibri"/>
                <a:ea typeface="ＭＳ Ｐゴシック" charset="0"/>
                <a:cs typeface="Calibri"/>
              </a:rPr>
              <a:t> exhibits hydrogen bonding and CCl</a:t>
            </a:r>
            <a:r>
              <a:rPr kumimoji="0" lang="en-US" altLang="en-US" sz="2400" b="0" i="0" u="none" strike="noStrike" kern="0" cap="none" spc="0" normalizeH="0" baseline="-25000" noProof="0" dirty="0" smtClean="0">
                <a:ln>
                  <a:noFill/>
                </a:ln>
                <a:solidFill>
                  <a:srgbClr val="000000"/>
                </a:solidFill>
                <a:effectLst/>
                <a:uLnTx/>
                <a:uFillTx/>
                <a:latin typeface="Calibri"/>
                <a:ea typeface="ＭＳ Ｐゴシック" charset="0"/>
                <a:cs typeface="Calibri"/>
              </a:rPr>
              <a:t>4</a:t>
            </a:r>
            <a:r>
              <a:rPr kumimoji="0" lang="en-US" altLang="en-US" sz="2400" b="0" i="0" u="none" strike="noStrike" kern="0" cap="none" spc="0" normalizeH="0" baseline="0" noProof="0" dirty="0" smtClean="0">
                <a:ln>
                  <a:noFill/>
                </a:ln>
                <a:solidFill>
                  <a:srgbClr val="000000"/>
                </a:solidFill>
                <a:effectLst/>
                <a:uLnTx/>
                <a:uFillTx/>
                <a:latin typeface="Calibri"/>
                <a:ea typeface="ＭＳ Ｐゴシック" charset="0"/>
                <a:cs typeface="Calibri"/>
              </a:rPr>
              <a:t> does not</a:t>
            </a:r>
          </a:p>
          <a:p>
            <a:pPr marL="1371600" marR="0" lvl="2" indent="-45720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400" b="0" i="0" u="none" strike="noStrike" kern="0" cap="none" spc="0" normalizeH="0" baseline="0" noProof="0" dirty="0" smtClean="0">
                <a:ln>
                  <a:noFill/>
                </a:ln>
                <a:solidFill>
                  <a:srgbClr val="000000"/>
                </a:solidFill>
                <a:effectLst/>
                <a:uLnTx/>
                <a:uFillTx/>
                <a:latin typeface="Calibri"/>
                <a:ea typeface="ＭＳ Ｐゴシック" charset="0"/>
                <a:cs typeface="Calibri"/>
              </a:rPr>
              <a:t>Cl is more electronegative than H</a:t>
            </a:r>
          </a:p>
          <a:p>
            <a:pPr marL="1371600" marR="0" lvl="2" indent="-45720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400" b="0" i="0" u="none" strike="noStrike" kern="0" cap="none" spc="0" normalizeH="0" baseline="0" noProof="0" dirty="0" smtClean="0">
                <a:ln>
                  <a:noFill/>
                </a:ln>
                <a:solidFill>
                  <a:srgbClr val="000000"/>
                </a:solidFill>
                <a:effectLst/>
                <a:uLnTx/>
                <a:uFillTx/>
                <a:latin typeface="Calibri"/>
                <a:ea typeface="ＭＳ Ｐゴシック" charset="0"/>
                <a:cs typeface="Calibri"/>
              </a:rPr>
              <a:t>None of these statements is correct</a:t>
            </a:r>
          </a:p>
          <a:p>
            <a:pPr marL="1828800" marR="0" lvl="3" indent="-45720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endParaRPr kumimoji="0" lang="en-GB" sz="2000" b="0" i="0" u="none" strike="noStrike" kern="0" cap="none" spc="0" normalizeH="0" baseline="0" noProof="0" dirty="0">
              <a:ln>
                <a:noFill/>
              </a:ln>
              <a:solidFill>
                <a:srgbClr val="000000"/>
              </a:solidFill>
              <a:effectLst/>
              <a:uLnTx/>
              <a:uFillTx/>
              <a:latin typeface="Calibri"/>
              <a:ea typeface="ＭＳ Ｐゴシック" charset="0"/>
              <a:cs typeface="Calibri"/>
            </a:endParaRPr>
          </a:p>
        </p:txBody>
      </p:sp>
    </p:spTree>
    <p:extLst>
      <p:ext uri="{BB962C8B-B14F-4D97-AF65-F5344CB8AC3E}">
        <p14:creationId xmlns:p14="http://schemas.microsoft.com/office/powerpoint/2010/main" val="1963300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920520" y="359695"/>
            <a:ext cx="66641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Intermolecular Forces Questions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ontent Placeholder 2"/>
          <p:cNvSpPr txBox="1">
            <a:spLocks/>
          </p:cNvSpPr>
          <p:nvPr/>
        </p:nvSpPr>
        <p:spPr bwMode="auto">
          <a:xfrm>
            <a:off x="1826665" y="1611086"/>
            <a:ext cx="88519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r>
              <a:rPr kumimoji="0" lang="en-US" altLang="en-US" sz="3200" b="0" i="0" u="none" strike="noStrike" kern="0" cap="none" spc="0" normalizeH="0" baseline="0" noProof="0" smtClean="0">
                <a:ln>
                  <a:noFill/>
                </a:ln>
                <a:solidFill>
                  <a:srgbClr val="000000"/>
                </a:solidFill>
                <a:effectLst/>
                <a:uLnTx/>
                <a:uFillTx/>
                <a:latin typeface="Calibri"/>
                <a:ea typeface="ＭＳ Ｐゴシック" charset="0"/>
                <a:cs typeface="Calibri"/>
              </a:rPr>
              <a:t>Which of the following species exhibits the strongest intermolecular forces?</a:t>
            </a:r>
          </a:p>
          <a:p>
            <a:pPr marL="971550" marR="0" lvl="1" indent="-51435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CH</a:t>
            </a:r>
            <a:r>
              <a:rPr kumimoji="0" lang="en-US" altLang="en-US" sz="2800" b="0" i="0" u="none" strike="noStrike" kern="0" cap="none" spc="0" normalizeH="0" baseline="-25000" noProof="0" smtClean="0">
                <a:ln>
                  <a:noFill/>
                </a:ln>
                <a:solidFill>
                  <a:srgbClr val="000000"/>
                </a:solidFill>
                <a:effectLst/>
                <a:uLnTx/>
                <a:uFillTx/>
                <a:latin typeface="Calibri"/>
                <a:ea typeface="ＭＳ Ｐゴシック" charset="0"/>
                <a:cs typeface="Calibri"/>
              </a:rPr>
              <a:t>4</a:t>
            </a:r>
          </a:p>
          <a:p>
            <a:pPr marL="971550" marR="0" lvl="1" indent="-51435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H</a:t>
            </a:r>
            <a:r>
              <a:rPr kumimoji="0" lang="en-US" altLang="en-US" sz="2800" b="0" i="0" u="none" strike="noStrike" kern="0" cap="none" spc="0" normalizeH="0" baseline="-25000" noProof="0" smtClean="0">
                <a:ln>
                  <a:noFill/>
                </a:ln>
                <a:solidFill>
                  <a:srgbClr val="000000"/>
                </a:solidFill>
                <a:effectLst/>
                <a:uLnTx/>
                <a:uFillTx/>
                <a:latin typeface="Calibri"/>
                <a:ea typeface="ＭＳ Ｐゴシック" charset="0"/>
                <a:cs typeface="Calibri"/>
              </a:rPr>
              <a:t>2</a:t>
            </a: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O</a:t>
            </a:r>
          </a:p>
          <a:p>
            <a:pPr marL="971550" marR="0" lvl="1" indent="-51435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N</a:t>
            </a:r>
            <a:r>
              <a:rPr kumimoji="0" lang="en-US" altLang="en-US" sz="2800" b="0" i="0" u="none" strike="noStrike" kern="0" cap="none" spc="0" normalizeH="0" baseline="-25000" noProof="0" smtClean="0">
                <a:ln>
                  <a:noFill/>
                </a:ln>
                <a:solidFill>
                  <a:srgbClr val="000000"/>
                </a:solidFill>
                <a:effectLst/>
                <a:uLnTx/>
                <a:uFillTx/>
                <a:latin typeface="Calibri"/>
                <a:ea typeface="ＭＳ Ｐゴシック" charset="0"/>
                <a:cs typeface="Calibri"/>
              </a:rPr>
              <a:t>2</a:t>
            </a:r>
          </a:p>
          <a:p>
            <a:pPr marL="971550" marR="0" lvl="1" indent="-51435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CO</a:t>
            </a:r>
          </a:p>
          <a:p>
            <a:pPr marL="971550" marR="0" lvl="1" indent="-51435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He</a:t>
            </a:r>
          </a:p>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GB" sz="3200" b="0" i="0" u="none" strike="noStrike" kern="0" cap="none" spc="0" normalizeH="0" baseline="0" noProof="0" dirty="0">
              <a:ln>
                <a:noFill/>
              </a:ln>
              <a:solidFill>
                <a:srgbClr val="000000"/>
              </a:solidFill>
              <a:effectLst/>
              <a:uLnTx/>
              <a:uFillTx/>
              <a:latin typeface="Calibri"/>
              <a:ea typeface="ＭＳ Ｐゴシック" charset="0"/>
              <a:cs typeface="Calibri"/>
            </a:endParaRPr>
          </a:p>
        </p:txBody>
      </p:sp>
    </p:spTree>
    <p:extLst>
      <p:ext uri="{BB962C8B-B14F-4D97-AF65-F5344CB8AC3E}">
        <p14:creationId xmlns:p14="http://schemas.microsoft.com/office/powerpoint/2010/main" val="2588148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226526" y="509452"/>
            <a:ext cx="5826034" cy="646331"/>
          </a:xfrm>
          <a:prstGeom prst="rect">
            <a:avLst/>
          </a:prstGeom>
          <a:noFill/>
        </p:spPr>
        <p:txBody>
          <a:bodyPr wrap="square" rtlCol="0">
            <a:spAutoFit/>
          </a:bodyPr>
          <a:lstStyle/>
          <a:p>
            <a:r>
              <a:rPr lang="en-US" sz="3600" b="1" u="sng" dirty="0" smtClean="0"/>
              <a:t>Bonding Forces in molecules</a:t>
            </a:r>
            <a:endParaRPr lang="en-US" sz="3600" b="1" u="sng" dirty="0"/>
          </a:p>
        </p:txBody>
      </p:sp>
      <p:sp>
        <p:nvSpPr>
          <p:cNvPr id="3" name="TextBox 2"/>
          <p:cNvSpPr txBox="1"/>
          <p:nvPr/>
        </p:nvSpPr>
        <p:spPr>
          <a:xfrm>
            <a:off x="2096588" y="1711233"/>
            <a:ext cx="8614955" cy="2677656"/>
          </a:xfrm>
          <a:prstGeom prst="rect">
            <a:avLst/>
          </a:prstGeom>
          <a:noFill/>
        </p:spPr>
        <p:txBody>
          <a:bodyPr wrap="square" rtlCol="0">
            <a:spAutoFit/>
          </a:bodyPr>
          <a:lstStyle/>
          <a:p>
            <a:r>
              <a:rPr lang="en-US" sz="2800" b="1" dirty="0" smtClean="0"/>
              <a:t>There are two types of bonding forces in molecules</a:t>
            </a:r>
          </a:p>
          <a:p>
            <a:endParaRPr lang="en-US" sz="2800" b="1" dirty="0"/>
          </a:p>
          <a:p>
            <a:pPr marL="457200" indent="-457200">
              <a:buFont typeface="+mj-lt"/>
              <a:buAutoNum type="arabicPeriod"/>
            </a:pPr>
            <a:r>
              <a:rPr lang="en-US" sz="2800" b="1" dirty="0" smtClean="0"/>
              <a:t>Intramolecular forces</a:t>
            </a:r>
          </a:p>
          <a:p>
            <a:pPr marL="457200" indent="-457200">
              <a:buFont typeface="+mj-lt"/>
              <a:buAutoNum type="arabicPeriod"/>
            </a:pPr>
            <a:endParaRPr lang="en-US" sz="2800" b="1" dirty="0"/>
          </a:p>
          <a:p>
            <a:pPr marL="457200" indent="-457200">
              <a:buFont typeface="+mj-lt"/>
              <a:buAutoNum type="arabicPeriod"/>
            </a:pPr>
            <a:endParaRPr lang="en-US" sz="2800" b="1" dirty="0" smtClean="0"/>
          </a:p>
          <a:p>
            <a:pPr marL="457200" indent="-457200">
              <a:buFont typeface="+mj-lt"/>
              <a:buAutoNum type="arabicPeriod"/>
            </a:pPr>
            <a:r>
              <a:rPr lang="en-US" sz="2800" b="1" dirty="0" smtClean="0"/>
              <a:t>Intermolecular forces</a:t>
            </a:r>
            <a:endParaRPr lang="en-US" sz="2800" b="1" dirty="0"/>
          </a:p>
        </p:txBody>
      </p:sp>
    </p:spTree>
    <p:extLst>
      <p:ext uri="{BB962C8B-B14F-4D97-AF65-F5344CB8AC3E}">
        <p14:creationId xmlns:p14="http://schemas.microsoft.com/office/powerpoint/2010/main" val="1657341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920520" y="359695"/>
            <a:ext cx="66641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Intermolecular Forces Questions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ontent Placeholder 4"/>
          <p:cNvSpPr txBox="1">
            <a:spLocks/>
          </p:cNvSpPr>
          <p:nvPr/>
        </p:nvSpPr>
        <p:spPr bwMode="auto">
          <a:xfrm>
            <a:off x="1826665" y="1859280"/>
            <a:ext cx="88519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r>
              <a:rPr kumimoji="0" lang="en-US" altLang="en-US" sz="3200" b="0" i="0" u="none" strike="noStrike" kern="0" cap="none" spc="0" normalizeH="0" baseline="0" noProof="0" smtClean="0">
                <a:ln>
                  <a:noFill/>
                </a:ln>
                <a:solidFill>
                  <a:srgbClr val="000000"/>
                </a:solidFill>
                <a:effectLst/>
                <a:uLnTx/>
                <a:uFillTx/>
                <a:latin typeface="Calibri"/>
                <a:ea typeface="ＭＳ Ｐゴシック" charset="0"/>
                <a:cs typeface="Calibri"/>
              </a:rPr>
              <a:t>What type(s) of intermolecular forces is (are) exhibited by methane (CH</a:t>
            </a:r>
            <a:r>
              <a:rPr kumimoji="0" lang="en-US" altLang="en-US" sz="3200" b="0" i="0" u="none" strike="noStrike" kern="0" cap="none" spc="0" normalizeH="0" baseline="-25000" noProof="0" smtClean="0">
                <a:ln>
                  <a:noFill/>
                </a:ln>
                <a:solidFill>
                  <a:srgbClr val="000000"/>
                </a:solidFill>
                <a:effectLst/>
                <a:uLnTx/>
                <a:uFillTx/>
                <a:latin typeface="Calibri"/>
                <a:ea typeface="ＭＳ Ｐゴシック" charset="0"/>
                <a:cs typeface="Calibri"/>
              </a:rPr>
              <a:t>4</a:t>
            </a:r>
            <a:r>
              <a:rPr kumimoji="0" lang="en-US" altLang="en-US" sz="3200" b="0" i="0" u="none" strike="noStrike" kern="0" cap="none" spc="0" normalizeH="0" baseline="0" noProof="0" smtClean="0">
                <a:ln>
                  <a:noFill/>
                </a:ln>
                <a:solidFill>
                  <a:srgbClr val="000000"/>
                </a:solidFill>
                <a:effectLst/>
                <a:uLnTx/>
                <a:uFillTx/>
                <a:latin typeface="Calibri"/>
                <a:ea typeface="ＭＳ Ｐゴシック" charset="0"/>
                <a:cs typeface="Calibri"/>
              </a:rPr>
              <a:t>)?</a:t>
            </a:r>
          </a:p>
          <a:p>
            <a:pPr marL="971550" marR="0" lvl="1" indent="-51435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Hydrogen bonding and London dispersion forces</a:t>
            </a:r>
          </a:p>
          <a:p>
            <a:pPr marL="971550" marR="0" lvl="1" indent="-51435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Hydrogen bonding</a:t>
            </a:r>
          </a:p>
          <a:p>
            <a:pPr marL="971550" marR="0" lvl="1" indent="-51435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Dipole–dipole and London dispersion forces</a:t>
            </a:r>
          </a:p>
          <a:p>
            <a:pPr marL="971550" marR="0" lvl="1" indent="-51435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London dispersion forces</a:t>
            </a:r>
          </a:p>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GB" sz="3200" b="0" i="0" u="none" strike="noStrike" kern="0" cap="none" spc="0" normalizeH="0" baseline="0" noProof="0" dirty="0">
              <a:ln>
                <a:noFill/>
              </a:ln>
              <a:solidFill>
                <a:srgbClr val="000000"/>
              </a:solidFill>
              <a:effectLst/>
              <a:uLnTx/>
              <a:uFillTx/>
              <a:latin typeface="Calibri"/>
              <a:ea typeface="ＭＳ Ｐゴシック" charset="0"/>
              <a:cs typeface="Calibri"/>
            </a:endParaRPr>
          </a:p>
        </p:txBody>
      </p:sp>
    </p:spTree>
    <p:extLst>
      <p:ext uri="{BB962C8B-B14F-4D97-AF65-F5344CB8AC3E}">
        <p14:creationId xmlns:p14="http://schemas.microsoft.com/office/powerpoint/2010/main" val="2256739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920520" y="359695"/>
            <a:ext cx="66641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Intermolecular Forces Questions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ontent Placeholder 3"/>
          <p:cNvSpPr txBox="1">
            <a:spLocks/>
          </p:cNvSpPr>
          <p:nvPr/>
        </p:nvSpPr>
        <p:spPr bwMode="auto">
          <a:xfrm>
            <a:off x="1642654" y="1127761"/>
            <a:ext cx="88519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r>
              <a:rPr kumimoji="0" lang="en-US" altLang="en-US" sz="3200" b="0" i="0" u="none" strike="noStrike" kern="0" cap="none" spc="0" normalizeH="0" baseline="0" noProof="0" dirty="0" smtClean="0">
                <a:ln>
                  <a:noFill/>
                </a:ln>
                <a:solidFill>
                  <a:srgbClr val="000000"/>
                </a:solidFill>
                <a:effectLst/>
                <a:uLnTx/>
                <a:uFillTx/>
                <a:latin typeface="Calibri"/>
                <a:ea typeface="ＭＳ Ｐゴシック" charset="0"/>
                <a:cs typeface="Calibri"/>
              </a:rPr>
              <a:t>When a water molecule forms a hydrogen bond with another water molecule, which atoms are involved in the interaction?</a:t>
            </a:r>
          </a:p>
          <a:p>
            <a:pPr marL="971550" marR="0" lvl="1" indent="-51435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800" b="0" i="0" u="none" strike="noStrike" kern="0" cap="none" spc="0" normalizeH="0" baseline="0" noProof="0" dirty="0" smtClean="0">
                <a:ln>
                  <a:noFill/>
                </a:ln>
                <a:solidFill>
                  <a:srgbClr val="000000"/>
                </a:solidFill>
                <a:effectLst/>
                <a:uLnTx/>
                <a:uFillTx/>
                <a:latin typeface="Calibri"/>
                <a:ea typeface="ＭＳ Ｐゴシック" charset="0"/>
                <a:cs typeface="Calibri"/>
              </a:rPr>
              <a:t>A hydrogen</a:t>
            </a:r>
            <a:r>
              <a:rPr kumimoji="0" lang="en-US" altLang="en-US" sz="2800" b="0" i="0" u="none" strike="noStrike" kern="0" cap="none" spc="0" normalizeH="0" noProof="0" dirty="0" smtClean="0">
                <a:ln>
                  <a:noFill/>
                </a:ln>
                <a:solidFill>
                  <a:srgbClr val="000000"/>
                </a:solidFill>
                <a:effectLst/>
                <a:uLnTx/>
                <a:uFillTx/>
                <a:latin typeface="Calibri"/>
                <a:ea typeface="ＭＳ Ｐゴシック" charset="0"/>
                <a:cs typeface="Calibri"/>
              </a:rPr>
              <a:t> atom from one water molecule with a hydrogen atom from another.</a:t>
            </a:r>
            <a:endParaRPr kumimoji="0" lang="en-US" altLang="en-US" sz="2800" b="0" i="0" u="none" strike="noStrike" kern="0" cap="none" spc="0" normalizeH="0" baseline="0" noProof="0" dirty="0" smtClean="0">
              <a:ln>
                <a:noFill/>
              </a:ln>
              <a:solidFill>
                <a:srgbClr val="000000"/>
              </a:solidFill>
              <a:effectLst/>
              <a:uLnTx/>
              <a:uFillTx/>
              <a:latin typeface="Calibri"/>
              <a:ea typeface="ＭＳ Ｐゴシック" charset="0"/>
              <a:cs typeface="Calibri"/>
            </a:endParaRPr>
          </a:p>
          <a:p>
            <a:pPr marL="971550" marR="0" lvl="1" indent="-51435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800" b="0" i="0" u="none" strike="noStrike" kern="0" cap="none" spc="0" normalizeH="0" baseline="0" noProof="0" dirty="0" smtClean="0">
                <a:ln>
                  <a:noFill/>
                </a:ln>
                <a:solidFill>
                  <a:srgbClr val="000000"/>
                </a:solidFill>
                <a:effectLst/>
                <a:uLnTx/>
                <a:uFillTx/>
                <a:latin typeface="Calibri"/>
                <a:ea typeface="ＭＳ Ｐゴシック" charset="0"/>
                <a:cs typeface="Calibri"/>
              </a:rPr>
              <a:t>An oxygen atom from one water</a:t>
            </a:r>
            <a:r>
              <a:rPr kumimoji="0" lang="en-US" altLang="en-US" sz="2800" b="0" i="0" u="none" strike="noStrike" kern="0" cap="none" spc="0" normalizeH="0" noProof="0" dirty="0" smtClean="0">
                <a:ln>
                  <a:noFill/>
                </a:ln>
                <a:solidFill>
                  <a:srgbClr val="000000"/>
                </a:solidFill>
                <a:effectLst/>
                <a:uLnTx/>
                <a:uFillTx/>
                <a:latin typeface="Calibri"/>
                <a:ea typeface="ＭＳ Ｐゴシック" charset="0"/>
                <a:cs typeface="Calibri"/>
              </a:rPr>
              <a:t> molecule with</a:t>
            </a:r>
            <a:r>
              <a:rPr kumimoji="0" lang="en-US" altLang="en-US" sz="2800" b="0" i="0" u="none" strike="noStrike" kern="0" cap="none" spc="0" normalizeH="0" baseline="0" noProof="0" dirty="0" smtClean="0">
                <a:ln>
                  <a:noFill/>
                </a:ln>
                <a:solidFill>
                  <a:srgbClr val="000000"/>
                </a:solidFill>
                <a:effectLst/>
                <a:uLnTx/>
                <a:uFillTx/>
                <a:latin typeface="Calibri"/>
                <a:ea typeface="ＭＳ Ｐゴシック" charset="0"/>
                <a:cs typeface="Calibri"/>
              </a:rPr>
              <a:t> an oxygen atom from another.</a:t>
            </a:r>
          </a:p>
          <a:p>
            <a:pPr marL="971550" marR="0" lvl="1" indent="-51435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lang="en-US" altLang="en-US" kern="0" dirty="0" smtClean="0">
                <a:solidFill>
                  <a:srgbClr val="000000"/>
                </a:solidFill>
              </a:rPr>
              <a:t>A hydrogen atom from one water molecule with an oxygen atom from another</a:t>
            </a:r>
          </a:p>
          <a:p>
            <a:pPr marL="971550" marR="0" lvl="1" indent="-51435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lang="en-US" altLang="en-US" kern="0" dirty="0" smtClean="0">
                <a:solidFill>
                  <a:srgbClr val="000000"/>
                </a:solidFill>
              </a:rPr>
              <a:t>A hydrogen atom and an oxygen atom from the same water molecule</a:t>
            </a:r>
            <a:endParaRPr kumimoji="0" lang="en-US" altLang="en-US" sz="2800" b="0" i="0" u="none" strike="noStrike" kern="0" cap="none" spc="0" normalizeH="0" baseline="0" noProof="0" dirty="0" smtClean="0">
              <a:ln>
                <a:noFill/>
              </a:ln>
              <a:solidFill>
                <a:srgbClr val="000000"/>
              </a:solidFill>
              <a:effectLst/>
              <a:uLnTx/>
              <a:uFillTx/>
              <a:latin typeface="Calibri"/>
              <a:ea typeface="ＭＳ Ｐゴシック" charset="0"/>
              <a:cs typeface="Calibri"/>
            </a:endParaRPr>
          </a:p>
          <a:p>
            <a:pPr marL="742950" marR="0" lvl="1" indent="-28575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GB" sz="2800" b="0" i="0" u="none" strike="noStrike" kern="0" cap="none" spc="0" normalizeH="0" baseline="0" noProof="0" dirty="0">
              <a:ln>
                <a:noFill/>
              </a:ln>
              <a:solidFill>
                <a:srgbClr val="000000"/>
              </a:solidFill>
              <a:effectLst/>
              <a:uLnTx/>
              <a:uFillTx/>
              <a:latin typeface="Calibri"/>
              <a:ea typeface="ＭＳ Ｐゴシック" charset="0"/>
              <a:cs typeface="Calibri"/>
            </a:endParaRPr>
          </a:p>
        </p:txBody>
      </p:sp>
    </p:spTree>
    <p:extLst>
      <p:ext uri="{BB962C8B-B14F-4D97-AF65-F5344CB8AC3E}">
        <p14:creationId xmlns:p14="http://schemas.microsoft.com/office/powerpoint/2010/main" val="2238123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920520" y="359695"/>
            <a:ext cx="66641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Intermolecular Forces Questions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ontent Placeholder 2"/>
          <p:cNvSpPr txBox="1">
            <a:spLocks/>
          </p:cNvSpPr>
          <p:nvPr/>
        </p:nvSpPr>
        <p:spPr bwMode="auto">
          <a:xfrm>
            <a:off x="1826665" y="1780903"/>
            <a:ext cx="8851900" cy="4045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r>
              <a:rPr kumimoji="0" lang="en-US" altLang="en-US" sz="3200" b="0" i="0" u="none" strike="noStrike" kern="0" cap="none" spc="0" normalizeH="0" baseline="0" noProof="0" dirty="0" smtClean="0">
                <a:ln>
                  <a:noFill/>
                </a:ln>
                <a:solidFill>
                  <a:srgbClr val="000000"/>
                </a:solidFill>
                <a:effectLst/>
                <a:uLnTx/>
                <a:uFillTx/>
                <a:latin typeface="Calibri"/>
                <a:ea typeface="ＭＳ Ｐゴシック" charset="0"/>
                <a:cs typeface="Calibri"/>
              </a:rPr>
              <a:t>Which of the following has the highest boiling point?</a:t>
            </a:r>
          </a:p>
          <a:p>
            <a:pPr marL="971550" marR="0" lvl="1" indent="-51435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800" b="0" i="0" u="none" strike="noStrike" kern="0" cap="none" spc="0" normalizeH="0" baseline="0" noProof="0" dirty="0" smtClean="0">
                <a:ln>
                  <a:noFill/>
                </a:ln>
                <a:solidFill>
                  <a:srgbClr val="000000"/>
                </a:solidFill>
                <a:effectLst/>
                <a:uLnTx/>
                <a:uFillTx/>
                <a:latin typeface="Calibri"/>
                <a:ea typeface="ＭＳ Ｐゴシック" charset="0"/>
                <a:cs typeface="Calibri"/>
              </a:rPr>
              <a:t>H</a:t>
            </a:r>
            <a:r>
              <a:rPr kumimoji="0" lang="en-US" altLang="en-US" sz="2800" b="0" i="0" u="none" strike="noStrike" kern="0" cap="none" spc="0" normalizeH="0" baseline="-25000" noProof="0" dirty="0" smtClean="0">
                <a:ln>
                  <a:noFill/>
                </a:ln>
                <a:solidFill>
                  <a:srgbClr val="000000"/>
                </a:solidFill>
                <a:effectLst/>
                <a:uLnTx/>
                <a:uFillTx/>
                <a:latin typeface="Calibri"/>
                <a:ea typeface="ＭＳ Ｐゴシック" charset="0"/>
                <a:cs typeface="Calibri"/>
              </a:rPr>
              <a:t>2</a:t>
            </a:r>
            <a:r>
              <a:rPr kumimoji="0" lang="en-US" altLang="en-US" sz="2800" b="0" i="0" u="none" strike="noStrike" kern="0" cap="none" spc="0" normalizeH="0" baseline="0" noProof="0" dirty="0" smtClean="0">
                <a:ln>
                  <a:noFill/>
                </a:ln>
                <a:solidFill>
                  <a:srgbClr val="000000"/>
                </a:solidFill>
                <a:effectLst/>
                <a:uLnTx/>
                <a:uFillTx/>
                <a:latin typeface="Calibri"/>
                <a:ea typeface="ＭＳ Ｐゴシック" charset="0"/>
                <a:cs typeface="Calibri"/>
              </a:rPr>
              <a:t>O</a:t>
            </a:r>
          </a:p>
          <a:p>
            <a:pPr marL="971550" marR="0" lvl="1" indent="-51435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800" b="0" i="0" u="none" strike="noStrike" kern="0" cap="none" spc="0" normalizeH="0" baseline="0" noProof="0" dirty="0" smtClean="0">
                <a:ln>
                  <a:noFill/>
                </a:ln>
                <a:solidFill>
                  <a:srgbClr val="000000"/>
                </a:solidFill>
                <a:effectLst/>
                <a:uLnTx/>
                <a:uFillTx/>
                <a:latin typeface="Calibri"/>
                <a:ea typeface="ＭＳ Ｐゴシック" charset="0"/>
                <a:cs typeface="Calibri"/>
              </a:rPr>
              <a:t>HF</a:t>
            </a:r>
          </a:p>
          <a:p>
            <a:pPr marL="971550" marR="0" lvl="1" indent="-51435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800" b="0" i="0" u="none" strike="noStrike" kern="0" cap="none" spc="0" normalizeH="0" baseline="0" noProof="0" dirty="0" smtClean="0">
                <a:ln>
                  <a:noFill/>
                </a:ln>
                <a:solidFill>
                  <a:srgbClr val="000000"/>
                </a:solidFill>
                <a:effectLst/>
                <a:uLnTx/>
                <a:uFillTx/>
                <a:latin typeface="Calibri"/>
                <a:ea typeface="ＭＳ Ｐゴシック" charset="0"/>
                <a:cs typeface="Calibri"/>
              </a:rPr>
              <a:t>NH</a:t>
            </a:r>
            <a:r>
              <a:rPr kumimoji="0" lang="en-US" altLang="en-US" sz="2800" b="0" i="0" u="none" strike="noStrike" kern="0" cap="none" spc="0" normalizeH="0" baseline="-25000" noProof="0" dirty="0" smtClean="0">
                <a:ln>
                  <a:noFill/>
                </a:ln>
                <a:solidFill>
                  <a:srgbClr val="000000"/>
                </a:solidFill>
                <a:effectLst/>
                <a:uLnTx/>
                <a:uFillTx/>
                <a:latin typeface="Calibri"/>
                <a:ea typeface="ＭＳ Ｐゴシック" charset="0"/>
                <a:cs typeface="Calibri"/>
              </a:rPr>
              <a:t>3</a:t>
            </a:r>
          </a:p>
          <a:p>
            <a:pPr marL="971550" marR="0" lvl="1" indent="-51435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800" b="0" i="0" u="none" strike="noStrike" kern="0" cap="none" spc="0" normalizeH="0" baseline="0" noProof="0" dirty="0" smtClean="0">
                <a:ln>
                  <a:noFill/>
                </a:ln>
                <a:solidFill>
                  <a:srgbClr val="000000"/>
                </a:solidFill>
                <a:effectLst/>
                <a:uLnTx/>
                <a:uFillTx/>
                <a:latin typeface="Calibri"/>
                <a:ea typeface="ＭＳ Ｐゴシック" charset="0"/>
                <a:cs typeface="Calibri"/>
              </a:rPr>
              <a:t>N</a:t>
            </a:r>
            <a:r>
              <a:rPr kumimoji="0" lang="en-US" altLang="en-US" sz="2800" b="0" i="0" u="none" strike="noStrike" kern="0" cap="none" spc="0" normalizeH="0" baseline="-25000" noProof="0" dirty="0" smtClean="0">
                <a:ln>
                  <a:noFill/>
                </a:ln>
                <a:solidFill>
                  <a:srgbClr val="000000"/>
                </a:solidFill>
                <a:effectLst/>
                <a:uLnTx/>
                <a:uFillTx/>
                <a:latin typeface="Calibri"/>
                <a:ea typeface="ＭＳ Ｐゴシック" charset="0"/>
                <a:cs typeface="Calibri"/>
              </a:rPr>
              <a:t>2</a:t>
            </a:r>
          </a:p>
          <a:p>
            <a:pPr marL="0" marR="0" lvl="0" indent="0" algn="l" defTabSz="914400" rtl="0" eaLnBrk="0" fontAlgn="base" latinLnBrk="0" hangingPunct="0">
              <a:lnSpc>
                <a:spcPct val="100000"/>
              </a:lnSpc>
              <a:spcBef>
                <a:spcPct val="20000"/>
              </a:spcBef>
              <a:spcAft>
                <a:spcPct val="0"/>
              </a:spcAft>
              <a:buClr>
                <a:srgbClr val="4E5575"/>
              </a:buClr>
              <a:buSzTx/>
              <a:buNone/>
              <a:tabLst/>
              <a:defRPr/>
            </a:pPr>
            <a:endParaRPr kumimoji="0" lang="en-GB" sz="3200" b="0" i="0" u="none" strike="noStrike" kern="0" cap="none" spc="0" normalizeH="0" baseline="0" noProof="0" dirty="0">
              <a:ln>
                <a:noFill/>
              </a:ln>
              <a:solidFill>
                <a:srgbClr val="000000"/>
              </a:solidFill>
              <a:effectLst/>
              <a:uLnTx/>
              <a:uFillTx/>
              <a:latin typeface="Calibri"/>
              <a:ea typeface="ＭＳ Ｐゴシック" charset="0"/>
              <a:cs typeface="Calibri"/>
            </a:endParaRPr>
          </a:p>
        </p:txBody>
      </p:sp>
    </p:spTree>
    <p:extLst>
      <p:ext uri="{BB962C8B-B14F-4D97-AF65-F5344CB8AC3E}">
        <p14:creationId xmlns:p14="http://schemas.microsoft.com/office/powerpoint/2010/main" val="4101447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920520" y="359695"/>
            <a:ext cx="66641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Intermolecular Forces Questions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4"/>
          <p:cNvSpPr txBox="1">
            <a:spLocks/>
          </p:cNvSpPr>
          <p:nvPr/>
        </p:nvSpPr>
        <p:spPr bwMode="auto">
          <a:xfrm>
            <a:off x="1826665" y="1650275"/>
            <a:ext cx="88519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r>
              <a:rPr kumimoji="0" lang="en-US" altLang="en-US" sz="3200" b="0" i="0" u="none" strike="noStrike" kern="0" cap="none" spc="0" normalizeH="0" baseline="0" noProof="0" smtClean="0">
                <a:ln>
                  <a:noFill/>
                </a:ln>
                <a:solidFill>
                  <a:srgbClr val="000000"/>
                </a:solidFill>
                <a:effectLst/>
                <a:uLnTx/>
                <a:uFillTx/>
                <a:latin typeface="Calibri"/>
                <a:ea typeface="ＭＳ Ｐゴシック" charset="0"/>
                <a:cs typeface="Calibri"/>
              </a:rPr>
              <a:t>Which of the following compounds has the lowest boiling point?</a:t>
            </a:r>
          </a:p>
          <a:p>
            <a:pPr marL="971550" marR="0" lvl="1" indent="-51435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C</a:t>
            </a:r>
            <a:r>
              <a:rPr kumimoji="0" lang="en-US" altLang="en-US" sz="2800" b="0" i="0" u="none" strike="noStrike" kern="0" cap="none" spc="0" normalizeH="0" baseline="-25000" noProof="0" smtClean="0">
                <a:ln>
                  <a:noFill/>
                </a:ln>
                <a:solidFill>
                  <a:srgbClr val="000000"/>
                </a:solidFill>
                <a:effectLst/>
                <a:uLnTx/>
                <a:uFillTx/>
                <a:latin typeface="Calibri"/>
                <a:ea typeface="ＭＳ Ｐゴシック" charset="0"/>
                <a:cs typeface="Calibri"/>
              </a:rPr>
              <a:t>2</a:t>
            </a: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H</a:t>
            </a:r>
            <a:r>
              <a:rPr kumimoji="0" lang="en-US" altLang="en-US" sz="2800" b="0" i="0" u="none" strike="noStrike" kern="0" cap="none" spc="0" normalizeH="0" baseline="-25000" noProof="0" smtClean="0">
                <a:ln>
                  <a:noFill/>
                </a:ln>
                <a:solidFill>
                  <a:srgbClr val="000000"/>
                </a:solidFill>
                <a:effectLst/>
                <a:uLnTx/>
                <a:uFillTx/>
                <a:latin typeface="Calibri"/>
                <a:ea typeface="ＭＳ Ｐゴシック" charset="0"/>
                <a:cs typeface="Calibri"/>
              </a:rPr>
              <a:t>6</a:t>
            </a:r>
          </a:p>
          <a:p>
            <a:pPr marL="971550" marR="0" lvl="1" indent="-51435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C</a:t>
            </a:r>
            <a:r>
              <a:rPr kumimoji="0" lang="en-US" altLang="en-US" sz="2800" b="0" i="0" u="none" strike="noStrike" kern="0" cap="none" spc="0" normalizeH="0" baseline="-25000" noProof="0" smtClean="0">
                <a:ln>
                  <a:noFill/>
                </a:ln>
                <a:solidFill>
                  <a:srgbClr val="000000"/>
                </a:solidFill>
                <a:effectLst/>
                <a:uLnTx/>
                <a:uFillTx/>
                <a:latin typeface="Calibri"/>
                <a:ea typeface="ＭＳ Ｐゴシック" charset="0"/>
                <a:cs typeface="Calibri"/>
              </a:rPr>
              <a:t>3</a:t>
            </a: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H</a:t>
            </a:r>
            <a:r>
              <a:rPr kumimoji="0" lang="en-US" altLang="en-US" sz="2800" b="0" i="0" u="none" strike="noStrike" kern="0" cap="none" spc="0" normalizeH="0" baseline="-25000" noProof="0" smtClean="0">
                <a:ln>
                  <a:noFill/>
                </a:ln>
                <a:solidFill>
                  <a:srgbClr val="000000"/>
                </a:solidFill>
                <a:effectLst/>
                <a:uLnTx/>
                <a:uFillTx/>
                <a:latin typeface="Calibri"/>
                <a:ea typeface="ＭＳ Ｐゴシック" charset="0"/>
                <a:cs typeface="Calibri"/>
              </a:rPr>
              <a:t>8</a:t>
            </a:r>
          </a:p>
          <a:p>
            <a:pPr marL="971550" marR="0" lvl="1" indent="-51435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CH</a:t>
            </a:r>
            <a:r>
              <a:rPr kumimoji="0" lang="en-US" altLang="en-US" sz="2800" b="0" i="0" u="none" strike="noStrike" kern="0" cap="none" spc="0" normalizeH="0" baseline="-25000" noProof="0" smtClean="0">
                <a:ln>
                  <a:noFill/>
                </a:ln>
                <a:solidFill>
                  <a:srgbClr val="000000"/>
                </a:solidFill>
                <a:effectLst/>
                <a:uLnTx/>
                <a:uFillTx/>
                <a:latin typeface="Calibri"/>
                <a:ea typeface="ＭＳ Ｐゴシック" charset="0"/>
                <a:cs typeface="Calibri"/>
              </a:rPr>
              <a:t>4</a:t>
            </a:r>
          </a:p>
          <a:p>
            <a:pPr marL="971550" marR="0" lvl="1" indent="-51435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C</a:t>
            </a:r>
            <a:r>
              <a:rPr kumimoji="0" lang="en-US" altLang="en-US" sz="2800" b="0" i="0" u="none" strike="noStrike" kern="0" cap="none" spc="0" normalizeH="0" baseline="-25000" noProof="0" smtClean="0">
                <a:ln>
                  <a:noFill/>
                </a:ln>
                <a:solidFill>
                  <a:srgbClr val="000000"/>
                </a:solidFill>
                <a:effectLst/>
                <a:uLnTx/>
                <a:uFillTx/>
                <a:latin typeface="Calibri"/>
                <a:ea typeface="ＭＳ Ｐゴシック" charset="0"/>
                <a:cs typeface="Calibri"/>
              </a:rPr>
              <a:t>5</a:t>
            </a: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H</a:t>
            </a:r>
            <a:r>
              <a:rPr kumimoji="0" lang="en-US" altLang="en-US" sz="2800" b="0" i="0" u="none" strike="noStrike" kern="0" cap="none" spc="0" normalizeH="0" baseline="-25000" noProof="0" smtClean="0">
                <a:ln>
                  <a:noFill/>
                </a:ln>
                <a:solidFill>
                  <a:srgbClr val="000000"/>
                </a:solidFill>
                <a:effectLst/>
                <a:uLnTx/>
                <a:uFillTx/>
                <a:latin typeface="Calibri"/>
                <a:ea typeface="ＭＳ Ｐゴシック" charset="0"/>
                <a:cs typeface="Calibri"/>
              </a:rPr>
              <a:t>12</a:t>
            </a:r>
          </a:p>
          <a:p>
            <a:pPr marL="971550" marR="0" lvl="1" indent="-51435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C</a:t>
            </a:r>
            <a:r>
              <a:rPr kumimoji="0" lang="en-US" altLang="en-US" sz="2800" b="0" i="0" u="none" strike="noStrike" kern="0" cap="none" spc="0" normalizeH="0" baseline="-25000" noProof="0" smtClean="0">
                <a:ln>
                  <a:noFill/>
                </a:ln>
                <a:solidFill>
                  <a:srgbClr val="000000"/>
                </a:solidFill>
                <a:effectLst/>
                <a:uLnTx/>
                <a:uFillTx/>
                <a:latin typeface="Calibri"/>
                <a:ea typeface="ＭＳ Ｐゴシック" charset="0"/>
                <a:cs typeface="Calibri"/>
              </a:rPr>
              <a:t>4</a:t>
            </a: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H</a:t>
            </a:r>
            <a:r>
              <a:rPr kumimoji="0" lang="en-US" altLang="en-US" sz="2800" b="0" i="0" u="none" strike="noStrike" kern="0" cap="none" spc="0" normalizeH="0" baseline="-25000" noProof="0" smtClean="0">
                <a:ln>
                  <a:noFill/>
                </a:ln>
                <a:solidFill>
                  <a:srgbClr val="000000"/>
                </a:solidFill>
                <a:effectLst/>
                <a:uLnTx/>
                <a:uFillTx/>
                <a:latin typeface="Calibri"/>
                <a:ea typeface="ＭＳ Ｐゴシック" charset="0"/>
                <a:cs typeface="Calibri"/>
              </a:rPr>
              <a:t>10</a:t>
            </a:r>
          </a:p>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GB" sz="3200" b="0" i="0" u="none" strike="noStrike" kern="0" cap="none" spc="0" normalizeH="0" baseline="0" noProof="0" dirty="0">
              <a:ln>
                <a:noFill/>
              </a:ln>
              <a:solidFill>
                <a:srgbClr val="000000"/>
              </a:solidFill>
              <a:effectLst/>
              <a:uLnTx/>
              <a:uFillTx/>
              <a:latin typeface="Calibri"/>
              <a:ea typeface="ＭＳ Ｐゴシック" charset="0"/>
              <a:cs typeface="Calibri"/>
            </a:endParaRPr>
          </a:p>
        </p:txBody>
      </p:sp>
    </p:spTree>
    <p:extLst>
      <p:ext uri="{BB962C8B-B14F-4D97-AF65-F5344CB8AC3E}">
        <p14:creationId xmlns:p14="http://schemas.microsoft.com/office/powerpoint/2010/main" val="2809610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920520" y="359695"/>
            <a:ext cx="66641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Intermolecular Forces Questions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ontent Placeholder 2"/>
          <p:cNvSpPr txBox="1">
            <a:spLocks/>
          </p:cNvSpPr>
          <p:nvPr/>
        </p:nvSpPr>
        <p:spPr bwMode="auto">
          <a:xfrm>
            <a:off x="1826665" y="1663337"/>
            <a:ext cx="88519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r>
              <a:rPr kumimoji="0" lang="en-US" altLang="en-US" sz="3200" b="0" i="0" u="none" strike="noStrike" kern="0" cap="none" spc="0" normalizeH="0" baseline="0" noProof="0" smtClean="0">
                <a:ln>
                  <a:noFill/>
                </a:ln>
                <a:solidFill>
                  <a:srgbClr val="000000"/>
                </a:solidFill>
                <a:effectLst/>
                <a:uLnTx/>
                <a:uFillTx/>
                <a:latin typeface="Calibri"/>
                <a:ea typeface="ＭＳ Ｐゴシック" charset="0"/>
                <a:cs typeface="Calibri"/>
              </a:rPr>
              <a:t>Which of the following is the correct order of boiling points for CH</a:t>
            </a:r>
            <a:r>
              <a:rPr kumimoji="0" lang="en-US" altLang="en-US" sz="3200" b="0" i="0" u="none" strike="noStrike" kern="0" cap="none" spc="0" normalizeH="0" baseline="-25000" noProof="0" smtClean="0">
                <a:ln>
                  <a:noFill/>
                </a:ln>
                <a:solidFill>
                  <a:srgbClr val="000000"/>
                </a:solidFill>
                <a:effectLst/>
                <a:uLnTx/>
                <a:uFillTx/>
                <a:latin typeface="Calibri"/>
                <a:ea typeface="ＭＳ Ｐゴシック" charset="0"/>
                <a:cs typeface="Calibri"/>
              </a:rPr>
              <a:t>3</a:t>
            </a:r>
            <a:r>
              <a:rPr kumimoji="0" lang="en-US" altLang="en-US" sz="3200" b="0" i="0" u="none" strike="noStrike" kern="0" cap="none" spc="0" normalizeH="0" baseline="0" noProof="0" smtClean="0">
                <a:ln>
                  <a:noFill/>
                </a:ln>
                <a:solidFill>
                  <a:srgbClr val="000000"/>
                </a:solidFill>
                <a:effectLst/>
                <a:uLnTx/>
                <a:uFillTx/>
                <a:latin typeface="Calibri"/>
                <a:ea typeface="ＭＳ Ｐゴシック" charset="0"/>
                <a:cs typeface="Calibri"/>
              </a:rPr>
              <a:t>OH, C</a:t>
            </a:r>
            <a:r>
              <a:rPr kumimoji="0" lang="en-US" altLang="en-US" sz="3200" b="0" i="0" u="none" strike="noStrike" kern="0" cap="none" spc="0" normalizeH="0" baseline="-25000" noProof="0" smtClean="0">
                <a:ln>
                  <a:noFill/>
                </a:ln>
                <a:solidFill>
                  <a:srgbClr val="000000"/>
                </a:solidFill>
                <a:effectLst/>
                <a:uLnTx/>
                <a:uFillTx/>
                <a:latin typeface="Calibri"/>
                <a:ea typeface="ＭＳ Ｐゴシック" charset="0"/>
                <a:cs typeface="Calibri"/>
              </a:rPr>
              <a:t>2</a:t>
            </a:r>
            <a:r>
              <a:rPr kumimoji="0" lang="en-US" altLang="en-US" sz="3200" b="0" i="0" u="none" strike="noStrike" kern="0" cap="none" spc="0" normalizeH="0" baseline="0" noProof="0" smtClean="0">
                <a:ln>
                  <a:noFill/>
                </a:ln>
                <a:solidFill>
                  <a:srgbClr val="000000"/>
                </a:solidFill>
                <a:effectLst/>
                <a:uLnTx/>
                <a:uFillTx/>
                <a:latin typeface="Calibri"/>
                <a:ea typeface="ＭＳ Ｐゴシック" charset="0"/>
                <a:cs typeface="Calibri"/>
              </a:rPr>
              <a:t>H</a:t>
            </a:r>
            <a:r>
              <a:rPr kumimoji="0" lang="en-US" altLang="en-US" sz="3200" b="0" i="0" u="none" strike="noStrike" kern="0" cap="none" spc="0" normalizeH="0" baseline="-25000" noProof="0" smtClean="0">
                <a:ln>
                  <a:noFill/>
                </a:ln>
                <a:solidFill>
                  <a:srgbClr val="000000"/>
                </a:solidFill>
                <a:effectLst/>
                <a:uLnTx/>
                <a:uFillTx/>
                <a:latin typeface="Calibri"/>
                <a:ea typeface="ＭＳ Ｐゴシック" charset="0"/>
                <a:cs typeface="Calibri"/>
              </a:rPr>
              <a:t>6</a:t>
            </a:r>
            <a:r>
              <a:rPr kumimoji="0" lang="en-US" altLang="en-US" sz="3200" b="0" i="0" u="none" strike="noStrike" kern="0" cap="none" spc="0" normalizeH="0" baseline="0" noProof="0" smtClean="0">
                <a:ln>
                  <a:noFill/>
                </a:ln>
                <a:solidFill>
                  <a:srgbClr val="000000"/>
                </a:solidFill>
                <a:effectLst/>
                <a:uLnTx/>
                <a:uFillTx/>
                <a:latin typeface="Calibri"/>
                <a:ea typeface="ＭＳ Ｐゴシック" charset="0"/>
                <a:cs typeface="Calibri"/>
              </a:rPr>
              <a:t>, and Ne?</a:t>
            </a:r>
          </a:p>
          <a:p>
            <a:pPr marL="971550" marR="0" lvl="1" indent="-51435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CH</a:t>
            </a:r>
            <a:r>
              <a:rPr kumimoji="0" lang="en-US" altLang="en-US" sz="2800" b="0" i="0" u="none" strike="noStrike" kern="0" cap="none" spc="0" normalizeH="0" baseline="-25000" noProof="0" smtClean="0">
                <a:ln>
                  <a:noFill/>
                </a:ln>
                <a:solidFill>
                  <a:srgbClr val="000000"/>
                </a:solidFill>
                <a:effectLst/>
                <a:uLnTx/>
                <a:uFillTx/>
                <a:latin typeface="Calibri"/>
                <a:ea typeface="ＭＳ Ｐゴシック" charset="0"/>
                <a:cs typeface="Calibri"/>
              </a:rPr>
              <a:t>3</a:t>
            </a: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OH &lt; C</a:t>
            </a:r>
            <a:r>
              <a:rPr kumimoji="0" lang="en-US" altLang="en-US" sz="2800" b="0" i="0" u="none" strike="noStrike" kern="0" cap="none" spc="0" normalizeH="0" baseline="-25000" noProof="0" smtClean="0">
                <a:ln>
                  <a:noFill/>
                </a:ln>
                <a:solidFill>
                  <a:srgbClr val="000000"/>
                </a:solidFill>
                <a:effectLst/>
                <a:uLnTx/>
                <a:uFillTx/>
                <a:latin typeface="Calibri"/>
                <a:ea typeface="ＭＳ Ｐゴシック" charset="0"/>
                <a:cs typeface="Calibri"/>
              </a:rPr>
              <a:t>2</a:t>
            </a: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H</a:t>
            </a:r>
            <a:r>
              <a:rPr kumimoji="0" lang="en-US" altLang="en-US" sz="2800" b="0" i="0" u="none" strike="noStrike" kern="0" cap="none" spc="0" normalizeH="0" baseline="-25000" noProof="0" smtClean="0">
                <a:ln>
                  <a:noFill/>
                </a:ln>
                <a:solidFill>
                  <a:srgbClr val="000000"/>
                </a:solidFill>
                <a:effectLst/>
                <a:uLnTx/>
                <a:uFillTx/>
                <a:latin typeface="Calibri"/>
                <a:ea typeface="ＭＳ Ｐゴシック" charset="0"/>
                <a:cs typeface="Calibri"/>
              </a:rPr>
              <a:t>6</a:t>
            </a: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 &lt; Ne</a:t>
            </a:r>
          </a:p>
          <a:p>
            <a:pPr marL="971550" marR="0" lvl="1" indent="-51435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CH</a:t>
            </a:r>
            <a:r>
              <a:rPr kumimoji="0" lang="en-US" altLang="en-US" sz="2800" b="0" i="0" u="none" strike="noStrike" kern="0" cap="none" spc="0" normalizeH="0" baseline="-25000" noProof="0" smtClean="0">
                <a:ln>
                  <a:noFill/>
                </a:ln>
                <a:solidFill>
                  <a:srgbClr val="000000"/>
                </a:solidFill>
                <a:effectLst/>
                <a:uLnTx/>
                <a:uFillTx/>
                <a:latin typeface="Calibri"/>
                <a:ea typeface="ＭＳ Ｐゴシック" charset="0"/>
                <a:cs typeface="Calibri"/>
              </a:rPr>
              <a:t>3</a:t>
            </a: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OH &lt; Ne &lt; C</a:t>
            </a:r>
            <a:r>
              <a:rPr kumimoji="0" lang="en-US" altLang="en-US" sz="2800" b="0" i="0" u="none" strike="noStrike" kern="0" cap="none" spc="0" normalizeH="0" baseline="-25000" noProof="0" smtClean="0">
                <a:ln>
                  <a:noFill/>
                </a:ln>
                <a:solidFill>
                  <a:srgbClr val="000000"/>
                </a:solidFill>
                <a:effectLst/>
                <a:uLnTx/>
                <a:uFillTx/>
                <a:latin typeface="Calibri"/>
                <a:ea typeface="ＭＳ Ｐゴシック" charset="0"/>
                <a:cs typeface="Calibri"/>
              </a:rPr>
              <a:t>2</a:t>
            </a: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H</a:t>
            </a:r>
            <a:r>
              <a:rPr kumimoji="0" lang="en-US" altLang="en-US" sz="2800" b="0" i="0" u="none" strike="noStrike" kern="0" cap="none" spc="0" normalizeH="0" baseline="-25000" noProof="0" smtClean="0">
                <a:ln>
                  <a:noFill/>
                </a:ln>
                <a:solidFill>
                  <a:srgbClr val="000000"/>
                </a:solidFill>
                <a:effectLst/>
                <a:uLnTx/>
                <a:uFillTx/>
                <a:latin typeface="Calibri"/>
                <a:ea typeface="ＭＳ Ｐゴシック" charset="0"/>
                <a:cs typeface="Calibri"/>
              </a:rPr>
              <a:t>6</a:t>
            </a:r>
          </a:p>
          <a:p>
            <a:pPr marL="971550" marR="0" lvl="1" indent="-51435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Ne &lt; C</a:t>
            </a:r>
            <a:r>
              <a:rPr kumimoji="0" lang="en-US" altLang="en-US" sz="2800" b="0" i="0" u="none" strike="noStrike" kern="0" cap="none" spc="0" normalizeH="0" baseline="-25000" noProof="0" smtClean="0">
                <a:ln>
                  <a:noFill/>
                </a:ln>
                <a:solidFill>
                  <a:srgbClr val="000000"/>
                </a:solidFill>
                <a:effectLst/>
                <a:uLnTx/>
                <a:uFillTx/>
                <a:latin typeface="Calibri"/>
                <a:ea typeface="ＭＳ Ｐゴシック" charset="0"/>
                <a:cs typeface="Calibri"/>
              </a:rPr>
              <a:t>2</a:t>
            </a: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H</a:t>
            </a:r>
            <a:r>
              <a:rPr kumimoji="0" lang="en-US" altLang="en-US" sz="2800" b="0" i="0" u="none" strike="noStrike" kern="0" cap="none" spc="0" normalizeH="0" baseline="-25000" noProof="0" smtClean="0">
                <a:ln>
                  <a:noFill/>
                </a:ln>
                <a:solidFill>
                  <a:srgbClr val="000000"/>
                </a:solidFill>
                <a:effectLst/>
                <a:uLnTx/>
                <a:uFillTx/>
                <a:latin typeface="Calibri"/>
                <a:ea typeface="ＭＳ Ｐゴシック" charset="0"/>
                <a:cs typeface="Calibri"/>
              </a:rPr>
              <a:t>6</a:t>
            </a: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 &lt; CH</a:t>
            </a:r>
            <a:r>
              <a:rPr kumimoji="0" lang="en-US" altLang="en-US" sz="2800" b="0" i="0" u="none" strike="noStrike" kern="0" cap="none" spc="0" normalizeH="0" baseline="-25000" noProof="0" smtClean="0">
                <a:ln>
                  <a:noFill/>
                </a:ln>
                <a:solidFill>
                  <a:srgbClr val="000000"/>
                </a:solidFill>
                <a:effectLst/>
                <a:uLnTx/>
                <a:uFillTx/>
                <a:latin typeface="Calibri"/>
                <a:ea typeface="ＭＳ Ｐゴシック" charset="0"/>
                <a:cs typeface="Calibri"/>
              </a:rPr>
              <a:t>3</a:t>
            </a: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OH </a:t>
            </a:r>
          </a:p>
          <a:p>
            <a:pPr marL="971550" marR="0" lvl="1" indent="-51435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C</a:t>
            </a:r>
            <a:r>
              <a:rPr kumimoji="0" lang="en-US" altLang="en-US" sz="2800" b="0" i="0" u="none" strike="noStrike" kern="0" cap="none" spc="0" normalizeH="0" baseline="-25000" noProof="0" smtClean="0">
                <a:ln>
                  <a:noFill/>
                </a:ln>
                <a:solidFill>
                  <a:srgbClr val="000000"/>
                </a:solidFill>
                <a:effectLst/>
                <a:uLnTx/>
                <a:uFillTx/>
                <a:latin typeface="Calibri"/>
                <a:ea typeface="ＭＳ Ｐゴシック" charset="0"/>
                <a:cs typeface="Calibri"/>
              </a:rPr>
              <a:t>2</a:t>
            </a: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H</a:t>
            </a:r>
            <a:r>
              <a:rPr kumimoji="0" lang="en-US" altLang="en-US" sz="2800" b="0" i="0" u="none" strike="noStrike" kern="0" cap="none" spc="0" normalizeH="0" baseline="-25000" noProof="0" smtClean="0">
                <a:ln>
                  <a:noFill/>
                </a:ln>
                <a:solidFill>
                  <a:srgbClr val="000000"/>
                </a:solidFill>
                <a:effectLst/>
                <a:uLnTx/>
                <a:uFillTx/>
                <a:latin typeface="Calibri"/>
                <a:ea typeface="ＭＳ Ｐゴシック" charset="0"/>
                <a:cs typeface="Calibri"/>
              </a:rPr>
              <a:t>6</a:t>
            </a: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 &lt; Ne &lt; CH</a:t>
            </a:r>
            <a:r>
              <a:rPr kumimoji="0" lang="en-US" altLang="en-US" sz="2800" b="0" i="0" u="none" strike="noStrike" kern="0" cap="none" spc="0" normalizeH="0" baseline="-25000" noProof="0" smtClean="0">
                <a:ln>
                  <a:noFill/>
                </a:ln>
                <a:solidFill>
                  <a:srgbClr val="000000"/>
                </a:solidFill>
                <a:effectLst/>
                <a:uLnTx/>
                <a:uFillTx/>
                <a:latin typeface="Calibri"/>
                <a:ea typeface="ＭＳ Ｐゴシック" charset="0"/>
                <a:cs typeface="Calibri"/>
              </a:rPr>
              <a:t>3</a:t>
            </a:r>
            <a:r>
              <a:rPr kumimoji="0" lang="en-US" altLang="en-US" sz="2800" b="0" i="0" u="none" strike="noStrike" kern="0" cap="none" spc="0" normalizeH="0" baseline="0" noProof="0" smtClean="0">
                <a:ln>
                  <a:noFill/>
                </a:ln>
                <a:solidFill>
                  <a:srgbClr val="000000"/>
                </a:solidFill>
                <a:effectLst/>
                <a:uLnTx/>
                <a:uFillTx/>
                <a:latin typeface="Calibri"/>
                <a:ea typeface="ＭＳ Ｐゴシック" charset="0"/>
                <a:cs typeface="Calibri"/>
              </a:rPr>
              <a:t>OH</a:t>
            </a:r>
          </a:p>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GB" sz="3200" b="0" i="0" u="none" strike="noStrike" kern="0" cap="none" spc="0" normalizeH="0" baseline="0" noProof="0" dirty="0">
              <a:ln>
                <a:noFill/>
              </a:ln>
              <a:solidFill>
                <a:srgbClr val="000000"/>
              </a:solidFill>
              <a:effectLst/>
              <a:uLnTx/>
              <a:uFillTx/>
              <a:latin typeface="Calibri"/>
              <a:ea typeface="ＭＳ Ｐゴシック" charset="0"/>
              <a:cs typeface="Calibri"/>
            </a:endParaRPr>
          </a:p>
        </p:txBody>
      </p:sp>
    </p:spTree>
    <p:extLst>
      <p:ext uri="{BB962C8B-B14F-4D97-AF65-F5344CB8AC3E}">
        <p14:creationId xmlns:p14="http://schemas.microsoft.com/office/powerpoint/2010/main" val="4236640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590852" y="320506"/>
            <a:ext cx="33235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States of Matter</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ontent Placeholder 2"/>
          <p:cNvSpPr txBox="1">
            <a:spLocks/>
          </p:cNvSpPr>
          <p:nvPr/>
        </p:nvSpPr>
        <p:spPr bwMode="auto">
          <a:xfrm>
            <a:off x="4154959" y="1258388"/>
            <a:ext cx="4195312" cy="831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4E5575"/>
              </a:buClr>
              <a:buSzTx/>
              <a:buNone/>
              <a:tabLst/>
              <a:defRPr/>
            </a:pPr>
            <a:r>
              <a:rPr kumimoji="0" lang="en-GB" sz="2800" b="1" i="0" u="none" strike="noStrike" kern="0" cap="none" spc="0" normalizeH="0" baseline="0" noProof="0" dirty="0" smtClean="0">
                <a:ln>
                  <a:noFill/>
                </a:ln>
                <a:solidFill>
                  <a:srgbClr val="000000"/>
                </a:solidFill>
                <a:effectLst/>
                <a:uLnTx/>
                <a:uFillTx/>
                <a:latin typeface="Calibri"/>
                <a:ea typeface="ＭＳ Ｐゴシック" charset="0"/>
                <a:cs typeface="Calibri"/>
              </a:rPr>
              <a:t>The</a:t>
            </a:r>
            <a:r>
              <a:rPr kumimoji="0" lang="en-GB" sz="2800" b="1" i="0" u="none" strike="noStrike" kern="0" cap="none" spc="0" normalizeH="0" noProof="0" dirty="0" smtClean="0">
                <a:ln>
                  <a:noFill/>
                </a:ln>
                <a:solidFill>
                  <a:srgbClr val="000000"/>
                </a:solidFill>
                <a:effectLst/>
                <a:uLnTx/>
                <a:uFillTx/>
                <a:latin typeface="Calibri"/>
                <a:ea typeface="ＭＳ Ｐゴシック" charset="0"/>
                <a:cs typeface="Calibri"/>
              </a:rPr>
              <a:t> three states of matter.</a:t>
            </a:r>
            <a:endParaRPr kumimoji="0" lang="en-GB" sz="2800" b="1" i="0" u="none" strike="noStrike" kern="0" cap="none" spc="0" normalizeH="0" baseline="0" noProof="0" dirty="0">
              <a:ln>
                <a:noFill/>
              </a:ln>
              <a:solidFill>
                <a:srgbClr val="000000"/>
              </a:solidFill>
              <a:effectLst/>
              <a:uLnTx/>
              <a:uFillTx/>
              <a:latin typeface="Calibri"/>
              <a:ea typeface="ＭＳ Ｐゴシック" charset="0"/>
              <a:cs typeface="Calibri"/>
            </a:endParaRPr>
          </a:p>
        </p:txBody>
      </p:sp>
      <p:pic>
        <p:nvPicPr>
          <p:cNvPr id="4" name="Picture 5" descr="figure_10_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8543" y="2381608"/>
            <a:ext cx="8182982" cy="304582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961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590852" y="320506"/>
            <a:ext cx="33235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Phase Changes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3"/>
          <p:cNvSpPr txBox="1">
            <a:spLocks noChangeArrowheads="1"/>
          </p:cNvSpPr>
          <p:nvPr/>
        </p:nvSpPr>
        <p:spPr bwMode="auto">
          <a:xfrm>
            <a:off x="2137815" y="1151823"/>
            <a:ext cx="8229600" cy="570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60375" marR="0" lvl="0" indent="-460375" algn="l" defTabSz="914400" rtl="0" eaLnBrk="1" fontAlgn="base" latinLnBrk="0" hangingPunct="1">
              <a:lnSpc>
                <a:spcPct val="100000"/>
              </a:lnSpc>
              <a:spcBef>
                <a:spcPct val="20000"/>
              </a:spcBef>
              <a:spcAft>
                <a:spcPct val="0"/>
              </a:spcAft>
              <a:buClrTx/>
              <a:buSzTx/>
              <a:buFontTx/>
              <a:buChar char="•"/>
              <a:tabLst/>
              <a:defRPr/>
            </a:pPr>
            <a:r>
              <a:rPr kumimoji="0" lang="en-US" altLang="en-US" sz="2800" b="1" i="0" u="none" strike="noStrike" kern="0" cap="none" spc="0" normalizeH="0" baseline="0" noProof="0" dirty="0" smtClean="0">
                <a:ln>
                  <a:noFill/>
                </a:ln>
                <a:solidFill>
                  <a:srgbClr val="000000"/>
                </a:solidFill>
                <a:effectLst/>
                <a:uLnTx/>
                <a:uFillTx/>
              </a:rPr>
              <a:t>When a substance changes from one State of Matter into another State of Matter</a:t>
            </a:r>
          </a:p>
          <a:p>
            <a:pPr marL="0" marR="0" lvl="0" indent="0" algn="l" defTabSz="914400" rtl="0" eaLnBrk="1" fontAlgn="base" latinLnBrk="0" hangingPunct="1">
              <a:lnSpc>
                <a:spcPct val="100000"/>
              </a:lnSpc>
              <a:spcBef>
                <a:spcPct val="20000"/>
              </a:spcBef>
              <a:spcAft>
                <a:spcPct val="0"/>
              </a:spcAft>
              <a:buClrTx/>
              <a:buSzTx/>
              <a:buNone/>
              <a:tabLst/>
              <a:defRPr/>
            </a:pPr>
            <a:endParaRPr kumimoji="0" lang="en-US" altLang="en-US" sz="1600" b="1" i="0" u="none" strike="noStrike" kern="0" cap="none" spc="0" normalizeH="0" baseline="0" noProof="0" dirty="0" smtClean="0">
              <a:ln>
                <a:noFill/>
              </a:ln>
              <a:solidFill>
                <a:srgbClr val="000000"/>
              </a:solidFill>
              <a:effectLst/>
              <a:uLnTx/>
              <a:uFillTx/>
            </a:endParaRPr>
          </a:p>
          <a:p>
            <a:pPr marL="460375" marR="0" lvl="0" indent="-460375" algn="l" defTabSz="914400" rtl="0" eaLnBrk="1" fontAlgn="base" latinLnBrk="0" hangingPunct="1">
              <a:lnSpc>
                <a:spcPct val="100000"/>
              </a:lnSpc>
              <a:spcBef>
                <a:spcPct val="20000"/>
              </a:spcBef>
              <a:spcAft>
                <a:spcPct val="0"/>
              </a:spcAft>
              <a:buClrTx/>
              <a:buSzTx/>
              <a:buFontTx/>
              <a:buChar char="•"/>
              <a:tabLst/>
              <a:defRPr/>
            </a:pPr>
            <a:r>
              <a:rPr kumimoji="0" lang="en-US" altLang="en-US" sz="2800" b="1" i="0" u="none" strike="noStrike" kern="0" cap="none" spc="0" normalizeH="0" baseline="0" noProof="0" dirty="0" smtClean="0">
                <a:ln>
                  <a:noFill/>
                </a:ln>
                <a:solidFill>
                  <a:srgbClr val="000000"/>
                </a:solidFill>
                <a:effectLst/>
                <a:uLnTx/>
                <a:uFillTx/>
              </a:rPr>
              <a:t>When the substance changes States of Matter, the molecules </a:t>
            </a:r>
            <a:r>
              <a:rPr kumimoji="0" lang="en-US" altLang="en-US" sz="2800" b="1" i="1" u="none" strike="noStrike" kern="0" cap="none" spc="0" normalizeH="0" baseline="0" noProof="0" dirty="0" smtClean="0">
                <a:ln>
                  <a:noFill/>
                </a:ln>
                <a:solidFill>
                  <a:srgbClr val="000000"/>
                </a:solidFill>
                <a:effectLst/>
                <a:uLnTx/>
                <a:uFillTx/>
              </a:rPr>
              <a:t>remain</a:t>
            </a:r>
            <a:r>
              <a:rPr kumimoji="0" lang="en-US" altLang="en-US" sz="2800" b="1" i="0" u="none" strike="noStrike" kern="0" cap="none" spc="0" normalizeH="0" baseline="0" noProof="0" dirty="0" smtClean="0">
                <a:ln>
                  <a:noFill/>
                </a:ln>
                <a:solidFill>
                  <a:srgbClr val="000000"/>
                </a:solidFill>
                <a:effectLst/>
                <a:uLnTx/>
                <a:uFillTx/>
              </a:rPr>
              <a:t> </a:t>
            </a:r>
            <a:r>
              <a:rPr kumimoji="0" lang="en-US" altLang="en-US" sz="2800" b="1" i="1" u="none" strike="noStrike" kern="0" cap="none" spc="0" normalizeH="0" baseline="0" noProof="0" dirty="0" smtClean="0">
                <a:ln>
                  <a:noFill/>
                </a:ln>
                <a:solidFill>
                  <a:srgbClr val="000000"/>
                </a:solidFill>
                <a:effectLst/>
                <a:uLnTx/>
                <a:uFillTx/>
              </a:rPr>
              <a:t>intact</a:t>
            </a:r>
          </a:p>
          <a:p>
            <a:pPr marL="0" marR="0" lvl="0" indent="0" algn="l" defTabSz="914400" rtl="0" eaLnBrk="1" fontAlgn="base" latinLnBrk="0" hangingPunct="1">
              <a:lnSpc>
                <a:spcPct val="100000"/>
              </a:lnSpc>
              <a:spcBef>
                <a:spcPct val="20000"/>
              </a:spcBef>
              <a:spcAft>
                <a:spcPct val="0"/>
              </a:spcAft>
              <a:buClrTx/>
              <a:buSzTx/>
              <a:buNone/>
              <a:tabLst/>
              <a:defRPr/>
            </a:pPr>
            <a:endParaRPr kumimoji="0" lang="en-US" altLang="en-US" sz="1600" b="1" i="0" u="none" strike="noStrike" kern="0" cap="none" spc="0" normalizeH="0" baseline="0" noProof="0" dirty="0" smtClean="0">
              <a:ln>
                <a:noFill/>
              </a:ln>
              <a:solidFill>
                <a:srgbClr val="000000"/>
              </a:solidFill>
              <a:effectLst/>
              <a:uLnTx/>
              <a:uFillTx/>
            </a:endParaRPr>
          </a:p>
          <a:p>
            <a:pPr marL="460375" marR="0" lvl="0" indent="-460375" algn="l" defTabSz="914400" rtl="0" eaLnBrk="1" fontAlgn="base" latinLnBrk="0" hangingPunct="1">
              <a:lnSpc>
                <a:spcPct val="100000"/>
              </a:lnSpc>
              <a:spcBef>
                <a:spcPct val="20000"/>
              </a:spcBef>
              <a:spcAft>
                <a:spcPct val="0"/>
              </a:spcAft>
              <a:buClrTx/>
              <a:buSzTx/>
              <a:buFontTx/>
              <a:buChar char="•"/>
              <a:tabLst/>
              <a:defRPr/>
            </a:pPr>
            <a:r>
              <a:rPr kumimoji="0" lang="en-US" altLang="en-US" sz="2800" b="1" i="0" u="none" strike="noStrike" kern="0" cap="none" spc="0" normalizeH="0" baseline="0" noProof="0" dirty="0" smtClean="0">
                <a:ln>
                  <a:noFill/>
                </a:ln>
                <a:solidFill>
                  <a:srgbClr val="000000"/>
                </a:solidFill>
                <a:effectLst/>
                <a:uLnTx/>
                <a:uFillTx/>
              </a:rPr>
              <a:t>The changes in state are due to changes in the forces </a:t>
            </a:r>
            <a:r>
              <a:rPr kumimoji="0" lang="en-US" altLang="en-US" sz="2800" b="1" i="1" u="none" strike="noStrike" kern="0" cap="none" spc="0" normalizeH="0" baseline="0" noProof="0" dirty="0" smtClean="0">
                <a:ln>
                  <a:noFill/>
                </a:ln>
                <a:solidFill>
                  <a:srgbClr val="000000"/>
                </a:solidFill>
                <a:effectLst/>
                <a:uLnTx/>
                <a:uFillTx/>
              </a:rPr>
              <a:t>among</a:t>
            </a:r>
            <a:r>
              <a:rPr kumimoji="0" lang="en-US" altLang="en-US" sz="2800" b="1" i="0" u="none" strike="noStrike" kern="0" cap="none" spc="0" normalizeH="0" baseline="0" noProof="0" dirty="0" smtClean="0">
                <a:ln>
                  <a:noFill/>
                </a:ln>
                <a:solidFill>
                  <a:srgbClr val="000000"/>
                </a:solidFill>
                <a:effectLst/>
                <a:uLnTx/>
                <a:uFillTx/>
              </a:rPr>
              <a:t> molecules rather than in those </a:t>
            </a:r>
            <a:r>
              <a:rPr kumimoji="0" lang="en-US" altLang="en-US" sz="2800" b="1" i="1" u="none" strike="noStrike" kern="0" cap="none" spc="0" normalizeH="0" baseline="0" noProof="0" dirty="0" smtClean="0">
                <a:ln>
                  <a:noFill/>
                </a:ln>
                <a:solidFill>
                  <a:srgbClr val="000000"/>
                </a:solidFill>
                <a:effectLst/>
                <a:uLnTx/>
                <a:uFillTx/>
              </a:rPr>
              <a:t>within</a:t>
            </a:r>
            <a:r>
              <a:rPr kumimoji="0" lang="en-US" altLang="en-US" sz="2800" b="1" i="0" u="none" strike="noStrike" kern="0" cap="none" spc="0" normalizeH="0" baseline="0" noProof="0" dirty="0" smtClean="0">
                <a:ln>
                  <a:noFill/>
                </a:ln>
                <a:solidFill>
                  <a:srgbClr val="000000"/>
                </a:solidFill>
                <a:effectLst/>
                <a:uLnTx/>
                <a:uFillTx/>
              </a:rPr>
              <a:t> the molecules</a:t>
            </a:r>
          </a:p>
          <a:p>
            <a:pPr marL="0" marR="0" lvl="0" indent="0" algn="l" defTabSz="914400" rtl="0" eaLnBrk="1" fontAlgn="base" latinLnBrk="0" hangingPunct="1">
              <a:lnSpc>
                <a:spcPct val="100000"/>
              </a:lnSpc>
              <a:spcBef>
                <a:spcPct val="20000"/>
              </a:spcBef>
              <a:spcAft>
                <a:spcPct val="0"/>
              </a:spcAft>
              <a:buClrTx/>
              <a:buSzTx/>
              <a:buNone/>
              <a:tabLst/>
              <a:defRPr/>
            </a:pPr>
            <a:endParaRPr kumimoji="0" lang="en-US" altLang="en-US" sz="1600" b="1" i="0" u="none" strike="noStrike" kern="0" cap="none" spc="0" normalizeH="0" baseline="0" noProof="0" dirty="0" smtClean="0">
              <a:ln>
                <a:noFill/>
              </a:ln>
              <a:solidFill>
                <a:srgbClr val="000000"/>
              </a:solidFill>
              <a:effectLst/>
              <a:uLnTx/>
              <a:uFillTx/>
            </a:endParaRPr>
          </a:p>
          <a:p>
            <a:pPr marL="460375" indent="-460375" eaLnBrk="1" hangingPunct="1"/>
            <a:r>
              <a:rPr kumimoji="0" lang="en-US" altLang="en-US" sz="2800" b="1" i="0" u="none" strike="noStrike" kern="0" cap="none" spc="0" normalizeH="0" baseline="0" noProof="0" dirty="0" smtClean="0">
                <a:ln>
                  <a:noFill/>
                </a:ln>
                <a:solidFill>
                  <a:srgbClr val="000000"/>
                </a:solidFill>
                <a:effectLst/>
                <a:uLnTx/>
                <a:uFillTx/>
              </a:rPr>
              <a:t>Phase -</a:t>
            </a:r>
            <a:r>
              <a:rPr lang="en-US" sz="2800" b="1" kern="0" dirty="0"/>
              <a:t>part of a system that has uniform composition and properties</a:t>
            </a:r>
          </a:p>
          <a:p>
            <a:pPr marL="460375" marR="0" lvl="0" indent="-460375" algn="l" defTabSz="914400" rtl="0" eaLnBrk="1" fontAlgn="base" latinLnBrk="0" hangingPunct="1">
              <a:lnSpc>
                <a:spcPct val="100000"/>
              </a:lnSpc>
              <a:spcBef>
                <a:spcPct val="20000"/>
              </a:spcBef>
              <a:spcAft>
                <a:spcPct val="0"/>
              </a:spcAft>
              <a:buClrTx/>
              <a:buSzTx/>
              <a:buFontTx/>
              <a:buChar char="•"/>
              <a:tabLst/>
              <a:defRPr/>
            </a:pPr>
            <a:endParaRPr kumimoji="0" lang="en-US" altLang="en-US" sz="2800" b="0" i="0" u="none" strike="noStrike" kern="0" cap="none" spc="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56996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590852" y="320506"/>
            <a:ext cx="33235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Phase Changes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a:spLocks noChangeArrowheads="1"/>
          </p:cNvSpPr>
          <p:nvPr/>
        </p:nvSpPr>
        <p:spPr bwMode="auto">
          <a:xfrm>
            <a:off x="2022567" y="1406434"/>
            <a:ext cx="4572000" cy="4114800"/>
          </a:xfrm>
          <a:prstGeom prst="rect">
            <a:avLst/>
          </a:prstGeom>
          <a:noFill/>
          <a:ln w="9525">
            <a:noFill/>
            <a:miter lim="800000"/>
            <a:headEnd/>
            <a:tailEnd/>
          </a:ln>
        </p:spPr>
        <p:txBody>
          <a:bodyPr/>
          <a:lstStyle/>
          <a:p>
            <a:pPr marL="469900" indent="-469900" algn="ctr" eaLnBrk="1" fontAlgn="auto" hangingPunct="1">
              <a:lnSpc>
                <a:spcPct val="115000"/>
              </a:lnSpc>
              <a:spcBef>
                <a:spcPts val="0"/>
              </a:spcBef>
              <a:spcAft>
                <a:spcPts val="0"/>
              </a:spcAft>
              <a:buClr>
                <a:sysClr val="window" lastClr="FFFFFF"/>
              </a:buClr>
              <a:buSzPct val="70000"/>
              <a:buFont typeface="Wingdings" pitchFamily="2" charset="2"/>
              <a:buNone/>
              <a:defRPr/>
            </a:pPr>
            <a:r>
              <a:rPr lang="en-US" sz="3200" u="sng" kern="0" baseline="0" dirty="0">
                <a:solidFill>
                  <a:sysClr val="windowText" lastClr="000000"/>
                </a:solidFill>
                <a:latin typeface="+mn-lt"/>
              </a:rPr>
              <a:t>Phase Change</a:t>
            </a:r>
          </a:p>
          <a:p>
            <a:pPr marL="469900" indent="-469900" algn="ctr" eaLnBrk="1" fontAlgn="auto" hangingPunct="1">
              <a:lnSpc>
                <a:spcPct val="115000"/>
              </a:lnSpc>
              <a:spcBef>
                <a:spcPts val="0"/>
              </a:spcBef>
              <a:spcAft>
                <a:spcPts val="0"/>
              </a:spcAft>
              <a:buClr>
                <a:sysClr val="window" lastClr="FFFFFF"/>
              </a:buClr>
              <a:buSzPct val="70000"/>
              <a:buFont typeface="Wingdings" pitchFamily="2" charset="2"/>
              <a:buNone/>
              <a:defRPr/>
            </a:pPr>
            <a:r>
              <a:rPr lang="en-US" sz="3200" kern="0" baseline="0" dirty="0">
                <a:solidFill>
                  <a:sysClr val="windowText" lastClr="000000"/>
                </a:solidFill>
                <a:latin typeface="+mn-lt"/>
              </a:rPr>
              <a:t>Solid </a:t>
            </a:r>
            <a:r>
              <a:rPr lang="en-US" sz="3200" kern="0" baseline="0" dirty="0">
                <a:solidFill>
                  <a:sysClr val="windowText" lastClr="000000"/>
                </a:solidFill>
                <a:latin typeface="+mn-lt"/>
                <a:sym typeface="Wingdings 3" pitchFamily="18" charset="2"/>
              </a:rPr>
              <a:t> Liquid</a:t>
            </a:r>
          </a:p>
          <a:p>
            <a:pPr marL="469900" indent="-469900" algn="ctr" eaLnBrk="1" fontAlgn="auto" hangingPunct="1">
              <a:lnSpc>
                <a:spcPct val="115000"/>
              </a:lnSpc>
              <a:spcBef>
                <a:spcPts val="0"/>
              </a:spcBef>
              <a:spcAft>
                <a:spcPts val="0"/>
              </a:spcAft>
              <a:buClr>
                <a:sysClr val="window" lastClr="FFFFFF"/>
              </a:buClr>
              <a:buSzPct val="70000"/>
              <a:buFont typeface="Wingdings" pitchFamily="2" charset="2"/>
              <a:buNone/>
              <a:defRPr/>
            </a:pPr>
            <a:r>
              <a:rPr lang="en-US" sz="3200" kern="0" baseline="0" dirty="0">
                <a:solidFill>
                  <a:sysClr val="windowText" lastClr="000000"/>
                </a:solidFill>
                <a:latin typeface="+mn-lt"/>
              </a:rPr>
              <a:t>Solid </a:t>
            </a:r>
            <a:r>
              <a:rPr lang="en-US" sz="3200" kern="0" baseline="0" dirty="0">
                <a:solidFill>
                  <a:sysClr val="windowText" lastClr="000000"/>
                </a:solidFill>
                <a:latin typeface="+mn-lt"/>
                <a:sym typeface="Wingdings 3" pitchFamily="18" charset="2"/>
              </a:rPr>
              <a:t> Gas</a:t>
            </a:r>
            <a:endParaRPr lang="en-US" sz="3200" kern="0" baseline="0" dirty="0">
              <a:solidFill>
                <a:sysClr val="windowText" lastClr="000000"/>
              </a:solidFill>
              <a:latin typeface="+mn-lt"/>
            </a:endParaRPr>
          </a:p>
          <a:p>
            <a:pPr marL="469900" indent="-469900" algn="ctr" eaLnBrk="1" fontAlgn="auto" hangingPunct="1">
              <a:lnSpc>
                <a:spcPct val="115000"/>
              </a:lnSpc>
              <a:spcBef>
                <a:spcPts val="0"/>
              </a:spcBef>
              <a:spcAft>
                <a:spcPts val="0"/>
              </a:spcAft>
              <a:buClr>
                <a:sysClr val="window" lastClr="FFFFFF"/>
              </a:buClr>
              <a:buSzPct val="70000"/>
              <a:buFont typeface="Wingdings" pitchFamily="2" charset="2"/>
              <a:buNone/>
              <a:defRPr/>
            </a:pPr>
            <a:r>
              <a:rPr lang="en-US" sz="3200" kern="0" baseline="0" dirty="0">
                <a:solidFill>
                  <a:sysClr val="windowText" lastClr="000000"/>
                </a:solidFill>
                <a:latin typeface="+mn-lt"/>
              </a:rPr>
              <a:t>Liquid </a:t>
            </a:r>
            <a:r>
              <a:rPr lang="en-US" sz="3200" kern="0" baseline="0" dirty="0">
                <a:solidFill>
                  <a:sysClr val="windowText" lastClr="000000"/>
                </a:solidFill>
                <a:latin typeface="+mn-lt"/>
                <a:sym typeface="Wingdings 3" pitchFamily="18" charset="2"/>
              </a:rPr>
              <a:t> Solid</a:t>
            </a:r>
            <a:endParaRPr lang="en-US" sz="3200" kern="0" baseline="0" dirty="0">
              <a:solidFill>
                <a:sysClr val="windowText" lastClr="000000"/>
              </a:solidFill>
              <a:latin typeface="+mn-lt"/>
            </a:endParaRPr>
          </a:p>
          <a:p>
            <a:pPr marL="469900" indent="-469900" algn="ctr" eaLnBrk="1" fontAlgn="auto" hangingPunct="1">
              <a:lnSpc>
                <a:spcPct val="115000"/>
              </a:lnSpc>
              <a:spcBef>
                <a:spcPts val="0"/>
              </a:spcBef>
              <a:spcAft>
                <a:spcPts val="0"/>
              </a:spcAft>
              <a:buClr>
                <a:sysClr val="window" lastClr="FFFFFF"/>
              </a:buClr>
              <a:buSzPct val="70000"/>
              <a:buFont typeface="Wingdings" pitchFamily="2" charset="2"/>
              <a:buNone/>
              <a:defRPr/>
            </a:pPr>
            <a:r>
              <a:rPr lang="en-US" sz="3200" kern="0" baseline="0" dirty="0">
                <a:solidFill>
                  <a:sysClr val="windowText" lastClr="000000"/>
                </a:solidFill>
                <a:latin typeface="+mn-lt"/>
              </a:rPr>
              <a:t>Liquid </a:t>
            </a:r>
            <a:r>
              <a:rPr lang="en-US" sz="3200" kern="0" baseline="0" dirty="0">
                <a:solidFill>
                  <a:sysClr val="windowText" lastClr="000000"/>
                </a:solidFill>
                <a:latin typeface="+mn-lt"/>
                <a:sym typeface="Wingdings 3" pitchFamily="18" charset="2"/>
              </a:rPr>
              <a:t> Gas</a:t>
            </a:r>
          </a:p>
          <a:p>
            <a:pPr marL="469900" indent="-469900" algn="ctr" eaLnBrk="1" fontAlgn="auto" hangingPunct="1">
              <a:lnSpc>
                <a:spcPct val="115000"/>
              </a:lnSpc>
              <a:spcBef>
                <a:spcPts val="0"/>
              </a:spcBef>
              <a:spcAft>
                <a:spcPts val="0"/>
              </a:spcAft>
              <a:buClr>
                <a:sysClr val="window" lastClr="FFFFFF"/>
              </a:buClr>
              <a:buSzPct val="70000"/>
              <a:buFont typeface="Wingdings" pitchFamily="2" charset="2"/>
              <a:buNone/>
              <a:defRPr/>
            </a:pPr>
            <a:r>
              <a:rPr lang="en-US" sz="3200" kern="0" baseline="0" dirty="0">
                <a:solidFill>
                  <a:sysClr val="windowText" lastClr="000000"/>
                </a:solidFill>
                <a:latin typeface="+mn-lt"/>
                <a:sym typeface="Wingdings 3" pitchFamily="18" charset="2"/>
              </a:rPr>
              <a:t>Gas  Liquid</a:t>
            </a:r>
          </a:p>
          <a:p>
            <a:pPr marL="469900" indent="-469900" algn="ctr" eaLnBrk="1" fontAlgn="auto" hangingPunct="1">
              <a:lnSpc>
                <a:spcPct val="115000"/>
              </a:lnSpc>
              <a:spcBef>
                <a:spcPts val="0"/>
              </a:spcBef>
              <a:spcAft>
                <a:spcPts val="0"/>
              </a:spcAft>
              <a:buClr>
                <a:sysClr val="window" lastClr="FFFFFF"/>
              </a:buClr>
              <a:buSzPct val="70000"/>
              <a:buFont typeface="Wingdings" pitchFamily="2" charset="2"/>
              <a:buNone/>
              <a:defRPr/>
            </a:pPr>
            <a:r>
              <a:rPr lang="en-US" sz="3200" kern="0" baseline="0" dirty="0">
                <a:solidFill>
                  <a:sysClr val="windowText" lastClr="000000"/>
                </a:solidFill>
                <a:latin typeface="+mn-lt"/>
                <a:sym typeface="Wingdings 3" pitchFamily="18" charset="2"/>
              </a:rPr>
              <a:t>Gas  Solid</a:t>
            </a:r>
          </a:p>
        </p:txBody>
      </p:sp>
      <p:sp>
        <p:nvSpPr>
          <p:cNvPr id="5" name="Rectangle 3"/>
          <p:cNvSpPr>
            <a:spLocks noChangeArrowheads="1"/>
          </p:cNvSpPr>
          <p:nvPr/>
        </p:nvSpPr>
        <p:spPr bwMode="auto">
          <a:xfrm>
            <a:off x="6492241" y="1406434"/>
            <a:ext cx="3276600" cy="3521075"/>
          </a:xfrm>
          <a:prstGeom prst="rect">
            <a:avLst/>
          </a:prstGeom>
          <a:noFill/>
          <a:ln w="9525">
            <a:noFill/>
            <a:miter lim="800000"/>
            <a:headEnd/>
            <a:tailEnd/>
          </a:ln>
        </p:spPr>
        <p:txBody>
          <a:bodyPr/>
          <a:lstStyle/>
          <a:p>
            <a:pPr marL="469900" indent="-469900">
              <a:lnSpc>
                <a:spcPct val="115000"/>
              </a:lnSpc>
              <a:buClr>
                <a:schemeClr val="tx1"/>
              </a:buClr>
              <a:buSzPct val="70000"/>
              <a:buFont typeface="Wingdings" pitchFamily="2" charset="2"/>
              <a:buNone/>
              <a:defRPr/>
            </a:pPr>
            <a:r>
              <a:rPr lang="en-US" sz="3200" u="sng" baseline="0" dirty="0">
                <a:latin typeface="+mn-lt"/>
              </a:rPr>
              <a:t>Process</a:t>
            </a:r>
          </a:p>
          <a:p>
            <a:pPr marL="469900" indent="-469900">
              <a:lnSpc>
                <a:spcPct val="115000"/>
              </a:lnSpc>
              <a:buClr>
                <a:schemeClr val="tx1"/>
              </a:buClr>
              <a:buSzPct val="70000"/>
              <a:buFont typeface="Wingdings" pitchFamily="2" charset="2"/>
              <a:buNone/>
              <a:defRPr/>
            </a:pPr>
            <a:r>
              <a:rPr lang="en-US" sz="3200" baseline="0" dirty="0">
                <a:solidFill>
                  <a:srgbClr val="FF0000"/>
                </a:solidFill>
                <a:latin typeface="+mn-lt"/>
              </a:rPr>
              <a:t>Melting</a:t>
            </a:r>
            <a:endParaRPr lang="en-US" sz="3200" baseline="0" dirty="0">
              <a:solidFill>
                <a:srgbClr val="FF0000"/>
              </a:solidFill>
              <a:latin typeface="+mn-lt"/>
              <a:sym typeface="Wingdings 3" pitchFamily="18" charset="2"/>
            </a:endParaRPr>
          </a:p>
          <a:p>
            <a:pPr marL="469900" indent="-469900">
              <a:lnSpc>
                <a:spcPct val="115000"/>
              </a:lnSpc>
              <a:buClr>
                <a:schemeClr val="tx1"/>
              </a:buClr>
              <a:buSzPct val="70000"/>
              <a:buFont typeface="Wingdings" pitchFamily="2" charset="2"/>
              <a:buNone/>
              <a:defRPr/>
            </a:pPr>
            <a:r>
              <a:rPr lang="en-US" sz="3200" baseline="0" dirty="0">
                <a:solidFill>
                  <a:srgbClr val="FF0000"/>
                </a:solidFill>
                <a:latin typeface="+mn-lt"/>
              </a:rPr>
              <a:t>Sublimation</a:t>
            </a:r>
          </a:p>
          <a:p>
            <a:pPr marL="469900" indent="-469900">
              <a:lnSpc>
                <a:spcPct val="115000"/>
              </a:lnSpc>
              <a:buClr>
                <a:schemeClr val="tx1"/>
              </a:buClr>
              <a:buSzPct val="70000"/>
              <a:buFont typeface="Wingdings" pitchFamily="2" charset="2"/>
              <a:buNone/>
              <a:defRPr/>
            </a:pPr>
            <a:r>
              <a:rPr lang="en-US" sz="3200" baseline="0" dirty="0">
                <a:solidFill>
                  <a:srgbClr val="FF0000"/>
                </a:solidFill>
                <a:latin typeface="+mn-lt"/>
              </a:rPr>
              <a:t>Freezing</a:t>
            </a:r>
          </a:p>
          <a:p>
            <a:pPr marL="469900" indent="-469900">
              <a:lnSpc>
                <a:spcPct val="115000"/>
              </a:lnSpc>
              <a:buClr>
                <a:schemeClr val="tx1"/>
              </a:buClr>
              <a:buSzPct val="70000"/>
              <a:buFont typeface="Wingdings" pitchFamily="2" charset="2"/>
              <a:buNone/>
              <a:defRPr/>
            </a:pPr>
            <a:r>
              <a:rPr lang="en-US" sz="3200" baseline="0" dirty="0">
                <a:solidFill>
                  <a:srgbClr val="FF0000"/>
                </a:solidFill>
                <a:latin typeface="+mn-lt"/>
              </a:rPr>
              <a:t>Vaporization</a:t>
            </a:r>
            <a:endParaRPr lang="en-US" sz="3200" baseline="0" dirty="0">
              <a:solidFill>
                <a:srgbClr val="FF0000"/>
              </a:solidFill>
              <a:latin typeface="+mn-lt"/>
              <a:sym typeface="Wingdings 3" pitchFamily="18" charset="2"/>
            </a:endParaRPr>
          </a:p>
          <a:p>
            <a:pPr marL="469900" indent="-469900">
              <a:lnSpc>
                <a:spcPct val="115000"/>
              </a:lnSpc>
              <a:buClr>
                <a:schemeClr val="tx1"/>
              </a:buClr>
              <a:buSzPct val="70000"/>
              <a:buFont typeface="Wingdings" pitchFamily="2" charset="2"/>
              <a:buNone/>
              <a:defRPr/>
            </a:pPr>
            <a:r>
              <a:rPr lang="en-US" sz="3200" baseline="0" dirty="0">
                <a:solidFill>
                  <a:srgbClr val="FF0000"/>
                </a:solidFill>
                <a:latin typeface="+mn-lt"/>
                <a:sym typeface="Wingdings 3" pitchFamily="18" charset="2"/>
              </a:rPr>
              <a:t>Condensation</a:t>
            </a:r>
          </a:p>
          <a:p>
            <a:pPr marL="469900" indent="-469900">
              <a:lnSpc>
                <a:spcPct val="115000"/>
              </a:lnSpc>
              <a:buClr>
                <a:schemeClr val="tx1"/>
              </a:buClr>
              <a:buSzPct val="70000"/>
              <a:buFont typeface="Wingdings" pitchFamily="2" charset="2"/>
              <a:buNone/>
              <a:defRPr/>
            </a:pPr>
            <a:r>
              <a:rPr lang="en-US" sz="3200" baseline="0" dirty="0">
                <a:solidFill>
                  <a:srgbClr val="FF0000"/>
                </a:solidFill>
                <a:latin typeface="+mn-lt"/>
                <a:sym typeface="Wingdings 3" pitchFamily="18" charset="2"/>
              </a:rPr>
              <a:t>Deposition</a:t>
            </a:r>
          </a:p>
        </p:txBody>
      </p:sp>
    </p:spTree>
    <p:extLst>
      <p:ext uri="{BB962C8B-B14F-4D97-AF65-F5344CB8AC3E}">
        <p14:creationId xmlns:p14="http://schemas.microsoft.com/office/powerpoint/2010/main" val="3921913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590852" y="320506"/>
            <a:ext cx="33235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Phase Changes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9" descr="st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1992" y="1066800"/>
            <a:ext cx="6159500" cy="533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86874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590852" y="320506"/>
            <a:ext cx="33235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Phase Changes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3"/>
          <p:cNvSpPr txBox="1">
            <a:spLocks noChangeArrowheads="1"/>
          </p:cNvSpPr>
          <p:nvPr/>
        </p:nvSpPr>
        <p:spPr bwMode="auto">
          <a:xfrm>
            <a:off x="1802674" y="1504406"/>
            <a:ext cx="82296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65138" marR="0" lvl="0" indent="-465138" algn="l" defTabSz="914400" rtl="0" eaLnBrk="1" fontAlgn="base" latinLnBrk="0" hangingPunct="1">
              <a:lnSpc>
                <a:spcPct val="100000"/>
              </a:lnSpc>
              <a:spcBef>
                <a:spcPct val="20000"/>
              </a:spcBef>
              <a:spcAft>
                <a:spcPct val="0"/>
              </a:spcAft>
              <a:buClrTx/>
              <a:buSzTx/>
              <a:buFontTx/>
              <a:buChar char="•"/>
              <a:tabLst/>
              <a:defRPr/>
            </a:pPr>
            <a:r>
              <a:rPr kumimoji="0" lang="en-US" altLang="en-US" sz="2800" b="1" i="0" u="none" strike="noStrike" kern="0" cap="none" spc="0" normalizeH="0" baseline="0" noProof="0" dirty="0" smtClean="0">
                <a:ln>
                  <a:noFill/>
                </a:ln>
                <a:solidFill>
                  <a:srgbClr val="000000"/>
                </a:solidFill>
                <a:effectLst/>
                <a:uLnTx/>
                <a:uFillTx/>
                <a:latin typeface="Arial"/>
              </a:rPr>
              <a:t>Solid to Liquid</a:t>
            </a:r>
          </a:p>
          <a:p>
            <a:pPr marL="900113" marR="0" lvl="1" indent="-433388"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en-US" sz="2800" b="1" i="0" u="none" strike="noStrike" kern="0" cap="none" spc="0" normalizeH="0" baseline="0" noProof="0" dirty="0" smtClean="0">
                <a:ln>
                  <a:noFill/>
                </a:ln>
                <a:solidFill>
                  <a:srgbClr val="000000"/>
                </a:solidFill>
                <a:effectLst/>
                <a:uLnTx/>
                <a:uFillTx/>
                <a:latin typeface="Arial"/>
              </a:rPr>
              <a:t>As energy is added, the motions of the molecules increase, and they eventually achieve the greater movement and disorder characteristic of a liquid</a:t>
            </a:r>
          </a:p>
          <a:p>
            <a:pPr marL="465138" marR="0" lvl="0" indent="-465138" algn="l" defTabSz="914400" rtl="0" eaLnBrk="1" fontAlgn="base" latinLnBrk="0" hangingPunct="1">
              <a:lnSpc>
                <a:spcPct val="100000"/>
              </a:lnSpc>
              <a:spcBef>
                <a:spcPct val="20000"/>
              </a:spcBef>
              <a:spcAft>
                <a:spcPct val="0"/>
              </a:spcAft>
              <a:buClrTx/>
              <a:buSzTx/>
              <a:buFontTx/>
              <a:buChar char="•"/>
              <a:tabLst/>
              <a:defRPr/>
            </a:pPr>
            <a:r>
              <a:rPr kumimoji="0" lang="en-US" altLang="en-US" sz="2800" b="1" i="0" u="none" strike="noStrike" kern="0" cap="none" spc="0" normalizeH="0" baseline="0" noProof="0" dirty="0" smtClean="0">
                <a:ln>
                  <a:noFill/>
                </a:ln>
                <a:solidFill>
                  <a:srgbClr val="000000"/>
                </a:solidFill>
                <a:effectLst/>
                <a:uLnTx/>
                <a:uFillTx/>
                <a:latin typeface="Arial"/>
              </a:rPr>
              <a:t>Liquid to Gas</a:t>
            </a:r>
          </a:p>
          <a:p>
            <a:pPr marL="900113" marR="0" lvl="1" indent="-433388"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en-US" sz="2800" b="1" i="0" u="none" strike="noStrike" kern="0" cap="none" spc="0" normalizeH="0" baseline="0" noProof="0" dirty="0" smtClean="0">
                <a:ln>
                  <a:noFill/>
                </a:ln>
                <a:solidFill>
                  <a:srgbClr val="000000"/>
                </a:solidFill>
                <a:effectLst/>
                <a:uLnTx/>
                <a:uFillTx/>
                <a:latin typeface="Arial"/>
              </a:rPr>
              <a:t>As more energy is added, the gaseous state is eventually reached, with the individual molecules far apart and interacting relatively little</a:t>
            </a:r>
          </a:p>
        </p:txBody>
      </p:sp>
    </p:spTree>
    <p:extLst>
      <p:ext uri="{BB962C8B-B14F-4D97-AF65-F5344CB8AC3E}">
        <p14:creationId xmlns:p14="http://schemas.microsoft.com/office/powerpoint/2010/main" val="2975938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827417" y="418012"/>
            <a:ext cx="44674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Intramolecular</a:t>
            </a:r>
            <a:r>
              <a:rPr kumimoji="0" lang="en-US" sz="3600" b="1" i="0" u="sng" strike="noStrike" kern="1200" cap="none" spc="0" normalizeH="0" noProof="0" dirty="0" smtClean="0">
                <a:ln>
                  <a:noFill/>
                </a:ln>
                <a:solidFill>
                  <a:prstClr val="black"/>
                </a:solidFill>
                <a:effectLst/>
                <a:uLnTx/>
                <a:uFillTx/>
                <a:latin typeface="Calibri" panose="020F0502020204030204"/>
                <a:ea typeface="+mn-ea"/>
                <a:cs typeface="+mn-cs"/>
              </a:rPr>
              <a:t> Forces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2477043" y="1267097"/>
            <a:ext cx="7168244"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prstClr val="black"/>
                </a:solidFill>
                <a:latin typeface="Calibri" panose="020F0502020204030204"/>
              </a:rPr>
              <a:t>Intramolecular forces occur when electrons are shared between atoms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prstClr val="black"/>
                </a:solidFill>
                <a:latin typeface="Calibri" panose="020F0502020204030204"/>
              </a:rPr>
              <a:t>Intra meaning “Within”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prstClr val="black"/>
                </a:solidFill>
                <a:latin typeface="Calibri" panose="020F0502020204030204"/>
              </a:rPr>
              <a:t>These are forces we are most familiar with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prstClr val="black"/>
                </a:solidFill>
                <a:latin typeface="Calibri" panose="020F0502020204030204"/>
              </a:rPr>
              <a:t>They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dirty="0" smtClean="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smtClean="0">
                <a:solidFill>
                  <a:prstClr val="black"/>
                </a:solidFill>
                <a:latin typeface="Calibri" panose="020F0502020204030204"/>
              </a:rPr>
              <a:t>Ionic Bonding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smtClean="0">
                <a:solidFill>
                  <a:prstClr val="black"/>
                </a:solidFill>
                <a:latin typeface="Calibri" panose="020F0502020204030204"/>
              </a:rPr>
              <a:t>Polar + Nonpolar Covalent Bonding</a:t>
            </a:r>
          </a:p>
          <a:p>
            <a:pPr marR="0" lvl="0" algn="l" defTabSz="914400" rtl="0" eaLnBrk="1" fontAlgn="auto" latinLnBrk="0" hangingPunct="1">
              <a:lnSpc>
                <a:spcPct val="100000"/>
              </a:lnSpc>
              <a:spcBef>
                <a:spcPts val="0"/>
              </a:spcBef>
              <a:spcAft>
                <a:spcPts val="0"/>
              </a:spcAft>
              <a:buClrTx/>
              <a:buSzTx/>
              <a:tabLst/>
              <a:defRPr/>
            </a:pPr>
            <a:endParaRPr lang="en-US" sz="2800" b="1" dirty="0" smtClean="0">
              <a:solidFill>
                <a:prstClr val="black"/>
              </a:solidFill>
              <a:latin typeface="Calibri" panose="020F0502020204030204"/>
            </a:endParaRPr>
          </a:p>
        </p:txBody>
      </p:sp>
    </p:spTree>
    <p:extLst>
      <p:ext uri="{BB962C8B-B14F-4D97-AF65-F5344CB8AC3E}">
        <p14:creationId xmlns:p14="http://schemas.microsoft.com/office/powerpoint/2010/main" val="3954030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590852" y="320506"/>
            <a:ext cx="33235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Phase Changes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3"/>
          <p:cNvSpPr txBox="1">
            <a:spLocks noChangeArrowheads="1"/>
          </p:cNvSpPr>
          <p:nvPr/>
        </p:nvSpPr>
        <p:spPr bwMode="auto">
          <a:xfrm>
            <a:off x="1854926" y="1621972"/>
            <a:ext cx="8229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65138" marR="0" lvl="0" indent="-465138" algn="l" defTabSz="914400" rtl="0" eaLnBrk="1" fontAlgn="base" latinLnBrk="0" hangingPunct="1">
              <a:lnSpc>
                <a:spcPct val="100000"/>
              </a:lnSpc>
              <a:spcBef>
                <a:spcPct val="20000"/>
              </a:spcBef>
              <a:spcAft>
                <a:spcPct val="0"/>
              </a:spcAft>
              <a:buClrTx/>
              <a:buSzTx/>
              <a:buFontTx/>
              <a:buChar char="•"/>
              <a:tabLst/>
              <a:defRPr/>
            </a:pPr>
            <a:r>
              <a:rPr kumimoji="0" lang="en-US" altLang="en-US" sz="2800" b="0" i="0" u="none" strike="noStrike" kern="0" cap="none" spc="0" normalizeH="0" baseline="0" noProof="0" dirty="0" smtClean="0">
                <a:ln>
                  <a:noFill/>
                </a:ln>
                <a:solidFill>
                  <a:srgbClr val="FF0000"/>
                </a:solidFill>
                <a:effectLst/>
                <a:uLnTx/>
                <a:uFillTx/>
                <a:latin typeface="Arial"/>
                <a:ea typeface="+mn-ea"/>
                <a:cs typeface="+mn-cs"/>
              </a:rPr>
              <a:t>Boiling Point</a:t>
            </a:r>
          </a:p>
          <a:p>
            <a:pPr marL="465138" marR="0" lvl="0" indent="-465138" algn="l" defTabSz="914400" rtl="0" eaLnBrk="1" fontAlgn="base" latinLnBrk="0" hangingPunct="1">
              <a:lnSpc>
                <a:spcPct val="100000"/>
              </a:lnSpc>
              <a:spcBef>
                <a:spcPct val="20000"/>
              </a:spcBef>
              <a:spcAft>
                <a:spcPct val="0"/>
              </a:spcAft>
              <a:buClrTx/>
              <a:buSzTx/>
              <a:buFontTx/>
              <a:buChar char="•"/>
              <a:tabLst/>
              <a:defRPr/>
            </a:pPr>
            <a:r>
              <a:rPr kumimoji="0" lang="en-US" altLang="en-US" sz="2800" b="0" i="0" u="none" strike="noStrike" kern="0" cap="none" spc="0" normalizeH="0" baseline="0" noProof="0" dirty="0" smtClean="0">
                <a:ln>
                  <a:noFill/>
                </a:ln>
                <a:solidFill>
                  <a:srgbClr val="000000"/>
                </a:solidFill>
                <a:effectLst/>
                <a:uLnTx/>
                <a:uFillTx/>
                <a:latin typeface="Arial"/>
              </a:rPr>
              <a:t>the temperature at which the equilibrium vapor pressure of the liquid enters the atmospheric pressure</a:t>
            </a:r>
          </a:p>
          <a:p>
            <a:pPr marL="865188" marR="0" lvl="1" indent="-465138" algn="l" defTabSz="914400" rtl="0" eaLnBrk="1" fontAlgn="base" latinLnBrk="0" hangingPunct="1">
              <a:lnSpc>
                <a:spcPct val="100000"/>
              </a:lnSpc>
              <a:spcBef>
                <a:spcPct val="20000"/>
              </a:spcBef>
              <a:spcAft>
                <a:spcPct val="0"/>
              </a:spcAft>
              <a:buClrTx/>
              <a:buSzTx/>
              <a:buFontTx/>
              <a:buChar char="–"/>
              <a:tabLst/>
              <a:defRPr/>
            </a:pPr>
            <a:r>
              <a:rPr kumimoji="0" lang="en-US" altLang="en-US" sz="2800" b="0" i="0" u="none" strike="noStrike" kern="0" cap="none" spc="0" normalizeH="0" baseline="0" noProof="0" dirty="0" smtClean="0">
                <a:ln>
                  <a:noFill/>
                </a:ln>
                <a:solidFill>
                  <a:srgbClr val="000000"/>
                </a:solidFill>
                <a:effectLst/>
                <a:uLnTx/>
                <a:uFillTx/>
                <a:latin typeface="Arial"/>
              </a:rPr>
              <a:t>same as the </a:t>
            </a:r>
            <a:r>
              <a:rPr kumimoji="0" lang="en-US" altLang="en-US" sz="2800" b="0" i="0" u="none" strike="noStrike" kern="0" cap="none" spc="0" normalizeH="0" baseline="0" noProof="0" dirty="0" smtClean="0">
                <a:ln>
                  <a:noFill/>
                </a:ln>
                <a:solidFill>
                  <a:srgbClr val="FF0000"/>
                </a:solidFill>
                <a:effectLst/>
                <a:uLnTx/>
                <a:uFillTx/>
                <a:latin typeface="Arial"/>
              </a:rPr>
              <a:t>condensation point</a:t>
            </a:r>
          </a:p>
          <a:p>
            <a:pPr marL="465138" marR="0" lvl="0" indent="-465138" algn="l" defTabSz="914400" rtl="0" eaLnBrk="1" fontAlgn="base" latinLnBrk="0" hangingPunct="1">
              <a:lnSpc>
                <a:spcPct val="100000"/>
              </a:lnSpc>
              <a:spcBef>
                <a:spcPct val="20000"/>
              </a:spcBef>
              <a:spcAft>
                <a:spcPct val="0"/>
              </a:spcAft>
              <a:buClrTx/>
              <a:buSzTx/>
              <a:buFontTx/>
              <a:buChar char="•"/>
              <a:tabLst/>
              <a:defRPr/>
            </a:pPr>
            <a:r>
              <a:rPr kumimoji="0" lang="en-US" altLang="en-US" sz="2800" b="0" i="0" u="none" strike="noStrike" kern="0" cap="none" spc="0" normalizeH="0" baseline="0" noProof="0" dirty="0" smtClean="0">
                <a:ln>
                  <a:noFill/>
                </a:ln>
                <a:solidFill>
                  <a:srgbClr val="FF0000"/>
                </a:solidFill>
                <a:effectLst/>
                <a:uLnTx/>
                <a:uFillTx/>
                <a:latin typeface="Arial"/>
                <a:ea typeface="+mn-ea"/>
                <a:cs typeface="+mn-cs"/>
              </a:rPr>
              <a:t>Freezing Point</a:t>
            </a:r>
          </a:p>
          <a:p>
            <a:pPr marL="865188" marR="0" lvl="1" indent="-465138" algn="l" defTabSz="914400" rtl="0" eaLnBrk="1" fontAlgn="base" latinLnBrk="0" hangingPunct="1">
              <a:lnSpc>
                <a:spcPct val="100000"/>
              </a:lnSpc>
              <a:spcBef>
                <a:spcPct val="20000"/>
              </a:spcBef>
              <a:spcAft>
                <a:spcPct val="0"/>
              </a:spcAft>
              <a:buClrTx/>
              <a:buSzTx/>
              <a:buFontTx/>
              <a:buChar char="–"/>
              <a:tabLst/>
              <a:defRPr/>
            </a:pPr>
            <a:r>
              <a:rPr kumimoji="0" lang="en-US" altLang="en-US" sz="2800" b="0" i="0" u="none" strike="noStrike" kern="0" cap="none" spc="0" normalizeH="0" baseline="0" noProof="0" dirty="0" smtClean="0">
                <a:ln>
                  <a:noFill/>
                </a:ln>
                <a:solidFill>
                  <a:srgbClr val="000000"/>
                </a:solidFill>
                <a:effectLst/>
                <a:uLnTx/>
                <a:uFillTx/>
                <a:latin typeface="Arial"/>
              </a:rPr>
              <a:t>the temperature at which the solid and liquid are in equilibrium at 1 </a:t>
            </a:r>
            <a:r>
              <a:rPr kumimoji="0" lang="en-US" altLang="en-US" sz="2800" b="0" i="0" u="none" strike="noStrike" kern="0" cap="none" spc="0" normalizeH="0" baseline="0" noProof="0" dirty="0" err="1" smtClean="0">
                <a:ln>
                  <a:noFill/>
                </a:ln>
                <a:solidFill>
                  <a:srgbClr val="000000"/>
                </a:solidFill>
                <a:effectLst/>
                <a:uLnTx/>
                <a:uFillTx/>
                <a:latin typeface="Arial"/>
              </a:rPr>
              <a:t>atm</a:t>
            </a:r>
            <a:endParaRPr kumimoji="0" lang="en-US" altLang="en-US" sz="2800" b="0" i="0" u="none" strike="noStrike" kern="0" cap="none" spc="0" normalizeH="0" baseline="0" noProof="0" dirty="0" smtClean="0">
              <a:ln>
                <a:noFill/>
              </a:ln>
              <a:solidFill>
                <a:srgbClr val="000000"/>
              </a:solidFill>
              <a:effectLst/>
              <a:uLnTx/>
              <a:uFillTx/>
              <a:latin typeface="Arial"/>
            </a:endParaRPr>
          </a:p>
          <a:p>
            <a:pPr marL="865188" marR="0" lvl="1" indent="-465138" algn="l" defTabSz="914400" rtl="0" eaLnBrk="1" fontAlgn="base" latinLnBrk="0" hangingPunct="1">
              <a:lnSpc>
                <a:spcPct val="100000"/>
              </a:lnSpc>
              <a:spcBef>
                <a:spcPct val="20000"/>
              </a:spcBef>
              <a:spcAft>
                <a:spcPct val="0"/>
              </a:spcAft>
              <a:buClrTx/>
              <a:buSzTx/>
              <a:buFontTx/>
              <a:buChar char="–"/>
              <a:tabLst/>
              <a:defRPr/>
            </a:pPr>
            <a:r>
              <a:rPr kumimoji="0" lang="en-US" altLang="en-US" sz="2800" b="0" i="0" u="none" strike="noStrike" kern="0" cap="none" spc="0" normalizeH="0" baseline="0" noProof="0" dirty="0" smtClean="0">
                <a:ln>
                  <a:noFill/>
                </a:ln>
                <a:solidFill>
                  <a:srgbClr val="000000"/>
                </a:solidFill>
                <a:effectLst/>
                <a:uLnTx/>
                <a:uFillTx/>
                <a:latin typeface="Arial"/>
              </a:rPr>
              <a:t>same as the </a:t>
            </a:r>
            <a:r>
              <a:rPr kumimoji="0" lang="en-US" altLang="en-US" sz="2800" b="0" i="0" u="none" strike="noStrike" kern="0" cap="none" spc="0" normalizeH="0" baseline="0" noProof="0" dirty="0" smtClean="0">
                <a:ln>
                  <a:noFill/>
                </a:ln>
                <a:solidFill>
                  <a:srgbClr val="FF0000"/>
                </a:solidFill>
                <a:effectLst/>
                <a:uLnTx/>
                <a:uFillTx/>
                <a:latin typeface="Arial"/>
              </a:rPr>
              <a:t>melting point</a:t>
            </a:r>
          </a:p>
        </p:txBody>
      </p:sp>
    </p:spTree>
    <p:extLst>
      <p:ext uri="{BB962C8B-B14F-4D97-AF65-F5344CB8AC3E}">
        <p14:creationId xmlns:p14="http://schemas.microsoft.com/office/powerpoint/2010/main" val="2290414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984120" y="320506"/>
            <a:ext cx="66954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Phase Changes – Heating Curves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ch10_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0469" y="966837"/>
            <a:ext cx="6781800" cy="5581269"/>
          </a:xfrm>
          <a:prstGeom prst="rect">
            <a:avLst/>
          </a:prstGeom>
          <a:noFill/>
          <a:ln w="12699">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744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984120" y="320506"/>
            <a:ext cx="66954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Phase Changes – Heating Curves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2" descr="http://www.aplusphysics.com/courses/honors/thermo/images/StateChang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3645" y="1070066"/>
            <a:ext cx="8484387" cy="529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5321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984120" y="320506"/>
            <a:ext cx="66954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Phase Changes – Heating Curves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2"/>
          <a:stretch>
            <a:fillRect/>
          </a:stretch>
        </p:blipFill>
        <p:spPr>
          <a:xfrm>
            <a:off x="1885918" y="966837"/>
            <a:ext cx="8486775" cy="5295900"/>
          </a:xfrm>
          <a:prstGeom prst="rect">
            <a:avLst/>
          </a:prstGeom>
        </p:spPr>
      </p:pic>
    </p:spTree>
    <p:extLst>
      <p:ext uri="{BB962C8B-B14F-4D97-AF65-F5344CB8AC3E}">
        <p14:creationId xmlns:p14="http://schemas.microsoft.com/office/powerpoint/2010/main" val="38487442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984120" y="320506"/>
            <a:ext cx="66954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Phase Changes – Heating Curves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5" name="Rectangle 3"/>
              <p:cNvSpPr txBox="1">
                <a:spLocks noChangeArrowheads="1"/>
              </p:cNvSpPr>
              <p:nvPr/>
            </p:nvSpPr>
            <p:spPr bwMode="auto">
              <a:xfrm>
                <a:off x="2137815" y="1151823"/>
                <a:ext cx="8229600" cy="42870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60375" marR="0" lvl="0" indent="-460375" algn="l" defTabSz="914400" rtl="0" eaLnBrk="1" fontAlgn="base" latinLnBrk="0" hangingPunct="1">
                  <a:lnSpc>
                    <a:spcPct val="100000"/>
                  </a:lnSpc>
                  <a:spcBef>
                    <a:spcPct val="20000"/>
                  </a:spcBef>
                  <a:spcAft>
                    <a:spcPct val="0"/>
                  </a:spcAft>
                  <a:buClrTx/>
                  <a:buSzTx/>
                  <a:buFontTx/>
                  <a:buChar char="•"/>
                  <a:tabLst/>
                  <a:defRPr/>
                </a:pPr>
                <a:r>
                  <a:rPr kumimoji="0" lang="en-US" altLang="en-US" sz="2800" b="1" i="0" u="none" strike="noStrike" kern="0" cap="none" spc="0" normalizeH="0" baseline="0" noProof="0" dirty="0" smtClean="0">
                    <a:ln>
                      <a:noFill/>
                    </a:ln>
                    <a:solidFill>
                      <a:srgbClr val="000000"/>
                    </a:solidFill>
                    <a:effectLst/>
                    <a:uLnTx/>
                    <a:uFillTx/>
                  </a:rPr>
                  <a:t>The amount of Heat</a:t>
                </a:r>
                <a:r>
                  <a:rPr kumimoji="0" lang="en-US" altLang="en-US" sz="2800" b="1" i="0" u="none" strike="noStrike" kern="0" cap="none" spc="0" normalizeH="0" noProof="0" dirty="0" smtClean="0">
                    <a:ln>
                      <a:noFill/>
                    </a:ln>
                    <a:solidFill>
                      <a:srgbClr val="000000"/>
                    </a:solidFill>
                    <a:effectLst/>
                    <a:uLnTx/>
                    <a:uFillTx/>
                  </a:rPr>
                  <a:t> or Energy it takes to change a substance from a solid to a liquid is known as the </a:t>
                </a:r>
                <a:r>
                  <a:rPr kumimoji="0" lang="en-US" altLang="en-US" sz="2800" b="1" i="0" u="none" strike="noStrike" kern="0" cap="none" spc="0" normalizeH="0" noProof="0" dirty="0" smtClean="0">
                    <a:ln>
                      <a:noFill/>
                    </a:ln>
                    <a:solidFill>
                      <a:srgbClr val="FF0000"/>
                    </a:solidFill>
                    <a:effectLst/>
                    <a:uLnTx/>
                    <a:uFillTx/>
                  </a:rPr>
                  <a:t>heat of fusion. Units (</a:t>
                </a:r>
                <a14:m>
                  <m:oMath xmlns:m="http://schemas.openxmlformats.org/officeDocument/2006/math">
                    <m:f>
                      <m:fPr>
                        <m:ctrlPr>
                          <a:rPr kumimoji="0" lang="en-US" altLang="en-US" sz="2800" b="1" i="1" u="none" strike="noStrike" kern="0" cap="none" spc="0" normalizeH="0" noProof="0" smtClean="0">
                            <a:ln>
                              <a:noFill/>
                            </a:ln>
                            <a:solidFill>
                              <a:srgbClr val="FF0000"/>
                            </a:solidFill>
                            <a:effectLst/>
                            <a:uLnTx/>
                            <a:uFillTx/>
                            <a:latin typeface="Cambria Math" panose="02040503050406030204" pitchFamily="18" charset="0"/>
                          </a:rPr>
                        </m:ctrlPr>
                      </m:fPr>
                      <m:num>
                        <m:r>
                          <a:rPr kumimoji="0" lang="en-US" altLang="en-US" sz="2800" b="1" i="1" u="none" strike="noStrike" kern="0" cap="none" spc="0" normalizeH="0" noProof="0" smtClean="0">
                            <a:ln>
                              <a:noFill/>
                            </a:ln>
                            <a:solidFill>
                              <a:srgbClr val="FF0000"/>
                            </a:solidFill>
                            <a:effectLst/>
                            <a:uLnTx/>
                            <a:uFillTx/>
                            <a:latin typeface="Cambria Math" panose="02040503050406030204" pitchFamily="18" charset="0"/>
                          </a:rPr>
                          <m:t>𝑱</m:t>
                        </m:r>
                      </m:num>
                      <m:den>
                        <m:r>
                          <a:rPr kumimoji="0" lang="en-US" altLang="en-US" sz="2800" b="1" i="1" u="none" strike="noStrike" kern="0" cap="none" spc="0" normalizeH="0" noProof="0" smtClean="0">
                            <a:ln>
                              <a:noFill/>
                            </a:ln>
                            <a:solidFill>
                              <a:srgbClr val="FF0000"/>
                            </a:solidFill>
                            <a:effectLst/>
                            <a:uLnTx/>
                            <a:uFillTx/>
                            <a:latin typeface="Cambria Math" panose="02040503050406030204" pitchFamily="18" charset="0"/>
                          </a:rPr>
                          <m:t>𝒈</m:t>
                        </m:r>
                      </m:den>
                    </m:f>
                    <m:r>
                      <a:rPr kumimoji="0" lang="en-US" altLang="en-US" sz="2800" b="1" i="1" u="none" strike="noStrike" kern="0" cap="none" spc="0" normalizeH="0" noProof="0" smtClean="0">
                        <a:ln>
                          <a:noFill/>
                        </a:ln>
                        <a:solidFill>
                          <a:srgbClr val="FF0000"/>
                        </a:solidFill>
                        <a:effectLst/>
                        <a:uLnTx/>
                        <a:uFillTx/>
                        <a:latin typeface="Cambria Math" panose="02040503050406030204" pitchFamily="18" charset="0"/>
                      </a:rPr>
                      <m:t> </m:t>
                    </m:r>
                    <m:r>
                      <a:rPr kumimoji="0" lang="en-US" altLang="en-US" sz="2800" b="1" i="1" u="none" strike="noStrike" kern="0" cap="none" spc="0" normalizeH="0" noProof="0" smtClean="0">
                        <a:ln>
                          <a:noFill/>
                        </a:ln>
                        <a:solidFill>
                          <a:srgbClr val="FF0000"/>
                        </a:solidFill>
                        <a:effectLst/>
                        <a:uLnTx/>
                        <a:uFillTx/>
                        <a:latin typeface="Cambria Math" panose="02040503050406030204" pitchFamily="18" charset="0"/>
                      </a:rPr>
                      <m:t>𝒐𝒓</m:t>
                    </m:r>
                    <m:r>
                      <a:rPr kumimoji="0" lang="en-US" altLang="en-US" sz="2800" b="1" i="1" u="none" strike="noStrike" kern="0" cap="none" spc="0" normalizeH="0" noProof="0" smtClean="0">
                        <a:ln>
                          <a:noFill/>
                        </a:ln>
                        <a:solidFill>
                          <a:srgbClr val="FF0000"/>
                        </a:solidFill>
                        <a:effectLst/>
                        <a:uLnTx/>
                        <a:uFillTx/>
                        <a:latin typeface="Cambria Math" panose="02040503050406030204" pitchFamily="18" charset="0"/>
                      </a:rPr>
                      <m:t> </m:t>
                    </m:r>
                    <m:f>
                      <m:fPr>
                        <m:ctrlPr>
                          <a:rPr kumimoji="0" lang="en-US" altLang="en-US" sz="2800" b="1" i="1" u="none" strike="noStrike" kern="0" cap="none" spc="0" normalizeH="0" noProof="0" smtClean="0">
                            <a:ln>
                              <a:noFill/>
                            </a:ln>
                            <a:solidFill>
                              <a:srgbClr val="FF0000"/>
                            </a:solidFill>
                            <a:effectLst/>
                            <a:uLnTx/>
                            <a:uFillTx/>
                            <a:latin typeface="Cambria Math" panose="02040503050406030204" pitchFamily="18" charset="0"/>
                          </a:rPr>
                        </m:ctrlPr>
                      </m:fPr>
                      <m:num>
                        <m:r>
                          <a:rPr kumimoji="0" lang="en-US" altLang="en-US" sz="2800" b="1" i="1" u="none" strike="noStrike" kern="0" cap="none" spc="0" normalizeH="0" noProof="0" smtClean="0">
                            <a:ln>
                              <a:noFill/>
                            </a:ln>
                            <a:solidFill>
                              <a:srgbClr val="FF0000"/>
                            </a:solidFill>
                            <a:effectLst/>
                            <a:uLnTx/>
                            <a:uFillTx/>
                            <a:latin typeface="Cambria Math" panose="02040503050406030204" pitchFamily="18" charset="0"/>
                          </a:rPr>
                          <m:t>𝑱</m:t>
                        </m:r>
                      </m:num>
                      <m:den>
                        <m:r>
                          <a:rPr kumimoji="0" lang="en-US" altLang="en-US" sz="2800" b="1" i="1" u="none" strike="noStrike" kern="0" cap="none" spc="0" normalizeH="0" noProof="0" smtClean="0">
                            <a:ln>
                              <a:noFill/>
                            </a:ln>
                            <a:solidFill>
                              <a:srgbClr val="FF0000"/>
                            </a:solidFill>
                            <a:effectLst/>
                            <a:uLnTx/>
                            <a:uFillTx/>
                            <a:latin typeface="Cambria Math" panose="02040503050406030204" pitchFamily="18" charset="0"/>
                          </a:rPr>
                          <m:t>𝒎𝒐𝒍</m:t>
                        </m:r>
                      </m:den>
                    </m:f>
                    <m:r>
                      <a:rPr kumimoji="0" lang="en-US" altLang="en-US" sz="2800" b="1" i="1" u="none" strike="noStrike" kern="0" cap="none" spc="0" normalizeH="0" noProof="0" smtClean="0">
                        <a:ln>
                          <a:noFill/>
                        </a:ln>
                        <a:solidFill>
                          <a:srgbClr val="FF0000"/>
                        </a:solidFill>
                        <a:effectLst/>
                        <a:uLnTx/>
                        <a:uFillTx/>
                        <a:latin typeface="Cambria Math" panose="02040503050406030204" pitchFamily="18" charset="0"/>
                      </a:rPr>
                      <m:t>)</m:t>
                    </m:r>
                  </m:oMath>
                </a14:m>
                <a:endParaRPr kumimoji="0" lang="en-US" altLang="en-US" sz="2800" b="1" i="0" u="none" strike="noStrike" kern="0" cap="none" spc="0" normalizeH="0" noProof="0" dirty="0" smtClean="0">
                  <a:ln>
                    <a:noFill/>
                  </a:ln>
                  <a:solidFill>
                    <a:srgbClr val="FF0000"/>
                  </a:solidFill>
                  <a:effectLst/>
                  <a:uLnTx/>
                  <a:uFillTx/>
                </a:endParaRPr>
              </a:p>
              <a:p>
                <a:pPr marL="460375" marR="0" lvl="0" indent="-460375" algn="l" defTabSz="914400" rtl="0" eaLnBrk="1" fontAlgn="base" latinLnBrk="0" hangingPunct="1">
                  <a:lnSpc>
                    <a:spcPct val="100000"/>
                  </a:lnSpc>
                  <a:spcBef>
                    <a:spcPct val="20000"/>
                  </a:spcBef>
                  <a:spcAft>
                    <a:spcPct val="0"/>
                  </a:spcAft>
                  <a:buClrTx/>
                  <a:buSzTx/>
                  <a:buFontTx/>
                  <a:buChar char="•"/>
                  <a:tabLst/>
                  <a:defRPr/>
                </a:pPr>
                <a:endParaRPr lang="en-US" sz="2800" b="1" kern="0" dirty="0">
                  <a:solidFill>
                    <a:srgbClr val="FF0000"/>
                  </a:solidFill>
                </a:endParaRPr>
              </a:p>
              <a:p>
                <a:pPr marL="460375" lvl="0" indent="-460375" eaLnBrk="1" hangingPunct="1"/>
                <a:r>
                  <a:rPr lang="en-US" sz="2800" b="1" kern="0" dirty="0" smtClean="0">
                    <a:solidFill>
                      <a:srgbClr val="000000"/>
                    </a:solidFill>
                  </a:rPr>
                  <a:t>The amount of Heat or Energy it takes to change a substance for a liquid to a gas is called </a:t>
                </a:r>
                <a:r>
                  <a:rPr lang="en-US" sz="2800" b="1" kern="0" dirty="0" smtClean="0">
                    <a:solidFill>
                      <a:srgbClr val="FF0000"/>
                    </a:solidFill>
                  </a:rPr>
                  <a:t>the heat of vaporization. </a:t>
                </a:r>
                <a:r>
                  <a:rPr lang="en-US" altLang="en-US" sz="2800" b="1" kern="0" dirty="0">
                    <a:solidFill>
                      <a:srgbClr val="FF0000"/>
                    </a:solidFill>
                  </a:rPr>
                  <a:t>Units (</a:t>
                </a:r>
                <a14:m>
                  <m:oMath xmlns:m="http://schemas.openxmlformats.org/officeDocument/2006/math">
                    <m:f>
                      <m:fPr>
                        <m:ctrlPr>
                          <a:rPr lang="en-US" altLang="en-US" sz="2800" b="1" i="1" kern="0">
                            <a:solidFill>
                              <a:srgbClr val="FF0000"/>
                            </a:solidFill>
                            <a:latin typeface="Cambria Math" panose="02040503050406030204" pitchFamily="18" charset="0"/>
                          </a:rPr>
                        </m:ctrlPr>
                      </m:fPr>
                      <m:num>
                        <m:r>
                          <a:rPr lang="en-US" altLang="en-US" sz="2800" b="1" i="1" kern="0">
                            <a:solidFill>
                              <a:srgbClr val="FF0000"/>
                            </a:solidFill>
                            <a:latin typeface="Cambria Math" panose="02040503050406030204" pitchFamily="18" charset="0"/>
                          </a:rPr>
                          <m:t>𝑱</m:t>
                        </m:r>
                      </m:num>
                      <m:den>
                        <m:r>
                          <a:rPr lang="en-US" altLang="en-US" sz="2800" b="1" i="1" kern="0">
                            <a:solidFill>
                              <a:srgbClr val="FF0000"/>
                            </a:solidFill>
                            <a:latin typeface="Cambria Math" panose="02040503050406030204" pitchFamily="18" charset="0"/>
                          </a:rPr>
                          <m:t>𝒈</m:t>
                        </m:r>
                      </m:den>
                    </m:f>
                    <m:r>
                      <a:rPr lang="en-US" altLang="en-US" sz="2800" b="1" i="1" kern="0">
                        <a:solidFill>
                          <a:srgbClr val="FF0000"/>
                        </a:solidFill>
                        <a:latin typeface="Cambria Math" panose="02040503050406030204" pitchFamily="18" charset="0"/>
                      </a:rPr>
                      <m:t> </m:t>
                    </m:r>
                    <m:r>
                      <a:rPr lang="en-US" altLang="en-US" sz="2800" b="1" i="1" kern="0">
                        <a:solidFill>
                          <a:srgbClr val="FF0000"/>
                        </a:solidFill>
                        <a:latin typeface="Cambria Math" panose="02040503050406030204" pitchFamily="18" charset="0"/>
                      </a:rPr>
                      <m:t>𝒐𝒓</m:t>
                    </m:r>
                    <m:r>
                      <a:rPr lang="en-US" altLang="en-US" sz="2800" b="1" i="1" kern="0">
                        <a:solidFill>
                          <a:srgbClr val="FF0000"/>
                        </a:solidFill>
                        <a:latin typeface="Cambria Math" panose="02040503050406030204" pitchFamily="18" charset="0"/>
                      </a:rPr>
                      <m:t> </m:t>
                    </m:r>
                    <m:f>
                      <m:fPr>
                        <m:ctrlPr>
                          <a:rPr lang="en-US" altLang="en-US" sz="2800" b="1" i="1" kern="0">
                            <a:solidFill>
                              <a:srgbClr val="FF0000"/>
                            </a:solidFill>
                            <a:latin typeface="Cambria Math" panose="02040503050406030204" pitchFamily="18" charset="0"/>
                          </a:rPr>
                        </m:ctrlPr>
                      </m:fPr>
                      <m:num>
                        <m:r>
                          <a:rPr lang="en-US" altLang="en-US" sz="2800" b="1" i="1" kern="0">
                            <a:solidFill>
                              <a:srgbClr val="FF0000"/>
                            </a:solidFill>
                            <a:latin typeface="Cambria Math" panose="02040503050406030204" pitchFamily="18" charset="0"/>
                          </a:rPr>
                          <m:t>𝑱</m:t>
                        </m:r>
                      </m:num>
                      <m:den>
                        <m:r>
                          <a:rPr lang="en-US" altLang="en-US" sz="2800" b="1" i="1" kern="0">
                            <a:solidFill>
                              <a:srgbClr val="FF0000"/>
                            </a:solidFill>
                            <a:latin typeface="Cambria Math" panose="02040503050406030204" pitchFamily="18" charset="0"/>
                          </a:rPr>
                          <m:t>𝒎𝒐𝒍</m:t>
                        </m:r>
                      </m:den>
                    </m:f>
                    <m:r>
                      <a:rPr lang="en-US" altLang="en-US" sz="2800" b="1" i="1" kern="0">
                        <a:solidFill>
                          <a:srgbClr val="FF0000"/>
                        </a:solidFill>
                        <a:latin typeface="Cambria Math" panose="02040503050406030204" pitchFamily="18" charset="0"/>
                      </a:rPr>
                      <m:t>)</m:t>
                    </m:r>
                  </m:oMath>
                </a14:m>
                <a:endParaRPr lang="en-US" sz="2800" b="1" kern="0" dirty="0">
                  <a:solidFill>
                    <a:srgbClr val="FF0000"/>
                  </a:solidFill>
                </a:endParaRPr>
              </a:p>
              <a:p>
                <a:pPr marL="460375" marR="0" lvl="0" indent="-460375" algn="l" defTabSz="914400" rtl="0" eaLnBrk="1" fontAlgn="base" latinLnBrk="0" hangingPunct="1">
                  <a:lnSpc>
                    <a:spcPct val="100000"/>
                  </a:lnSpc>
                  <a:spcBef>
                    <a:spcPct val="20000"/>
                  </a:spcBef>
                  <a:spcAft>
                    <a:spcPct val="0"/>
                  </a:spcAft>
                  <a:buClrTx/>
                  <a:buSzTx/>
                  <a:buFontTx/>
                  <a:buChar char="•"/>
                  <a:tabLst/>
                  <a:defRPr/>
                </a:pPr>
                <a:endParaRPr kumimoji="0" lang="en-US" altLang="en-US" sz="2800" b="0" i="0" u="none" strike="noStrike" kern="0" cap="none" spc="0" normalizeH="0" baseline="0" noProof="0" dirty="0" smtClean="0">
                  <a:ln>
                    <a:noFill/>
                  </a:ln>
                  <a:solidFill>
                    <a:srgbClr val="000000"/>
                  </a:solidFill>
                  <a:effectLst/>
                  <a:uLnTx/>
                  <a:uFillTx/>
                  <a:latin typeface="Arial"/>
                  <a:ea typeface="+mn-ea"/>
                  <a:cs typeface="+mn-cs"/>
                </a:endParaRPr>
              </a:p>
            </p:txBody>
          </p:sp>
        </mc:Choice>
        <mc:Fallback>
          <p:sp>
            <p:nvSpPr>
              <p:cNvPr id="5" name="Rectangle 3"/>
              <p:cNvSpPr txBox="1">
                <a:spLocks noRot="1" noChangeAspect="1" noMove="1" noResize="1" noEditPoints="1" noAdjustHandles="1" noChangeArrowheads="1" noChangeShapeType="1" noTextEdit="1"/>
              </p:cNvSpPr>
              <p:nvPr/>
            </p:nvSpPr>
            <p:spPr bwMode="auto">
              <a:xfrm>
                <a:off x="2137815" y="1151823"/>
                <a:ext cx="8229600" cy="4287071"/>
              </a:xfrm>
              <a:prstGeom prst="rect">
                <a:avLst/>
              </a:prstGeom>
              <a:blipFill>
                <a:blip r:embed="rId2"/>
                <a:stretch>
                  <a:fillRect l="-1556" t="-1565" r="-14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9995458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984120" y="320506"/>
            <a:ext cx="66954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Phase Changes – Heating Curves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3"/>
          <p:cNvSpPr txBox="1">
            <a:spLocks noChangeArrowheads="1"/>
          </p:cNvSpPr>
          <p:nvPr/>
        </p:nvSpPr>
        <p:spPr bwMode="auto">
          <a:xfrm>
            <a:off x="2137815" y="1151823"/>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60375" marR="0" lvl="0" indent="-460375" algn="l" defTabSz="914400" rtl="0" eaLnBrk="1" fontAlgn="base" latinLnBrk="0" hangingPunct="1">
              <a:lnSpc>
                <a:spcPct val="100000"/>
              </a:lnSpc>
              <a:spcBef>
                <a:spcPct val="20000"/>
              </a:spcBef>
              <a:spcAft>
                <a:spcPct val="0"/>
              </a:spcAft>
              <a:buClrTx/>
              <a:buSzTx/>
              <a:buFontTx/>
              <a:buChar char="•"/>
              <a:tabLst/>
              <a:defRPr/>
            </a:pPr>
            <a:endParaRPr kumimoji="0" lang="en-US" altLang="en-US" sz="2800" b="0" i="0" u="none" strike="noStrike" kern="0" cap="none" spc="0" normalizeH="0" baseline="0" noProof="0" dirty="0" smtClean="0">
              <a:ln>
                <a:noFill/>
              </a:ln>
              <a:solidFill>
                <a:srgbClr val="000000"/>
              </a:solidFill>
              <a:effectLst/>
              <a:uLnTx/>
              <a:uFillTx/>
              <a:latin typeface="Arial"/>
              <a:ea typeface="+mn-ea"/>
              <a:cs typeface="+mn-cs"/>
            </a:endParaRPr>
          </a:p>
        </p:txBody>
      </p:sp>
      <p:pic>
        <p:nvPicPr>
          <p:cNvPr id="3" name="Picture 2"/>
          <p:cNvPicPr>
            <a:picLocks noChangeAspect="1"/>
          </p:cNvPicPr>
          <p:nvPr/>
        </p:nvPicPr>
        <p:blipFill>
          <a:blip r:embed="rId2"/>
          <a:stretch>
            <a:fillRect/>
          </a:stretch>
        </p:blipFill>
        <p:spPr>
          <a:xfrm>
            <a:off x="2015233" y="1798474"/>
            <a:ext cx="7664345" cy="4563137"/>
          </a:xfrm>
          <a:prstGeom prst="rect">
            <a:avLst/>
          </a:prstGeom>
        </p:spPr>
      </p:pic>
      <p:sp>
        <p:nvSpPr>
          <p:cNvPr id="4" name="TextBox 3"/>
          <p:cNvSpPr txBox="1"/>
          <p:nvPr/>
        </p:nvSpPr>
        <p:spPr>
          <a:xfrm>
            <a:off x="3827417" y="1275254"/>
            <a:ext cx="4336869" cy="584775"/>
          </a:xfrm>
          <a:prstGeom prst="rect">
            <a:avLst/>
          </a:prstGeom>
          <a:noFill/>
        </p:spPr>
        <p:txBody>
          <a:bodyPr wrap="square" rtlCol="0">
            <a:spAutoFit/>
          </a:bodyPr>
          <a:lstStyle/>
          <a:p>
            <a:r>
              <a:rPr lang="en-US" sz="3200" b="1" dirty="0" smtClean="0"/>
              <a:t>How to read this curve.</a:t>
            </a:r>
            <a:endParaRPr lang="en-US" sz="3200" b="1" dirty="0"/>
          </a:p>
        </p:txBody>
      </p:sp>
    </p:spTree>
    <p:extLst>
      <p:ext uri="{BB962C8B-B14F-4D97-AF65-F5344CB8AC3E}">
        <p14:creationId xmlns:p14="http://schemas.microsoft.com/office/powerpoint/2010/main" val="2495889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702577" y="58895"/>
            <a:ext cx="52977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Phase Change</a:t>
            </a:r>
            <a:r>
              <a:rPr kumimoji="0" lang="en-US" sz="3600" b="1" i="0" u="sng" strike="noStrike" kern="1200" cap="none" spc="0" normalizeH="0" noProof="0" dirty="0" smtClean="0">
                <a:ln>
                  <a:noFill/>
                </a:ln>
                <a:solidFill>
                  <a:prstClr val="black"/>
                </a:solidFill>
                <a:effectLst/>
                <a:uLnTx/>
                <a:uFillTx/>
                <a:latin typeface="Calibri" panose="020F0502020204030204"/>
                <a:ea typeface="+mn-ea"/>
                <a:cs typeface="+mn-cs"/>
              </a:rPr>
              <a:t> Calculations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3"/>
          <p:cNvSpPr txBox="1">
            <a:spLocks noChangeArrowheads="1"/>
          </p:cNvSpPr>
          <p:nvPr/>
        </p:nvSpPr>
        <p:spPr bwMode="auto">
          <a:xfrm>
            <a:off x="2137814" y="705226"/>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60375" marR="0" lvl="0" indent="-460375" algn="l" defTabSz="914400" rtl="0" eaLnBrk="1" fontAlgn="base" latinLnBrk="0" hangingPunct="1">
              <a:lnSpc>
                <a:spcPct val="100000"/>
              </a:lnSpc>
              <a:spcBef>
                <a:spcPct val="20000"/>
              </a:spcBef>
              <a:spcAft>
                <a:spcPct val="0"/>
              </a:spcAft>
              <a:buClrTx/>
              <a:buSzTx/>
              <a:buFontTx/>
              <a:buChar char="•"/>
              <a:tabLst/>
              <a:defRPr/>
            </a:pPr>
            <a:endParaRPr kumimoji="0" lang="en-US" altLang="en-US" sz="2800" b="0" i="0" u="none" strike="noStrike" kern="0" cap="none" spc="0" normalizeH="0" baseline="0" noProof="0" dirty="0" smtClean="0">
              <a:ln>
                <a:noFill/>
              </a:ln>
              <a:solidFill>
                <a:srgbClr val="000000"/>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6" name="TextBox 5"/>
              <p:cNvSpPr txBox="1"/>
              <p:nvPr/>
            </p:nvSpPr>
            <p:spPr>
              <a:xfrm>
                <a:off x="2674247" y="966836"/>
                <a:ext cx="7354389" cy="5604163"/>
              </a:xfrm>
              <a:prstGeom prst="rect">
                <a:avLst/>
              </a:prstGeom>
              <a:noFill/>
            </p:spPr>
            <p:txBody>
              <a:bodyPr wrap="square" rtlCol="0">
                <a:spAutoFit/>
              </a:bodyPr>
              <a:lstStyle/>
              <a:p>
                <a:r>
                  <a:rPr lang="en-US" sz="2400" b="1" dirty="0" smtClean="0"/>
                  <a:t>It is important to be able to calculate the amount of heat energy required to raise the temperature of a substance through a phase change.</a:t>
                </a:r>
              </a:p>
              <a:p>
                <a:endParaRPr lang="en-US" sz="2400" b="1" dirty="0"/>
              </a:p>
              <a:p>
                <a:r>
                  <a:rPr lang="en-US" sz="2400" b="1" dirty="0" smtClean="0"/>
                  <a:t>Do we remember this expression?</a:t>
                </a:r>
              </a:p>
              <a:p>
                <a:endParaRPr lang="en-US" sz="2400" b="1" dirty="0"/>
              </a:p>
              <a:p>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𝑸</m:t>
                      </m:r>
                      <m:r>
                        <a:rPr lang="en-US" sz="2400" b="1" i="1" smtClean="0">
                          <a:latin typeface="Cambria Math" panose="02040503050406030204" pitchFamily="18" charset="0"/>
                        </a:rPr>
                        <m:t>=</m:t>
                      </m:r>
                      <m:r>
                        <a:rPr lang="en-US" sz="2400" b="1" i="1" smtClean="0">
                          <a:latin typeface="Cambria Math" panose="02040503050406030204" pitchFamily="18" charset="0"/>
                        </a:rPr>
                        <m:t>𝒎</m:t>
                      </m:r>
                      <m:r>
                        <a:rPr lang="en-US" sz="2400" b="1" i="1" smtClean="0">
                          <a:latin typeface="Cambria Math" panose="02040503050406030204" pitchFamily="18" charset="0"/>
                        </a:rPr>
                        <m:t>∗</m:t>
                      </m:r>
                      <m:r>
                        <a:rPr lang="en-US" sz="2400" b="1" i="1" smtClean="0">
                          <a:latin typeface="Cambria Math" panose="02040503050406030204" pitchFamily="18" charset="0"/>
                        </a:rPr>
                        <m:t>𝑪</m:t>
                      </m:r>
                      <m:r>
                        <a:rPr lang="en-US" sz="2400" b="1" i="1" smtClean="0">
                          <a:latin typeface="Cambria Math" panose="02040503050406030204" pitchFamily="18" charset="0"/>
                        </a:rPr>
                        <m:t>∗(</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𝑻</m:t>
                          </m:r>
                        </m:e>
                        <m:sub>
                          <m:r>
                            <a:rPr lang="en-US" sz="2400" b="1" i="1" smtClean="0">
                              <a:latin typeface="Cambria Math" panose="02040503050406030204" pitchFamily="18" charset="0"/>
                            </a:rPr>
                            <m:t>𝒇</m:t>
                          </m:r>
                        </m:sub>
                      </m:sSub>
                      <m:r>
                        <a:rPr lang="en-US" sz="2400" b="1" i="1" smtClean="0">
                          <a:latin typeface="Cambria Math" panose="02040503050406030204" pitchFamily="18" charset="0"/>
                        </a:rPr>
                        <m:t> −</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𝑻</m:t>
                          </m:r>
                        </m:e>
                        <m:sub>
                          <m:r>
                            <a:rPr lang="en-US" sz="2400" b="1" i="1" smtClean="0">
                              <a:latin typeface="Cambria Math" panose="02040503050406030204" pitchFamily="18" charset="0"/>
                            </a:rPr>
                            <m:t>𝒊</m:t>
                          </m:r>
                        </m:sub>
                      </m:sSub>
                      <m:r>
                        <a:rPr lang="en-US" sz="2400" b="1" i="1" smtClean="0">
                          <a:latin typeface="Cambria Math" panose="02040503050406030204" pitchFamily="18" charset="0"/>
                        </a:rPr>
                        <m:t>)</m:t>
                      </m:r>
                    </m:oMath>
                  </m:oMathPara>
                </a14:m>
                <a:endParaRPr lang="en-US" sz="2400" b="1" dirty="0" smtClean="0"/>
              </a:p>
              <a:p>
                <a:endParaRPr lang="en-US" sz="2400" b="1" dirty="0"/>
              </a:p>
              <a:p>
                <a:pPr marL="457200" indent="-457200">
                  <a:buFont typeface="Arial" panose="020B0604020202020204" pitchFamily="34" charset="0"/>
                  <a:buChar char="•"/>
                </a:pPr>
                <a:r>
                  <a:rPr lang="en-US" sz="2400" b="1" dirty="0" smtClean="0"/>
                  <a:t>Q = Specific Heat</a:t>
                </a:r>
              </a:p>
              <a:p>
                <a:pPr marL="457200" indent="-457200">
                  <a:buFont typeface="Arial" panose="020B0604020202020204" pitchFamily="34" charset="0"/>
                  <a:buChar char="•"/>
                </a:pPr>
                <a:r>
                  <a:rPr lang="en-US" sz="2400" b="1" dirty="0" smtClean="0"/>
                  <a:t>m = mass (g) or </a:t>
                </a:r>
                <a:r>
                  <a:rPr lang="en-US" sz="2400" b="1" dirty="0" err="1" smtClean="0"/>
                  <a:t>mol</a:t>
                </a:r>
                <a:r>
                  <a:rPr lang="en-US" sz="2400" b="1" dirty="0" smtClean="0"/>
                  <a:t> (depending on C)</a:t>
                </a:r>
              </a:p>
              <a:p>
                <a:pPr marL="457200" indent="-457200">
                  <a:buFont typeface="Arial" panose="020B0604020202020204" pitchFamily="34" charset="0"/>
                  <a:buChar char="•"/>
                </a:pPr>
                <a:r>
                  <a:rPr lang="en-US" sz="2400" b="1" dirty="0" smtClean="0"/>
                  <a:t>C is the specific heat (either </a:t>
                </a:r>
                <a14:m>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𝑱</m:t>
                        </m:r>
                      </m:num>
                      <m:den>
                        <m:r>
                          <a:rPr lang="en-US" sz="2400" b="1" i="1" smtClean="0">
                            <a:latin typeface="Cambria Math" panose="02040503050406030204" pitchFamily="18" charset="0"/>
                          </a:rPr>
                          <m:t>𝒈</m:t>
                        </m:r>
                        <m:r>
                          <a:rPr lang="en-US" sz="2400" b="1" i="1" smtClean="0">
                            <a:latin typeface="Cambria Math" panose="02040503050406030204" pitchFamily="18" charset="0"/>
                          </a:rPr>
                          <m:t> ∗℃</m:t>
                        </m:r>
                      </m:den>
                    </m:f>
                  </m:oMath>
                </a14:m>
                <a:r>
                  <a:rPr lang="en-US" sz="2400" b="1" dirty="0" smtClean="0"/>
                  <a:t> or </a:t>
                </a:r>
                <a14:m>
                  <m:oMath xmlns:m="http://schemas.openxmlformats.org/officeDocument/2006/math">
                    <m:f>
                      <m:fPr>
                        <m:ctrlPr>
                          <a:rPr lang="en-US" sz="2400" b="1" i="1">
                            <a:latin typeface="Cambria Math" panose="02040503050406030204" pitchFamily="18" charset="0"/>
                          </a:rPr>
                        </m:ctrlPr>
                      </m:fPr>
                      <m:num>
                        <m:r>
                          <a:rPr lang="en-US" sz="2400" b="1" i="1">
                            <a:latin typeface="Cambria Math" panose="02040503050406030204" pitchFamily="18" charset="0"/>
                          </a:rPr>
                          <m:t>𝑱</m:t>
                        </m:r>
                      </m:num>
                      <m:den>
                        <m:r>
                          <a:rPr lang="en-US" sz="2400" b="1" i="1" smtClean="0">
                            <a:latin typeface="Cambria Math" panose="02040503050406030204" pitchFamily="18" charset="0"/>
                          </a:rPr>
                          <m:t>𝒎𝒐𝒍</m:t>
                        </m:r>
                        <m:r>
                          <a:rPr lang="en-US" sz="2400" b="1" i="1">
                            <a:latin typeface="Cambria Math" panose="02040503050406030204" pitchFamily="18" charset="0"/>
                          </a:rPr>
                          <m:t> ∗℃</m:t>
                        </m:r>
                      </m:den>
                    </m:f>
                  </m:oMath>
                </a14:m>
                <a:r>
                  <a:rPr lang="en-US" sz="2400" b="1" dirty="0" smtClean="0"/>
                  <a:t>)</a:t>
                </a:r>
              </a:p>
              <a:p>
                <a:pPr marL="457200" indent="-457200">
                  <a:buFont typeface="Arial" panose="020B0604020202020204" pitchFamily="34" charset="0"/>
                  <a:buChar char="•"/>
                </a:pPr>
                <a14:m>
                  <m:oMath xmlns:m="http://schemas.openxmlformats.org/officeDocument/2006/math">
                    <m:sSub>
                      <m:sSubPr>
                        <m:ctrlPr>
                          <a:rPr lang="en-US" sz="2400" b="1" i="1">
                            <a:latin typeface="Cambria Math" panose="02040503050406030204" pitchFamily="18" charset="0"/>
                          </a:rPr>
                        </m:ctrlPr>
                      </m:sSubPr>
                      <m:e>
                        <m:r>
                          <a:rPr lang="en-US" sz="2400" b="1" i="1">
                            <a:latin typeface="Cambria Math" panose="02040503050406030204" pitchFamily="18" charset="0"/>
                          </a:rPr>
                          <m:t>𝑻</m:t>
                        </m:r>
                      </m:e>
                      <m:sub>
                        <m:r>
                          <a:rPr lang="en-US" sz="2400" b="1" i="1">
                            <a:latin typeface="Cambria Math" panose="02040503050406030204" pitchFamily="18" charset="0"/>
                          </a:rPr>
                          <m:t>𝒇</m:t>
                        </m:r>
                      </m:sub>
                    </m:sSub>
                  </m:oMath>
                </a14:m>
                <a:r>
                  <a:rPr lang="en-US" sz="2400" b="1" dirty="0" smtClean="0"/>
                  <a:t> is temperature final</a:t>
                </a:r>
              </a:p>
              <a:p>
                <a:pPr marL="457200" indent="-457200">
                  <a:buFont typeface="Arial" panose="020B0604020202020204" pitchFamily="34" charset="0"/>
                  <a:buChar char="•"/>
                </a:pPr>
                <a14:m>
                  <m:oMath xmlns:m="http://schemas.openxmlformats.org/officeDocument/2006/math">
                    <m:sSub>
                      <m:sSubPr>
                        <m:ctrlPr>
                          <a:rPr lang="en-US" sz="2400" b="1" i="1">
                            <a:latin typeface="Cambria Math" panose="02040503050406030204" pitchFamily="18" charset="0"/>
                          </a:rPr>
                        </m:ctrlPr>
                      </m:sSubPr>
                      <m:e>
                        <m:r>
                          <a:rPr lang="en-US" sz="2400" b="1" i="1">
                            <a:latin typeface="Cambria Math" panose="02040503050406030204" pitchFamily="18" charset="0"/>
                          </a:rPr>
                          <m:t>𝑻</m:t>
                        </m:r>
                      </m:e>
                      <m:sub>
                        <m:r>
                          <a:rPr lang="en-US" sz="2400" b="1" i="1">
                            <a:latin typeface="Cambria Math" panose="02040503050406030204" pitchFamily="18" charset="0"/>
                          </a:rPr>
                          <m:t>𝒊</m:t>
                        </m:r>
                      </m:sub>
                    </m:sSub>
                  </m:oMath>
                </a14:m>
                <a:r>
                  <a:rPr lang="en-US" sz="2400" b="1" dirty="0" smtClean="0"/>
                  <a:t> is temperature initial</a:t>
                </a:r>
              </a:p>
              <a:p>
                <a:pPr marL="457200" indent="-457200">
                  <a:buFont typeface="Arial" panose="020B0604020202020204" pitchFamily="34" charset="0"/>
                  <a:buChar char="•"/>
                </a:pPr>
                <a:endParaRPr lang="en-US" sz="2800" b="1" dirty="0"/>
              </a:p>
            </p:txBody>
          </p:sp>
        </mc:Choice>
        <mc:Fallback>
          <p:sp>
            <p:nvSpPr>
              <p:cNvPr id="6" name="TextBox 5"/>
              <p:cNvSpPr txBox="1">
                <a:spLocks noRot="1" noChangeAspect="1" noMove="1" noResize="1" noEditPoints="1" noAdjustHandles="1" noChangeArrowheads="1" noChangeShapeType="1" noTextEdit="1"/>
              </p:cNvSpPr>
              <p:nvPr/>
            </p:nvSpPr>
            <p:spPr>
              <a:xfrm>
                <a:off x="2674247" y="966836"/>
                <a:ext cx="7354389" cy="5604163"/>
              </a:xfrm>
              <a:prstGeom prst="rect">
                <a:avLst/>
              </a:prstGeom>
              <a:blipFill>
                <a:blip r:embed="rId2"/>
                <a:stretch>
                  <a:fillRect l="-1327" t="-871"/>
                </a:stretch>
              </a:blipFill>
            </p:spPr>
            <p:txBody>
              <a:bodyPr/>
              <a:lstStyle/>
              <a:p>
                <a:r>
                  <a:rPr lang="en-US">
                    <a:noFill/>
                  </a:rPr>
                  <a:t> </a:t>
                </a:r>
              </a:p>
            </p:txBody>
          </p:sp>
        </mc:Fallback>
      </mc:AlternateContent>
    </p:spTree>
    <p:extLst>
      <p:ext uri="{BB962C8B-B14F-4D97-AF65-F5344CB8AC3E}">
        <p14:creationId xmlns:p14="http://schemas.microsoft.com/office/powerpoint/2010/main" val="36703516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702575" y="189700"/>
            <a:ext cx="52977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Phase Change Calculations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3"/>
          <p:cNvSpPr txBox="1">
            <a:spLocks noChangeArrowheads="1"/>
          </p:cNvSpPr>
          <p:nvPr/>
        </p:nvSpPr>
        <p:spPr bwMode="auto">
          <a:xfrm>
            <a:off x="2137814" y="705226"/>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60375" marR="0" lvl="0" indent="-460375" algn="l" defTabSz="914400" rtl="0" eaLnBrk="1" fontAlgn="base" latinLnBrk="0" hangingPunct="1">
              <a:lnSpc>
                <a:spcPct val="100000"/>
              </a:lnSpc>
              <a:spcBef>
                <a:spcPct val="20000"/>
              </a:spcBef>
              <a:spcAft>
                <a:spcPct val="0"/>
              </a:spcAft>
              <a:buClrTx/>
              <a:buSzTx/>
              <a:buFontTx/>
              <a:buChar char="•"/>
              <a:tabLst/>
              <a:defRPr/>
            </a:pPr>
            <a:endParaRPr kumimoji="0" lang="en-US" altLang="en-US" sz="28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6" name="TextBox 5"/>
          <p:cNvSpPr txBox="1"/>
          <p:nvPr/>
        </p:nvSpPr>
        <p:spPr>
          <a:xfrm>
            <a:off x="2674245" y="966836"/>
            <a:ext cx="7354389"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prstClr val="black"/>
                </a:solidFill>
                <a:latin typeface="Calibri" panose="020F0502020204030204"/>
              </a:rPr>
              <a:t>We are going to modify this equation slightly.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prstClr val="black"/>
                </a:solidFill>
                <a:latin typeface="Calibri" panose="020F0502020204030204"/>
              </a:rPr>
              <a:t>Now it is going to be….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3" name="Rectangle 2"/>
              <p:cNvSpPr/>
              <p:nvPr/>
            </p:nvSpPr>
            <p:spPr>
              <a:xfrm>
                <a:off x="680423" y="2550039"/>
                <a:ext cx="11207940" cy="3908506"/>
              </a:xfrm>
              <a:prstGeom prst="rect">
                <a:avLst/>
              </a:prstGeom>
            </p:spPr>
            <p:txBody>
              <a:bodyPr wrap="none">
                <a:spAutoFit/>
              </a:bodyPr>
              <a:lstStyle/>
              <a:p>
                <a:pPr/>
                <a:r>
                  <a:rPr lang="en-US" sz="2800" b="1" dirty="0" smtClean="0"/>
                  <a:t>Solid To Liquid</a:t>
                </a:r>
              </a:p>
              <a:p>
                <a:pPr/>
                <a14:m>
                  <m:oMathPara xmlns:m="http://schemas.openxmlformats.org/officeDocument/2006/math">
                    <m:oMathParaPr>
                      <m:jc m:val="left"/>
                    </m:oMathParaPr>
                    <m:oMath xmlns:m="http://schemas.openxmlformats.org/officeDocument/2006/math">
                      <m:r>
                        <a:rPr lang="en-US" sz="2400" b="1" i="1" smtClean="0">
                          <a:latin typeface="Cambria Math" panose="02040503050406030204" pitchFamily="18" charset="0"/>
                        </a:rPr>
                        <m:t>𝑸</m:t>
                      </m:r>
                      <m:r>
                        <a:rPr lang="en-US" sz="2400" b="1" i="1" smtClean="0">
                          <a:latin typeface="Cambria Math" panose="02040503050406030204" pitchFamily="18" charset="0"/>
                        </a:rPr>
                        <m:t>=</m:t>
                      </m:r>
                      <m:r>
                        <a:rPr lang="en-US" sz="2400" b="1" i="1" smtClean="0">
                          <a:latin typeface="Cambria Math" panose="02040503050406030204" pitchFamily="18" charset="0"/>
                        </a:rPr>
                        <m:t>𝒎</m:t>
                      </m:r>
                      <m:r>
                        <a:rPr lang="en-US" sz="2400" b="1" i="1" smtClean="0">
                          <a:latin typeface="Cambria Math" panose="02040503050406030204" pitchFamily="18" charset="0"/>
                        </a:rPr>
                        <m:t>∗</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𝑪</m:t>
                          </m:r>
                        </m:e>
                        <m:sub>
                          <m:r>
                            <a:rPr lang="en-US" sz="2400" b="1" i="1" smtClean="0">
                              <a:latin typeface="Cambria Math" panose="02040503050406030204" pitchFamily="18" charset="0"/>
                            </a:rPr>
                            <m:t>𝒔</m:t>
                          </m:r>
                        </m:sub>
                      </m:sSub>
                      <m:r>
                        <a:rPr lang="en-US" sz="2400" b="1" i="1" smtClean="0">
                          <a:latin typeface="Cambria Math" panose="02040503050406030204" pitchFamily="18" charset="0"/>
                        </a:rPr>
                        <m:t>∗</m:t>
                      </m:r>
                      <m:d>
                        <m:dPr>
                          <m:ctrlPr>
                            <a:rPr lang="en-US" sz="2400" b="1" i="1" smtClean="0">
                              <a:latin typeface="Cambria Math" panose="02040503050406030204" pitchFamily="18" charset="0"/>
                            </a:rPr>
                          </m:ctrlPr>
                        </m:dPr>
                        <m:e>
                          <m:sSub>
                            <m:sSubPr>
                              <m:ctrlPr>
                                <a:rPr lang="en-US" sz="2400" b="1" i="1">
                                  <a:latin typeface="Cambria Math" panose="02040503050406030204" pitchFamily="18" charset="0"/>
                                </a:rPr>
                              </m:ctrlPr>
                            </m:sSubPr>
                            <m:e>
                              <m:r>
                                <a:rPr lang="en-US" sz="2400" b="1" i="1">
                                  <a:latin typeface="Cambria Math" panose="02040503050406030204" pitchFamily="18" charset="0"/>
                                </a:rPr>
                                <m:t>𝑻</m:t>
                              </m:r>
                            </m:e>
                            <m:sub>
                              <m:r>
                                <a:rPr lang="en-US" sz="2400" b="1" i="1">
                                  <a:latin typeface="Cambria Math" panose="02040503050406030204" pitchFamily="18" charset="0"/>
                                </a:rPr>
                                <m:t>𝒇</m:t>
                              </m:r>
                              <m:r>
                                <a:rPr lang="en-US" sz="2400" b="1" i="1" smtClean="0">
                                  <a:latin typeface="Cambria Math" panose="02040503050406030204" pitchFamily="18" charset="0"/>
                                </a:rPr>
                                <m:t>𝒔</m:t>
                              </m:r>
                            </m:sub>
                          </m:sSub>
                          <m:r>
                            <a:rPr lang="en-US" sz="2400" b="1" i="1">
                              <a:latin typeface="Cambria Math" panose="02040503050406030204" pitchFamily="18" charset="0"/>
                            </a:rPr>
                            <m:t> −</m:t>
                          </m:r>
                          <m:sSub>
                            <m:sSubPr>
                              <m:ctrlPr>
                                <a:rPr lang="en-US" sz="2400" b="1" i="1">
                                  <a:latin typeface="Cambria Math" panose="02040503050406030204" pitchFamily="18" charset="0"/>
                                </a:rPr>
                              </m:ctrlPr>
                            </m:sSubPr>
                            <m:e>
                              <m:r>
                                <a:rPr lang="en-US" sz="2400" b="1" i="1">
                                  <a:latin typeface="Cambria Math" panose="02040503050406030204" pitchFamily="18" charset="0"/>
                                </a:rPr>
                                <m:t>𝑻</m:t>
                              </m:r>
                            </m:e>
                            <m:sub>
                              <m:r>
                                <a:rPr lang="en-US" sz="2400" b="1" i="1">
                                  <a:latin typeface="Cambria Math" panose="02040503050406030204" pitchFamily="18" charset="0"/>
                                </a:rPr>
                                <m:t>𝒊</m:t>
                              </m:r>
                              <m:r>
                                <a:rPr lang="en-US" sz="2400" b="1" i="1" smtClean="0">
                                  <a:latin typeface="Cambria Math" panose="02040503050406030204" pitchFamily="18" charset="0"/>
                                </a:rPr>
                                <m:t>𝒔</m:t>
                              </m:r>
                            </m:sub>
                          </m:sSub>
                        </m:e>
                      </m:d>
                      <m:r>
                        <a:rPr lang="en-US" sz="2400" b="1" i="1" smtClean="0">
                          <a:latin typeface="Cambria Math" panose="02040503050406030204" pitchFamily="18" charset="0"/>
                        </a:rPr>
                        <m:t>+</m:t>
                      </m:r>
                      <m:r>
                        <a:rPr lang="en-US" sz="2400" b="1" i="1" smtClean="0">
                          <a:latin typeface="Cambria Math" panose="02040503050406030204" pitchFamily="18" charset="0"/>
                        </a:rPr>
                        <m:t>𝒎</m:t>
                      </m:r>
                      <m:r>
                        <a:rPr lang="en-US" sz="2400" b="1" i="1" smtClean="0">
                          <a:latin typeface="Cambria Math" panose="02040503050406030204" pitchFamily="18" charset="0"/>
                        </a:rPr>
                        <m:t> ∗</m:t>
                      </m:r>
                      <m:r>
                        <a:rPr lang="en-US" sz="2400" b="1" i="1" smtClean="0">
                          <a:latin typeface="Cambria Math" panose="02040503050406030204" pitchFamily="18" charset="0"/>
                        </a:rPr>
                        <m:t>𝑯𝒆𝒂𝒕</m:t>
                      </m:r>
                      <m:r>
                        <a:rPr lang="en-US" sz="2400" b="1" i="1" smtClean="0">
                          <a:latin typeface="Cambria Math" panose="02040503050406030204" pitchFamily="18" charset="0"/>
                        </a:rPr>
                        <m:t> </m:t>
                      </m:r>
                      <m:r>
                        <a:rPr lang="en-US" sz="2400" b="1" i="1" smtClean="0">
                          <a:latin typeface="Cambria Math" panose="02040503050406030204" pitchFamily="18" charset="0"/>
                        </a:rPr>
                        <m:t>𝒐𝒇</m:t>
                      </m:r>
                      <m:r>
                        <a:rPr lang="en-US" sz="2400" b="1" i="1" smtClean="0">
                          <a:latin typeface="Cambria Math" panose="02040503050406030204" pitchFamily="18" charset="0"/>
                        </a:rPr>
                        <m:t> </m:t>
                      </m:r>
                      <m:r>
                        <a:rPr lang="en-US" sz="2400" b="1" i="1" smtClean="0">
                          <a:latin typeface="Cambria Math" panose="02040503050406030204" pitchFamily="18" charset="0"/>
                        </a:rPr>
                        <m:t>𝑭𝒖𝒔𝒉𝒊𝒐𝒏</m:t>
                      </m:r>
                      <m:r>
                        <a:rPr lang="en-US" sz="2400" b="1" i="1" smtClean="0">
                          <a:latin typeface="Cambria Math" panose="02040503050406030204" pitchFamily="18" charset="0"/>
                        </a:rPr>
                        <m:t>+</m:t>
                      </m:r>
                      <m:r>
                        <a:rPr lang="en-US" sz="2400" b="1" i="1">
                          <a:latin typeface="Cambria Math" panose="02040503050406030204" pitchFamily="18" charset="0"/>
                        </a:rPr>
                        <m:t>𝒎</m:t>
                      </m:r>
                      <m:r>
                        <a:rPr lang="en-US" sz="2400" b="1" i="1">
                          <a:latin typeface="Cambria Math" panose="02040503050406030204" pitchFamily="18" charset="0"/>
                        </a:rPr>
                        <m:t>∗</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𝑪</m:t>
                          </m:r>
                        </m:e>
                        <m:sub>
                          <m:r>
                            <a:rPr lang="en-US" sz="2400" b="1" i="1" smtClean="0">
                              <a:latin typeface="Cambria Math" panose="02040503050406030204" pitchFamily="18" charset="0"/>
                            </a:rPr>
                            <m:t>𝒍</m:t>
                          </m:r>
                        </m:sub>
                      </m:sSub>
                      <m:r>
                        <a:rPr lang="en-US" sz="2400" b="1" i="1">
                          <a:latin typeface="Cambria Math" panose="02040503050406030204" pitchFamily="18" charset="0"/>
                        </a:rPr>
                        <m:t>∗</m:t>
                      </m:r>
                      <m:d>
                        <m:dPr>
                          <m:ctrlPr>
                            <a:rPr lang="en-US" sz="2400" b="1" i="1">
                              <a:latin typeface="Cambria Math" panose="02040503050406030204" pitchFamily="18" charset="0"/>
                            </a:rPr>
                          </m:ctrlPr>
                        </m:dPr>
                        <m:e>
                          <m:sSub>
                            <m:sSubPr>
                              <m:ctrlPr>
                                <a:rPr lang="en-US" sz="2400" b="1" i="1">
                                  <a:latin typeface="Cambria Math" panose="02040503050406030204" pitchFamily="18" charset="0"/>
                                </a:rPr>
                              </m:ctrlPr>
                            </m:sSubPr>
                            <m:e>
                              <m:r>
                                <a:rPr lang="en-US" sz="2400" b="1" i="1">
                                  <a:latin typeface="Cambria Math" panose="02040503050406030204" pitchFamily="18" charset="0"/>
                                </a:rPr>
                                <m:t>𝑻</m:t>
                              </m:r>
                            </m:e>
                            <m:sub>
                              <m:r>
                                <a:rPr lang="en-US" sz="2400" b="1" i="1">
                                  <a:latin typeface="Cambria Math" panose="02040503050406030204" pitchFamily="18" charset="0"/>
                                </a:rPr>
                                <m:t>𝒇</m:t>
                              </m:r>
                              <m:r>
                                <a:rPr lang="en-US" sz="2400" b="1" i="1" smtClean="0">
                                  <a:latin typeface="Cambria Math" panose="02040503050406030204" pitchFamily="18" charset="0"/>
                                </a:rPr>
                                <m:t>𝒍</m:t>
                              </m:r>
                            </m:sub>
                          </m:sSub>
                          <m:r>
                            <a:rPr lang="en-US" sz="2400" b="1" i="1">
                              <a:latin typeface="Cambria Math" panose="02040503050406030204" pitchFamily="18" charset="0"/>
                            </a:rPr>
                            <m:t> −</m:t>
                          </m:r>
                          <m:sSub>
                            <m:sSubPr>
                              <m:ctrlPr>
                                <a:rPr lang="en-US" sz="2400" b="1" i="1">
                                  <a:latin typeface="Cambria Math" panose="02040503050406030204" pitchFamily="18" charset="0"/>
                                </a:rPr>
                              </m:ctrlPr>
                            </m:sSubPr>
                            <m:e>
                              <m:r>
                                <a:rPr lang="en-US" sz="2400" b="1" i="1">
                                  <a:latin typeface="Cambria Math" panose="02040503050406030204" pitchFamily="18" charset="0"/>
                                </a:rPr>
                                <m:t>𝑻</m:t>
                              </m:r>
                            </m:e>
                            <m:sub>
                              <m:r>
                                <a:rPr lang="en-US" sz="2400" b="1" i="1">
                                  <a:latin typeface="Cambria Math" panose="02040503050406030204" pitchFamily="18" charset="0"/>
                                </a:rPr>
                                <m:t>𝒊</m:t>
                              </m:r>
                              <m:r>
                                <a:rPr lang="en-US" sz="2400" b="1" i="1" smtClean="0">
                                  <a:latin typeface="Cambria Math" panose="02040503050406030204" pitchFamily="18" charset="0"/>
                                </a:rPr>
                                <m:t>𝒍</m:t>
                              </m:r>
                            </m:sub>
                          </m:sSub>
                        </m:e>
                      </m:d>
                    </m:oMath>
                  </m:oMathPara>
                </a14:m>
                <a:endParaRPr lang="en-US" sz="2800" b="1" dirty="0" smtClean="0"/>
              </a:p>
              <a:p>
                <a:pPr/>
                <a:endParaRPr lang="en-US" sz="2800" b="1" dirty="0"/>
              </a:p>
              <a:p>
                <a:pPr/>
                <a:r>
                  <a:rPr lang="en-US" sz="2800" b="1" dirty="0" smtClean="0"/>
                  <a:t>Liquid to Gas</a:t>
                </a:r>
              </a:p>
              <a:p>
                <a:pPr/>
                <a:endParaRPr lang="en-US" sz="2800" b="1" dirty="0" smtClean="0"/>
              </a:p>
              <a:p>
                <a:pPr/>
                <a14:m>
                  <m:oMathPara xmlns:m="http://schemas.openxmlformats.org/officeDocument/2006/math">
                    <m:oMathParaPr>
                      <m:jc m:val="left"/>
                    </m:oMathParaPr>
                    <m:oMath xmlns:m="http://schemas.openxmlformats.org/officeDocument/2006/math">
                      <m:r>
                        <a:rPr lang="en-US" sz="2400" b="1" i="1">
                          <a:latin typeface="Cambria Math" panose="02040503050406030204" pitchFamily="18" charset="0"/>
                        </a:rPr>
                        <m:t>𝑸</m:t>
                      </m:r>
                      <m:r>
                        <a:rPr lang="en-US" sz="2400" b="1" i="1">
                          <a:latin typeface="Cambria Math" panose="02040503050406030204" pitchFamily="18" charset="0"/>
                        </a:rPr>
                        <m:t>=</m:t>
                      </m:r>
                      <m:r>
                        <a:rPr lang="en-US" sz="2400" b="1" i="1">
                          <a:latin typeface="Cambria Math" panose="02040503050406030204" pitchFamily="18" charset="0"/>
                        </a:rPr>
                        <m:t>𝒎</m:t>
                      </m:r>
                      <m:r>
                        <a:rPr lang="en-US" sz="2400" b="1" i="1">
                          <a:latin typeface="Cambria Math" panose="02040503050406030204" pitchFamily="18" charset="0"/>
                        </a:rPr>
                        <m:t>∗</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𝑪</m:t>
                          </m:r>
                        </m:e>
                        <m:sub>
                          <m:r>
                            <a:rPr lang="en-US" sz="2400" b="1" i="1" smtClean="0">
                              <a:latin typeface="Cambria Math" panose="02040503050406030204" pitchFamily="18" charset="0"/>
                            </a:rPr>
                            <m:t>𝒍</m:t>
                          </m:r>
                        </m:sub>
                      </m:sSub>
                      <m:r>
                        <a:rPr lang="en-US" sz="2400" b="1" i="1">
                          <a:latin typeface="Cambria Math" panose="02040503050406030204" pitchFamily="18" charset="0"/>
                        </a:rPr>
                        <m:t>∗</m:t>
                      </m:r>
                      <m:d>
                        <m:dPr>
                          <m:ctrlPr>
                            <a:rPr lang="en-US" sz="2400" b="1" i="1">
                              <a:latin typeface="Cambria Math" panose="02040503050406030204" pitchFamily="18" charset="0"/>
                            </a:rPr>
                          </m:ctrlPr>
                        </m:dPr>
                        <m:e>
                          <m:sSub>
                            <m:sSubPr>
                              <m:ctrlPr>
                                <a:rPr lang="en-US" sz="2400" b="1" i="1">
                                  <a:latin typeface="Cambria Math" panose="02040503050406030204" pitchFamily="18" charset="0"/>
                                </a:rPr>
                              </m:ctrlPr>
                            </m:sSubPr>
                            <m:e>
                              <m:r>
                                <a:rPr lang="en-US" sz="2400" b="1" i="1">
                                  <a:latin typeface="Cambria Math" panose="02040503050406030204" pitchFamily="18" charset="0"/>
                                </a:rPr>
                                <m:t>𝑻</m:t>
                              </m:r>
                            </m:e>
                            <m:sub>
                              <m:r>
                                <a:rPr lang="en-US" sz="2400" b="1" i="1">
                                  <a:latin typeface="Cambria Math" panose="02040503050406030204" pitchFamily="18" charset="0"/>
                                </a:rPr>
                                <m:t>𝒇</m:t>
                              </m:r>
                              <m:r>
                                <a:rPr lang="en-US" sz="2400" b="1" i="1" smtClean="0">
                                  <a:latin typeface="Cambria Math" panose="02040503050406030204" pitchFamily="18" charset="0"/>
                                </a:rPr>
                                <m:t>𝒍</m:t>
                              </m:r>
                            </m:sub>
                          </m:sSub>
                          <m:r>
                            <a:rPr lang="en-US" sz="2400" b="1" i="1">
                              <a:latin typeface="Cambria Math" panose="02040503050406030204" pitchFamily="18" charset="0"/>
                            </a:rPr>
                            <m:t> −</m:t>
                          </m:r>
                          <m:sSub>
                            <m:sSubPr>
                              <m:ctrlPr>
                                <a:rPr lang="en-US" sz="2400" b="1" i="1">
                                  <a:latin typeface="Cambria Math" panose="02040503050406030204" pitchFamily="18" charset="0"/>
                                </a:rPr>
                              </m:ctrlPr>
                            </m:sSubPr>
                            <m:e>
                              <m:r>
                                <a:rPr lang="en-US" sz="2400" b="1" i="1">
                                  <a:latin typeface="Cambria Math" panose="02040503050406030204" pitchFamily="18" charset="0"/>
                                </a:rPr>
                                <m:t>𝑻</m:t>
                              </m:r>
                            </m:e>
                            <m:sub>
                              <m:r>
                                <a:rPr lang="en-US" sz="2400" b="1" i="1">
                                  <a:latin typeface="Cambria Math" panose="02040503050406030204" pitchFamily="18" charset="0"/>
                                </a:rPr>
                                <m:t>𝒊</m:t>
                              </m:r>
                              <m:r>
                                <a:rPr lang="en-US" sz="2400" b="1" i="1" smtClean="0">
                                  <a:latin typeface="Cambria Math" panose="02040503050406030204" pitchFamily="18" charset="0"/>
                                </a:rPr>
                                <m:t>𝒍</m:t>
                              </m:r>
                            </m:sub>
                          </m:sSub>
                        </m:e>
                      </m:d>
                      <m:r>
                        <a:rPr lang="en-US" sz="2400" b="1" i="1">
                          <a:latin typeface="Cambria Math" panose="02040503050406030204" pitchFamily="18" charset="0"/>
                        </a:rPr>
                        <m:t>+</m:t>
                      </m:r>
                      <m:r>
                        <a:rPr lang="en-US" sz="2400" b="1" i="1">
                          <a:latin typeface="Cambria Math" panose="02040503050406030204" pitchFamily="18" charset="0"/>
                        </a:rPr>
                        <m:t>𝒎</m:t>
                      </m:r>
                      <m:r>
                        <a:rPr lang="en-US" sz="2400" b="1" i="1">
                          <a:latin typeface="Cambria Math" panose="02040503050406030204" pitchFamily="18" charset="0"/>
                        </a:rPr>
                        <m:t> ∗</m:t>
                      </m:r>
                      <m:r>
                        <a:rPr lang="en-US" sz="2400" b="1" i="1" smtClean="0">
                          <a:latin typeface="Cambria Math" panose="02040503050406030204" pitchFamily="18" charset="0"/>
                        </a:rPr>
                        <m:t>𝑯𝒆𝒂𝒕</m:t>
                      </m:r>
                      <m:r>
                        <a:rPr lang="en-US" sz="2400" b="1" i="1" smtClean="0">
                          <a:latin typeface="Cambria Math" panose="02040503050406030204" pitchFamily="18" charset="0"/>
                        </a:rPr>
                        <m:t> </m:t>
                      </m:r>
                      <m:r>
                        <a:rPr lang="en-US" sz="2400" b="1" i="1" smtClean="0">
                          <a:latin typeface="Cambria Math" panose="02040503050406030204" pitchFamily="18" charset="0"/>
                        </a:rPr>
                        <m:t>𝒐𝒇</m:t>
                      </m:r>
                      <m:r>
                        <a:rPr lang="en-US" sz="2400" b="1" i="1" smtClean="0">
                          <a:latin typeface="Cambria Math" panose="02040503050406030204" pitchFamily="18" charset="0"/>
                        </a:rPr>
                        <m:t> </m:t>
                      </m:r>
                      <m:r>
                        <a:rPr lang="en-US" sz="2400" b="1" i="1" smtClean="0">
                          <a:latin typeface="Cambria Math" panose="02040503050406030204" pitchFamily="18" charset="0"/>
                        </a:rPr>
                        <m:t>𝑽𝒂𝒑𝒐𝒓𝒊𝒛𝒂𝒕𝒊𝒐𝒏</m:t>
                      </m:r>
                      <m:r>
                        <a:rPr lang="en-US" sz="2400" b="1" i="1">
                          <a:latin typeface="Cambria Math" panose="02040503050406030204" pitchFamily="18" charset="0"/>
                        </a:rPr>
                        <m:t>+</m:t>
                      </m:r>
                      <m:r>
                        <a:rPr lang="en-US" sz="2400" b="1" i="1">
                          <a:latin typeface="Cambria Math" panose="02040503050406030204" pitchFamily="18" charset="0"/>
                        </a:rPr>
                        <m:t>𝒎</m:t>
                      </m:r>
                      <m:r>
                        <a:rPr lang="en-US" sz="2400" b="1" i="1">
                          <a:latin typeface="Cambria Math" panose="02040503050406030204" pitchFamily="18" charset="0"/>
                        </a:rPr>
                        <m:t>∗</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𝑪</m:t>
                          </m:r>
                        </m:e>
                        <m:sub>
                          <m:r>
                            <a:rPr lang="en-US" sz="2400" b="1" i="1" smtClean="0">
                              <a:latin typeface="Cambria Math" panose="02040503050406030204" pitchFamily="18" charset="0"/>
                            </a:rPr>
                            <m:t>𝒈</m:t>
                          </m:r>
                        </m:sub>
                      </m:sSub>
                      <m:r>
                        <a:rPr lang="en-US" sz="2400" b="1" i="1">
                          <a:latin typeface="Cambria Math" panose="02040503050406030204" pitchFamily="18" charset="0"/>
                        </a:rPr>
                        <m:t>∗</m:t>
                      </m:r>
                      <m:d>
                        <m:dPr>
                          <m:ctrlPr>
                            <a:rPr lang="en-US" sz="2400" b="1" i="1">
                              <a:latin typeface="Cambria Math" panose="02040503050406030204" pitchFamily="18" charset="0"/>
                            </a:rPr>
                          </m:ctrlPr>
                        </m:dPr>
                        <m:e>
                          <m:sSub>
                            <m:sSubPr>
                              <m:ctrlPr>
                                <a:rPr lang="en-US" sz="2400" b="1" i="1">
                                  <a:latin typeface="Cambria Math" panose="02040503050406030204" pitchFamily="18" charset="0"/>
                                </a:rPr>
                              </m:ctrlPr>
                            </m:sSubPr>
                            <m:e>
                              <m:r>
                                <a:rPr lang="en-US" sz="2400" b="1" i="1">
                                  <a:latin typeface="Cambria Math" panose="02040503050406030204" pitchFamily="18" charset="0"/>
                                </a:rPr>
                                <m:t>𝑻</m:t>
                              </m:r>
                            </m:e>
                            <m:sub>
                              <m:r>
                                <a:rPr lang="en-US" sz="2400" b="1" i="1">
                                  <a:latin typeface="Cambria Math" panose="02040503050406030204" pitchFamily="18" charset="0"/>
                                </a:rPr>
                                <m:t>𝒇</m:t>
                              </m:r>
                              <m:r>
                                <a:rPr lang="en-US" sz="2400" b="1" i="1" smtClean="0">
                                  <a:latin typeface="Cambria Math" panose="02040503050406030204" pitchFamily="18" charset="0"/>
                                </a:rPr>
                                <m:t>𝒈</m:t>
                              </m:r>
                            </m:sub>
                          </m:sSub>
                          <m:r>
                            <a:rPr lang="en-US" sz="2400" b="1" i="1">
                              <a:latin typeface="Cambria Math" panose="02040503050406030204" pitchFamily="18" charset="0"/>
                            </a:rPr>
                            <m:t> −</m:t>
                          </m:r>
                          <m:sSub>
                            <m:sSubPr>
                              <m:ctrlPr>
                                <a:rPr lang="en-US" sz="2400" b="1" i="1">
                                  <a:latin typeface="Cambria Math" panose="02040503050406030204" pitchFamily="18" charset="0"/>
                                </a:rPr>
                              </m:ctrlPr>
                            </m:sSubPr>
                            <m:e>
                              <m:r>
                                <a:rPr lang="en-US" sz="2400" b="1" i="1">
                                  <a:latin typeface="Cambria Math" panose="02040503050406030204" pitchFamily="18" charset="0"/>
                                </a:rPr>
                                <m:t>𝑻</m:t>
                              </m:r>
                            </m:e>
                            <m:sub>
                              <m:r>
                                <a:rPr lang="en-US" sz="2400" b="1" i="1">
                                  <a:latin typeface="Cambria Math" panose="02040503050406030204" pitchFamily="18" charset="0"/>
                                </a:rPr>
                                <m:t>𝒊</m:t>
                              </m:r>
                              <m:r>
                                <a:rPr lang="en-US" sz="2400" b="1" i="1" smtClean="0">
                                  <a:latin typeface="Cambria Math" panose="02040503050406030204" pitchFamily="18" charset="0"/>
                                </a:rPr>
                                <m:t>𝒈</m:t>
                              </m:r>
                            </m:sub>
                          </m:sSub>
                        </m:e>
                      </m:d>
                    </m:oMath>
                  </m:oMathPara>
                </a14:m>
                <a:endParaRPr lang="en-US" sz="2800" b="1" dirty="0" smtClean="0"/>
              </a:p>
              <a:p>
                <a:pPr/>
                <a:endParaRPr lang="en-US" sz="2800" b="1" dirty="0"/>
              </a:p>
              <a:p>
                <a:pPr/>
                <a:r>
                  <a:rPr lang="en-US" sz="2800" b="1" dirty="0" smtClean="0"/>
                  <a:t>OR Solid to Gas</a:t>
                </a:r>
              </a:p>
              <a:p>
                <a:pPr/>
                <a14:m>
                  <m:oMathPara xmlns:m="http://schemas.openxmlformats.org/officeDocument/2006/math">
                    <m:oMathParaPr>
                      <m:jc m:val="left"/>
                    </m:oMathParaPr>
                    <m:oMath xmlns:m="http://schemas.openxmlformats.org/officeDocument/2006/math">
                      <m:r>
                        <a:rPr lang="en-US" sz="2400" b="1" i="1">
                          <a:latin typeface="Cambria Math" panose="02040503050406030204" pitchFamily="18" charset="0"/>
                        </a:rPr>
                        <m:t>𝑸</m:t>
                      </m:r>
                      <m:r>
                        <a:rPr lang="en-US" sz="2400" b="1" i="1">
                          <a:latin typeface="Cambria Math" panose="02040503050406030204" pitchFamily="18" charset="0"/>
                        </a:rPr>
                        <m:t>=</m:t>
                      </m:r>
                      <m:r>
                        <a:rPr lang="en-US" sz="2400" b="1" i="1" smtClean="0">
                          <a:latin typeface="Cambria Math" panose="02040503050406030204" pitchFamily="18" charset="0"/>
                        </a:rPr>
                        <m:t>𝑺𝒐𝒍𝒊𝒅</m:t>
                      </m:r>
                      <m:r>
                        <a:rPr lang="en-US" sz="2400" b="1" i="1" smtClean="0">
                          <a:latin typeface="Cambria Math" panose="02040503050406030204" pitchFamily="18" charset="0"/>
                        </a:rPr>
                        <m:t> </m:t>
                      </m:r>
                      <m:r>
                        <a:rPr lang="en-US" sz="2400" b="1" i="1" smtClean="0">
                          <a:latin typeface="Cambria Math" panose="02040503050406030204" pitchFamily="18" charset="0"/>
                        </a:rPr>
                        <m:t>𝒕𝒐</m:t>
                      </m:r>
                      <m:r>
                        <a:rPr lang="en-US" sz="2400" b="1" i="1" smtClean="0">
                          <a:latin typeface="Cambria Math" panose="02040503050406030204" pitchFamily="18" charset="0"/>
                        </a:rPr>
                        <m:t> </m:t>
                      </m:r>
                      <m:r>
                        <a:rPr lang="en-US" sz="2400" b="1" i="1" smtClean="0">
                          <a:latin typeface="Cambria Math" panose="02040503050406030204" pitchFamily="18" charset="0"/>
                        </a:rPr>
                        <m:t>𝑳𝒊𝒒𝒖𝒊𝒅</m:t>
                      </m:r>
                      <m:r>
                        <a:rPr lang="en-US" sz="2400" b="1" i="1" smtClean="0">
                          <a:latin typeface="Cambria Math" panose="02040503050406030204" pitchFamily="18" charset="0"/>
                        </a:rPr>
                        <m:t> </m:t>
                      </m:r>
                      <m:r>
                        <a:rPr lang="en-US" sz="2400" b="1" i="1" smtClean="0">
                          <a:latin typeface="Cambria Math" panose="02040503050406030204" pitchFamily="18" charset="0"/>
                        </a:rPr>
                        <m:t>𝑬𝒒𝒖𝒂𝒕𝒊𝒐𝒏</m:t>
                      </m:r>
                      <m:r>
                        <a:rPr lang="en-US" sz="2400" b="1" i="1" smtClean="0">
                          <a:latin typeface="Cambria Math" panose="02040503050406030204" pitchFamily="18" charset="0"/>
                        </a:rPr>
                        <m:t>+</m:t>
                      </m:r>
                      <m:r>
                        <a:rPr lang="en-US" sz="2400" b="1" i="1" smtClean="0">
                          <a:latin typeface="Cambria Math" panose="02040503050406030204" pitchFamily="18" charset="0"/>
                        </a:rPr>
                        <m:t>𝑳𝒊𝒒𝒖𝒊𝒅</m:t>
                      </m:r>
                      <m:r>
                        <a:rPr lang="en-US" sz="2400" b="1" i="1" smtClean="0">
                          <a:latin typeface="Cambria Math" panose="02040503050406030204" pitchFamily="18" charset="0"/>
                        </a:rPr>
                        <m:t> </m:t>
                      </m:r>
                      <m:r>
                        <a:rPr lang="en-US" sz="2400" b="1" i="1" smtClean="0">
                          <a:latin typeface="Cambria Math" panose="02040503050406030204" pitchFamily="18" charset="0"/>
                        </a:rPr>
                        <m:t>𝒕𝒐</m:t>
                      </m:r>
                      <m:r>
                        <a:rPr lang="en-US" sz="2400" b="1" i="1" smtClean="0">
                          <a:latin typeface="Cambria Math" panose="02040503050406030204" pitchFamily="18" charset="0"/>
                        </a:rPr>
                        <m:t> </m:t>
                      </m:r>
                      <m:r>
                        <a:rPr lang="en-US" sz="2400" b="1" i="1" smtClean="0">
                          <a:latin typeface="Cambria Math" panose="02040503050406030204" pitchFamily="18" charset="0"/>
                        </a:rPr>
                        <m:t>𝑮𝒂𝒔</m:t>
                      </m:r>
                      <m:r>
                        <a:rPr lang="en-US" sz="2400" b="1" i="1" smtClean="0">
                          <a:latin typeface="Cambria Math" panose="02040503050406030204" pitchFamily="18" charset="0"/>
                        </a:rPr>
                        <m:t> </m:t>
                      </m:r>
                      <m:r>
                        <a:rPr lang="en-US" sz="2400" b="1" i="1" smtClean="0">
                          <a:latin typeface="Cambria Math" panose="02040503050406030204" pitchFamily="18" charset="0"/>
                        </a:rPr>
                        <m:t>𝑬𝒒𝒖𝒂𝒕𝒊𝒐𝒏</m:t>
                      </m:r>
                    </m:oMath>
                  </m:oMathPara>
                </a14:m>
                <a:endParaRPr lang="en-US" sz="2800" b="1" dirty="0"/>
              </a:p>
            </p:txBody>
          </p:sp>
        </mc:Choice>
        <mc:Fallback>
          <p:sp>
            <p:nvSpPr>
              <p:cNvPr id="3" name="Rectangle 2"/>
              <p:cNvSpPr>
                <a:spLocks noRot="1" noChangeAspect="1" noMove="1" noResize="1" noEditPoints="1" noAdjustHandles="1" noChangeArrowheads="1" noChangeShapeType="1" noTextEdit="1"/>
              </p:cNvSpPr>
              <p:nvPr/>
            </p:nvSpPr>
            <p:spPr>
              <a:xfrm>
                <a:off x="680423" y="2550039"/>
                <a:ext cx="11207940" cy="3908506"/>
              </a:xfrm>
              <a:prstGeom prst="rect">
                <a:avLst/>
              </a:prstGeom>
              <a:blipFill>
                <a:blip r:embed="rId2"/>
                <a:stretch>
                  <a:fillRect l="-1143" t="-1404" b="-1404"/>
                </a:stretch>
              </a:blipFill>
            </p:spPr>
            <p:txBody>
              <a:bodyPr/>
              <a:lstStyle/>
              <a:p>
                <a:r>
                  <a:rPr lang="en-US">
                    <a:noFill/>
                  </a:rPr>
                  <a:t> </a:t>
                </a:r>
              </a:p>
            </p:txBody>
          </p:sp>
        </mc:Fallback>
      </mc:AlternateContent>
    </p:spTree>
    <p:extLst>
      <p:ext uri="{BB962C8B-B14F-4D97-AF65-F5344CB8AC3E}">
        <p14:creationId xmlns:p14="http://schemas.microsoft.com/office/powerpoint/2010/main" val="8904368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702575" y="189700"/>
            <a:ext cx="52977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Phase Change Calculations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3"/>
          <p:cNvSpPr txBox="1">
            <a:spLocks noChangeArrowheads="1"/>
          </p:cNvSpPr>
          <p:nvPr/>
        </p:nvSpPr>
        <p:spPr bwMode="auto">
          <a:xfrm>
            <a:off x="2137814" y="705226"/>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60375" marR="0" lvl="0" indent="-460375" algn="l" defTabSz="914400" rtl="0" eaLnBrk="1" fontAlgn="base" latinLnBrk="0" hangingPunct="1">
              <a:lnSpc>
                <a:spcPct val="100000"/>
              </a:lnSpc>
              <a:spcBef>
                <a:spcPct val="20000"/>
              </a:spcBef>
              <a:spcAft>
                <a:spcPct val="0"/>
              </a:spcAft>
              <a:buClrTx/>
              <a:buSzTx/>
              <a:buFontTx/>
              <a:buChar char="•"/>
              <a:tabLst/>
              <a:defRPr/>
            </a:pPr>
            <a:endParaRPr kumimoji="0" lang="en-US" altLang="en-US" sz="2800" b="0" i="0" u="none" strike="noStrike" kern="0" cap="none" spc="0" normalizeH="0" baseline="0" noProof="0" dirty="0" smtClean="0">
              <a:ln>
                <a:noFill/>
              </a:ln>
              <a:solidFill>
                <a:srgbClr val="000000"/>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6" name="TextBox 5"/>
              <p:cNvSpPr txBox="1"/>
              <p:nvPr/>
            </p:nvSpPr>
            <p:spPr>
              <a:xfrm>
                <a:off x="2486870" y="1058276"/>
                <a:ext cx="7880544" cy="62095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Example:  How much heat is required to change 15 g of ice at -15</a:t>
                </a:r>
                <a14:m>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oMath>
                </a14:m>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 into 15 g of water vapor?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Specific Heat of water is </a:t>
                </a:r>
                <a14:m>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𝟏𝟖𝟔</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rPr>
                          <m:t>𝑱</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rPr>
                          <m:t>𝒈</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rPr>
                          <m:t> ∗ ℃</m:t>
                        </m:r>
                      </m:den>
                    </m:f>
                  </m:oMath>
                </a14:m>
                <a:endParaRPr kumimoji="0" lang="en-US" sz="2800" b="1" i="1" u="none" strike="noStrike" kern="1200" cap="none" spc="0" normalizeH="0" baseline="0" noProof="0" dirty="0" smtClean="0">
                  <a:ln>
                    <a:noFill/>
                  </a:ln>
                  <a:solidFill>
                    <a:prstClr val="black"/>
                  </a:solidFill>
                  <a:effectLst/>
                  <a:uLnTx/>
                  <a:uFillTx/>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1" i="1" dirty="0">
                  <a:solidFill>
                    <a:prstClr val="black"/>
                  </a:solidFill>
                  <a:latin typeface="Calibri" panose="020F0502020204030204"/>
                </a:endParaRPr>
              </a:p>
              <a:p>
                <a:pPr marL="457200" lvl="0" indent="-457200">
                  <a:buFont typeface="Arial" panose="020B0604020202020204" pitchFamily="34" charset="0"/>
                  <a:buChar char="•"/>
                </a:pPr>
                <a:r>
                  <a:rPr lang="en-US" sz="2800" b="1" dirty="0" smtClean="0">
                    <a:solidFill>
                      <a:prstClr val="black"/>
                    </a:solidFill>
                    <a:latin typeface="Calibri" panose="020F0502020204030204"/>
                  </a:rPr>
                  <a:t>The Specific Heat of Ice is 2.03 </a:t>
                </a:r>
                <a14:m>
                  <m:oMath xmlns:m="http://schemas.openxmlformats.org/officeDocument/2006/math">
                    <m:f>
                      <m:fPr>
                        <m:ctrlPr>
                          <a:rPr lang="en-US" sz="2800" b="1" i="1">
                            <a:solidFill>
                              <a:prstClr val="black"/>
                            </a:solidFill>
                            <a:latin typeface="Cambria Math" panose="02040503050406030204" pitchFamily="18" charset="0"/>
                          </a:rPr>
                        </m:ctrlPr>
                      </m:fPr>
                      <m:num>
                        <m:r>
                          <a:rPr lang="en-US" sz="2800" b="1" i="1">
                            <a:solidFill>
                              <a:prstClr val="black"/>
                            </a:solidFill>
                            <a:latin typeface="Cambria Math" panose="02040503050406030204" pitchFamily="18" charset="0"/>
                          </a:rPr>
                          <m:t>𝑱</m:t>
                        </m:r>
                      </m:num>
                      <m:den>
                        <m:r>
                          <a:rPr lang="en-US" sz="2800" b="1" i="1">
                            <a:solidFill>
                              <a:prstClr val="black"/>
                            </a:solidFill>
                            <a:latin typeface="Cambria Math" panose="02040503050406030204" pitchFamily="18" charset="0"/>
                          </a:rPr>
                          <m:t>𝒈</m:t>
                        </m:r>
                        <m:r>
                          <a:rPr lang="en-US" sz="2800" b="1" i="1">
                            <a:solidFill>
                              <a:prstClr val="black"/>
                            </a:solidFill>
                            <a:latin typeface="Cambria Math" panose="02040503050406030204" pitchFamily="18" charset="0"/>
                          </a:rPr>
                          <m:t> ∗ ℃</m:t>
                        </m:r>
                      </m:den>
                    </m:f>
                  </m:oMath>
                </a14:m>
                <a:endParaRPr kumimoji="0" lang="en-US" sz="2800" b="1" u="none" strike="noStrike" kern="1200" cap="none" spc="0" normalizeH="0" baseline="0" noProof="0" dirty="0" smtClean="0">
                  <a:ln>
                    <a:noFill/>
                  </a:ln>
                  <a:solidFill>
                    <a:prstClr val="black"/>
                  </a:solidFill>
                  <a:effectLst/>
                  <a:uLnTx/>
                  <a:uFillTx/>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457200" lvl="0" indent="-457200">
                  <a:buFont typeface="Arial" panose="020B0604020202020204" pitchFamily="34" charset="0"/>
                  <a:buChar char="•"/>
                </a:pPr>
                <a:r>
                  <a:rPr lang="en-US" sz="2800" b="1" dirty="0" smtClean="0">
                    <a:solidFill>
                      <a:prstClr val="black"/>
                    </a:solidFill>
                    <a:latin typeface="Calibri" panose="020F0502020204030204"/>
                  </a:rPr>
                  <a:t>The heat of fusion for ice is  6.01 </a:t>
                </a:r>
                <a14:m>
                  <m:oMath xmlns:m="http://schemas.openxmlformats.org/officeDocument/2006/math">
                    <m:f>
                      <m:fPr>
                        <m:ctrlPr>
                          <a:rPr lang="en-US" sz="2800" b="1" i="1">
                            <a:solidFill>
                              <a:prstClr val="black"/>
                            </a:solidFill>
                            <a:latin typeface="Cambria Math" panose="02040503050406030204" pitchFamily="18" charset="0"/>
                          </a:rPr>
                        </m:ctrlPr>
                      </m:fPr>
                      <m:num>
                        <m:r>
                          <a:rPr lang="en-US" sz="2800" b="1" i="1" smtClean="0">
                            <a:solidFill>
                              <a:prstClr val="black"/>
                            </a:solidFill>
                            <a:latin typeface="Cambria Math" panose="02040503050406030204" pitchFamily="18" charset="0"/>
                          </a:rPr>
                          <m:t>𝒌</m:t>
                        </m:r>
                        <m:r>
                          <a:rPr lang="en-US" sz="2800" b="1" i="1" smtClean="0">
                            <a:solidFill>
                              <a:prstClr val="black"/>
                            </a:solidFill>
                            <a:latin typeface="Cambria Math" panose="02040503050406030204" pitchFamily="18" charset="0"/>
                          </a:rPr>
                          <m:t>𝑱</m:t>
                        </m:r>
                      </m:num>
                      <m:den>
                        <m:r>
                          <a:rPr lang="en-US" sz="2800" b="1" i="1" smtClean="0">
                            <a:solidFill>
                              <a:prstClr val="black"/>
                            </a:solidFill>
                            <a:latin typeface="Cambria Math" panose="02040503050406030204" pitchFamily="18" charset="0"/>
                          </a:rPr>
                          <m:t>𝒎𝒐𝒍</m:t>
                        </m:r>
                        <m:r>
                          <a:rPr lang="en-US" sz="2800" b="1" i="1" smtClean="0">
                            <a:solidFill>
                              <a:prstClr val="black"/>
                            </a:solidFill>
                            <a:latin typeface="Cambria Math" panose="02040503050406030204" pitchFamily="18" charset="0"/>
                          </a:rPr>
                          <m:t> </m:t>
                        </m:r>
                      </m:den>
                    </m:f>
                  </m:oMath>
                </a14:m>
                <a:endPar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457200" lvl="0" indent="-457200">
                  <a:buFont typeface="Arial" panose="020B0604020202020204" pitchFamily="34" charset="0"/>
                  <a:buChar char="•"/>
                </a:pPr>
                <a:endParaRPr lang="en-US" sz="2800" b="1" dirty="0">
                  <a:solidFill>
                    <a:prstClr val="black"/>
                  </a:solidFill>
                  <a:latin typeface="Calibri" panose="020F0502020204030204"/>
                </a:endParaRPr>
              </a:p>
              <a:p>
                <a:pPr marL="457200" lvl="0" indent="-457200">
                  <a:buFont typeface="Arial" panose="020B0604020202020204" pitchFamily="34" charset="0"/>
                  <a:buChar cha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heat of vaporization for water is  </a:t>
                </a:r>
                <a:r>
                  <a:rPr lang="en-US" sz="2800" b="1" dirty="0" smtClean="0">
                    <a:solidFill>
                      <a:prstClr val="black"/>
                    </a:solidFill>
                  </a:rPr>
                  <a:t>40.7 </a:t>
                </a:r>
                <a14:m>
                  <m:oMath xmlns:m="http://schemas.openxmlformats.org/officeDocument/2006/math">
                    <m:f>
                      <m:fPr>
                        <m:ctrlPr>
                          <a:rPr lang="en-US" sz="2800" b="1" i="1">
                            <a:solidFill>
                              <a:prstClr val="black"/>
                            </a:solidFill>
                            <a:latin typeface="Cambria Math" panose="02040503050406030204" pitchFamily="18" charset="0"/>
                          </a:rPr>
                        </m:ctrlPr>
                      </m:fPr>
                      <m:num>
                        <m:r>
                          <a:rPr lang="en-US" sz="2800" b="1" i="1">
                            <a:solidFill>
                              <a:prstClr val="black"/>
                            </a:solidFill>
                            <a:latin typeface="Cambria Math" panose="02040503050406030204" pitchFamily="18" charset="0"/>
                          </a:rPr>
                          <m:t>𝒌𝑱</m:t>
                        </m:r>
                      </m:num>
                      <m:den>
                        <m:r>
                          <a:rPr lang="en-US" sz="2800" b="1" i="1">
                            <a:solidFill>
                              <a:prstClr val="black"/>
                            </a:solidFill>
                            <a:latin typeface="Cambria Math" panose="02040503050406030204" pitchFamily="18" charset="0"/>
                          </a:rPr>
                          <m:t>𝒎𝒐𝒍</m:t>
                        </m:r>
                        <m:r>
                          <a:rPr lang="en-US" sz="2800" b="1" i="1">
                            <a:solidFill>
                              <a:prstClr val="black"/>
                            </a:solidFill>
                            <a:latin typeface="Cambria Math" panose="02040503050406030204" pitchFamily="18" charset="0"/>
                          </a:rPr>
                          <m:t> </m:t>
                        </m:r>
                      </m:den>
                    </m:f>
                  </m:oMath>
                </a14:m>
                <a:endPar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6" name="TextBox 5"/>
              <p:cNvSpPr txBox="1">
                <a:spLocks noRot="1" noChangeAspect="1" noMove="1" noResize="1" noEditPoints="1" noAdjustHandles="1" noChangeArrowheads="1" noChangeShapeType="1" noTextEdit="1"/>
              </p:cNvSpPr>
              <p:nvPr/>
            </p:nvSpPr>
            <p:spPr>
              <a:xfrm>
                <a:off x="2486870" y="1058276"/>
                <a:ext cx="7880544" cy="6209520"/>
              </a:xfrm>
              <a:prstGeom prst="rect">
                <a:avLst/>
              </a:prstGeom>
              <a:blipFill>
                <a:blip r:embed="rId2"/>
                <a:stretch>
                  <a:fillRect l="-1624" t="-982"/>
                </a:stretch>
              </a:blipFill>
            </p:spPr>
            <p:txBody>
              <a:bodyPr/>
              <a:lstStyle/>
              <a:p>
                <a:r>
                  <a:rPr lang="en-US">
                    <a:noFill/>
                  </a:rPr>
                  <a:t> </a:t>
                </a:r>
              </a:p>
            </p:txBody>
          </p:sp>
        </mc:Fallback>
      </mc:AlternateContent>
    </p:spTree>
    <p:extLst>
      <p:ext uri="{BB962C8B-B14F-4D97-AF65-F5344CB8AC3E}">
        <p14:creationId xmlns:p14="http://schemas.microsoft.com/office/powerpoint/2010/main" val="21202628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984120" y="320506"/>
            <a:ext cx="66954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Phase Changes – Heating Curves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3"/>
          <p:cNvSpPr txBox="1">
            <a:spLocks noChangeArrowheads="1"/>
          </p:cNvSpPr>
          <p:nvPr/>
        </p:nvSpPr>
        <p:spPr bwMode="auto">
          <a:xfrm>
            <a:off x="2137815" y="1151823"/>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60375" marR="0" lvl="0" indent="-460375" algn="l" defTabSz="914400" rtl="0" eaLnBrk="1" fontAlgn="base" latinLnBrk="0" hangingPunct="1">
              <a:lnSpc>
                <a:spcPct val="100000"/>
              </a:lnSpc>
              <a:spcBef>
                <a:spcPct val="20000"/>
              </a:spcBef>
              <a:spcAft>
                <a:spcPct val="0"/>
              </a:spcAft>
              <a:buClrTx/>
              <a:buSzTx/>
              <a:buFontTx/>
              <a:buChar char="•"/>
              <a:tabLst/>
              <a:defRPr/>
            </a:pPr>
            <a:endParaRPr kumimoji="0" lang="en-US" altLang="en-US" sz="28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6" name="Content Placeholder 2"/>
          <p:cNvSpPr txBox="1">
            <a:spLocks/>
          </p:cNvSpPr>
          <p:nvPr/>
        </p:nvSpPr>
        <p:spPr bwMode="auto">
          <a:xfrm>
            <a:off x="1905899" y="1519645"/>
            <a:ext cx="88519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r>
              <a:rPr lang="en-US" altLang="en-US" kern="0" dirty="0" smtClean="0">
                <a:solidFill>
                  <a:srgbClr val="000000"/>
                </a:solidFill>
              </a:rPr>
              <a:t>Which scenario would cause more damage and why?</a:t>
            </a:r>
            <a:endParaRPr kumimoji="0" lang="en-US" altLang="en-US" sz="3200" b="0" i="0" u="none" strike="noStrike" kern="0" cap="none" spc="0" normalizeH="0" baseline="0" noProof="0" dirty="0" smtClean="0">
              <a:ln>
                <a:noFill/>
              </a:ln>
              <a:solidFill>
                <a:srgbClr val="000000"/>
              </a:solidFill>
              <a:effectLst/>
              <a:uLnTx/>
              <a:uFillTx/>
              <a:latin typeface="Calibri"/>
              <a:ea typeface="ＭＳ Ｐゴシック" charset="0"/>
              <a:cs typeface="Calibri"/>
            </a:endParaRPr>
          </a:p>
          <a:p>
            <a:pPr marL="971550" marR="0" lvl="1" indent="-51435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lang="en-US" altLang="en-US" kern="0" dirty="0" smtClean="0">
                <a:solidFill>
                  <a:srgbClr val="000000"/>
                </a:solidFill>
              </a:rPr>
              <a:t>Getting burned by steam</a:t>
            </a:r>
          </a:p>
          <a:p>
            <a:pPr marL="971550" marR="0" lvl="1" indent="-514350" algn="l" defTabSz="914400" rtl="0" eaLnBrk="0" fontAlgn="base" latinLnBrk="0" hangingPunct="0">
              <a:lnSpc>
                <a:spcPct val="100000"/>
              </a:lnSpc>
              <a:spcBef>
                <a:spcPct val="20000"/>
              </a:spcBef>
              <a:spcAft>
                <a:spcPct val="0"/>
              </a:spcAft>
              <a:buClr>
                <a:srgbClr val="4E5575"/>
              </a:buClr>
              <a:buSzTx/>
              <a:buFont typeface="+mj-lt"/>
              <a:buAutoNum type="alphaLcPeriod"/>
              <a:tabLst/>
              <a:defRPr/>
            </a:pPr>
            <a:r>
              <a:rPr kumimoji="0" lang="en-US" altLang="en-US" sz="2800" b="0" i="0" u="none" strike="noStrike" kern="0" cap="none" spc="0" normalizeH="0" baseline="0" noProof="0" dirty="0" smtClean="0">
                <a:ln>
                  <a:noFill/>
                </a:ln>
                <a:solidFill>
                  <a:srgbClr val="000000"/>
                </a:solidFill>
                <a:effectLst/>
                <a:uLnTx/>
                <a:uFillTx/>
                <a:latin typeface="Calibri"/>
                <a:ea typeface="ＭＳ Ｐゴシック" charset="0"/>
                <a:cs typeface="Calibri"/>
              </a:rPr>
              <a:t>Getting</a:t>
            </a:r>
            <a:r>
              <a:rPr kumimoji="0" lang="en-US" altLang="en-US" sz="2800" b="0" i="0" u="none" strike="noStrike" kern="0" cap="none" spc="0" normalizeH="0" noProof="0" dirty="0" smtClean="0">
                <a:ln>
                  <a:noFill/>
                </a:ln>
                <a:solidFill>
                  <a:srgbClr val="000000"/>
                </a:solidFill>
                <a:effectLst/>
                <a:uLnTx/>
                <a:uFillTx/>
                <a:latin typeface="Calibri"/>
                <a:ea typeface="ＭＳ Ｐゴシック" charset="0"/>
                <a:cs typeface="Calibri"/>
              </a:rPr>
              <a:t> burned by boiling water</a:t>
            </a:r>
            <a:endParaRPr kumimoji="0" lang="en-US" altLang="en-US" sz="2800" b="0" i="0" u="none" strike="noStrike" kern="0" cap="none" spc="0" normalizeH="0" baseline="0" noProof="0" dirty="0" smtClean="0">
              <a:ln>
                <a:noFill/>
              </a:ln>
              <a:solidFill>
                <a:srgbClr val="000000"/>
              </a:solidFill>
              <a:effectLst/>
              <a:uLnTx/>
              <a:uFillTx/>
              <a:latin typeface="Calibri"/>
              <a:ea typeface="ＭＳ Ｐゴシック" charset="0"/>
              <a:cs typeface="Calibri"/>
            </a:endParaRPr>
          </a:p>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GB" sz="3200" b="0" i="0" u="none" strike="noStrike" kern="0" cap="none" spc="0" normalizeH="0" baseline="0" noProof="0" dirty="0">
              <a:ln>
                <a:noFill/>
              </a:ln>
              <a:solidFill>
                <a:srgbClr val="000000"/>
              </a:solidFill>
              <a:effectLst/>
              <a:uLnTx/>
              <a:uFillTx/>
              <a:latin typeface="Calibri"/>
              <a:ea typeface="ＭＳ Ｐゴシック" charset="0"/>
              <a:cs typeface="Calibri"/>
            </a:endParaRPr>
          </a:p>
        </p:txBody>
      </p:sp>
    </p:spTree>
    <p:extLst>
      <p:ext uri="{BB962C8B-B14F-4D97-AF65-F5344CB8AC3E}">
        <p14:creationId xmlns:p14="http://schemas.microsoft.com/office/powerpoint/2010/main" val="1310547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827417" y="418012"/>
            <a:ext cx="44674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Intermolecular Forces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2477043" y="1267097"/>
            <a:ext cx="7168244"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Intermolecular forces are forces between molecules.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noProof="0" dirty="0" smtClean="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dirty="0" smtClean="0">
                <a:ln>
                  <a:noFill/>
                </a:ln>
                <a:solidFill>
                  <a:prstClr val="black"/>
                </a:solidFill>
                <a:effectLst/>
                <a:uLnTx/>
                <a:uFillTx/>
                <a:latin typeface="Calibri" panose="020F0502020204030204"/>
                <a:ea typeface="+mn-ea"/>
                <a:cs typeface="+mn-cs"/>
              </a:rPr>
              <a:t>There</a:t>
            </a:r>
            <a:r>
              <a:rPr kumimoji="0" lang="en-US" sz="2800" b="1" i="0" u="none" strike="noStrike" kern="1200" cap="none" spc="0" normalizeH="0" dirty="0" smtClean="0">
                <a:ln>
                  <a:noFill/>
                </a:ln>
                <a:solidFill>
                  <a:prstClr val="black"/>
                </a:solidFill>
                <a:effectLst/>
                <a:uLnTx/>
                <a:uFillTx/>
                <a:latin typeface="Calibri" panose="020F0502020204030204"/>
                <a:ea typeface="+mn-ea"/>
                <a:cs typeface="+mn-cs"/>
              </a:rPr>
              <a:t> are three types of intermolecular forces that we will talk about.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baseline="0" noProof="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dirty="0" smtClean="0">
                <a:ln>
                  <a:noFill/>
                </a:ln>
                <a:solidFill>
                  <a:prstClr val="black"/>
                </a:solidFill>
                <a:effectLst/>
                <a:uLnTx/>
                <a:uFillTx/>
                <a:latin typeface="Calibri" panose="020F0502020204030204"/>
                <a:ea typeface="+mn-ea"/>
                <a:cs typeface="+mn-cs"/>
              </a:rPr>
              <a:t>Hydrogen Bonding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baseline="0" noProof="0" dirty="0" smtClean="0">
                <a:solidFill>
                  <a:prstClr val="black"/>
                </a:solidFill>
                <a:latin typeface="Calibri" panose="020F0502020204030204"/>
              </a:rPr>
              <a:t>Dipole-Dipole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dirty="0" smtClean="0">
                <a:ln>
                  <a:noFill/>
                </a:ln>
                <a:solidFill>
                  <a:prstClr val="black"/>
                </a:solidFill>
                <a:effectLst/>
                <a:uLnTx/>
                <a:uFillTx/>
                <a:latin typeface="Calibri" panose="020F0502020204030204"/>
                <a:ea typeface="+mn-ea"/>
                <a:cs typeface="+mn-cs"/>
              </a:rPr>
              <a:t>London Dispersion Forces</a:t>
            </a:r>
          </a:p>
          <a:p>
            <a:pPr marR="0" lvl="0" algn="l" defTabSz="914400" rtl="0" eaLnBrk="1" fontAlgn="auto" latinLnBrk="0" hangingPunct="1">
              <a:lnSpc>
                <a:spcPct val="100000"/>
              </a:lnSpc>
              <a:spcBef>
                <a:spcPts val="0"/>
              </a:spcBef>
              <a:spcAft>
                <a:spcPts val="0"/>
              </a:spcAft>
              <a:buClrTx/>
              <a:buSzTx/>
              <a:tabLst/>
              <a:defRPr/>
            </a:pPr>
            <a:endParaRPr lang="en-US" sz="2800" b="1"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US" sz="2800" b="1" baseline="0" noProof="0" dirty="0" smtClean="0">
                <a:solidFill>
                  <a:prstClr val="black"/>
                </a:solidFill>
                <a:latin typeface="Calibri" panose="020F0502020204030204"/>
              </a:rPr>
              <a:t>Important</a:t>
            </a:r>
            <a:r>
              <a:rPr lang="en-US" sz="2800" b="1" dirty="0" smtClean="0">
                <a:solidFill>
                  <a:prstClr val="black"/>
                </a:solidFill>
                <a:latin typeface="Calibri" panose="020F0502020204030204"/>
              </a:rPr>
              <a:t>: Intramolecular bonds are stronger than inter molecular forces.</a:t>
            </a:r>
            <a:endParaRPr lang="en-US" sz="2800" b="1" baseline="0" noProof="0" dirty="0">
              <a:solidFill>
                <a:prstClr val="black"/>
              </a:solidFill>
              <a:latin typeface="Calibri" panose="020F0502020204030204"/>
            </a:endParaRPr>
          </a:p>
        </p:txBody>
      </p:sp>
      <p:cxnSp>
        <p:nvCxnSpPr>
          <p:cNvPr id="5" name="Straight Arrow Connector 4"/>
          <p:cNvCxnSpPr/>
          <p:nvPr/>
        </p:nvCxnSpPr>
        <p:spPr>
          <a:xfrm flipV="1">
            <a:off x="7249886" y="3898586"/>
            <a:ext cx="0" cy="131349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7400108" y="4078279"/>
            <a:ext cx="1789611" cy="954107"/>
          </a:xfrm>
          <a:prstGeom prst="rect">
            <a:avLst/>
          </a:prstGeom>
          <a:noFill/>
        </p:spPr>
        <p:txBody>
          <a:bodyPr wrap="square" rtlCol="0">
            <a:spAutoFit/>
          </a:bodyPr>
          <a:lstStyle/>
          <a:p>
            <a:r>
              <a:rPr lang="en-US" sz="2800" b="1" dirty="0" smtClean="0"/>
              <a:t>Strength of Force</a:t>
            </a:r>
            <a:endParaRPr lang="en-US" sz="2800" b="1" dirty="0"/>
          </a:p>
        </p:txBody>
      </p:sp>
    </p:spTree>
    <p:extLst>
      <p:ext uri="{BB962C8B-B14F-4D97-AF65-F5344CB8AC3E}">
        <p14:creationId xmlns:p14="http://schemas.microsoft.com/office/powerpoint/2010/main" val="16093792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984120" y="320506"/>
            <a:ext cx="66954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Phase Changes – Heating Curves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3"/>
          <p:cNvSpPr txBox="1">
            <a:spLocks noChangeArrowheads="1"/>
          </p:cNvSpPr>
          <p:nvPr/>
        </p:nvSpPr>
        <p:spPr bwMode="auto">
          <a:xfrm>
            <a:off x="2137815" y="1151823"/>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60375" marR="0" lvl="0" indent="-460375" algn="l" defTabSz="914400" rtl="0" eaLnBrk="1" fontAlgn="base" latinLnBrk="0" hangingPunct="1">
              <a:lnSpc>
                <a:spcPct val="100000"/>
              </a:lnSpc>
              <a:spcBef>
                <a:spcPct val="20000"/>
              </a:spcBef>
              <a:spcAft>
                <a:spcPct val="0"/>
              </a:spcAft>
              <a:buClrTx/>
              <a:buSzTx/>
              <a:buFontTx/>
              <a:buChar char="•"/>
              <a:tabLst/>
              <a:defRPr/>
            </a:pPr>
            <a:endParaRPr kumimoji="0" lang="en-US" altLang="en-US" sz="28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6" name="Content Placeholder 2"/>
          <p:cNvSpPr txBox="1">
            <a:spLocks/>
          </p:cNvSpPr>
          <p:nvPr/>
        </p:nvSpPr>
        <p:spPr bwMode="auto">
          <a:xfrm>
            <a:off x="1826665" y="1545771"/>
            <a:ext cx="8851900" cy="1615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r>
              <a:rPr lang="en-US" altLang="en-US" kern="0" dirty="0" smtClean="0">
                <a:solidFill>
                  <a:srgbClr val="000000"/>
                </a:solidFill>
              </a:rPr>
              <a:t>What would happen to the phase change diagram if my intermolecular forces increased?</a:t>
            </a:r>
            <a:endParaRPr kumimoji="0" lang="en-US" altLang="en-US" sz="3200" b="0" i="0" u="none" strike="noStrike" kern="0" cap="none" spc="0" normalizeH="0" baseline="0" noProof="0" dirty="0" smtClean="0">
              <a:ln>
                <a:noFill/>
              </a:ln>
              <a:solidFill>
                <a:srgbClr val="000000"/>
              </a:solidFill>
              <a:effectLst/>
              <a:uLnTx/>
              <a:uFillTx/>
              <a:latin typeface="Calibri"/>
              <a:ea typeface="ＭＳ Ｐゴシック" charset="0"/>
              <a:cs typeface="Calibri"/>
            </a:endParaRPr>
          </a:p>
          <a:p>
            <a:pPr marL="0" marR="0" lvl="0" indent="0" algn="l" defTabSz="914400" rtl="0" eaLnBrk="0" fontAlgn="base" latinLnBrk="0" hangingPunct="0">
              <a:lnSpc>
                <a:spcPct val="100000"/>
              </a:lnSpc>
              <a:spcBef>
                <a:spcPct val="20000"/>
              </a:spcBef>
              <a:spcAft>
                <a:spcPct val="0"/>
              </a:spcAft>
              <a:buClr>
                <a:srgbClr val="4E5575"/>
              </a:buClr>
              <a:buSzTx/>
              <a:buNone/>
              <a:tabLst/>
              <a:defRPr/>
            </a:pPr>
            <a:endParaRPr kumimoji="0" lang="en-GB" sz="3200" b="0" i="0" u="none" strike="noStrike" kern="0" cap="none" spc="0" normalizeH="0" baseline="0" noProof="0" dirty="0">
              <a:ln>
                <a:noFill/>
              </a:ln>
              <a:solidFill>
                <a:srgbClr val="000000"/>
              </a:solidFill>
              <a:effectLst/>
              <a:uLnTx/>
              <a:uFillTx/>
              <a:latin typeface="Calibri"/>
              <a:ea typeface="ＭＳ Ｐゴシック" charset="0"/>
              <a:cs typeface="Calibri"/>
            </a:endParaRPr>
          </a:p>
        </p:txBody>
      </p:sp>
      <p:pic>
        <p:nvPicPr>
          <p:cNvPr id="3" name="Picture 2"/>
          <p:cNvPicPr>
            <a:picLocks noChangeAspect="1"/>
          </p:cNvPicPr>
          <p:nvPr/>
        </p:nvPicPr>
        <p:blipFill>
          <a:blip r:embed="rId2"/>
          <a:stretch>
            <a:fillRect/>
          </a:stretch>
        </p:blipFill>
        <p:spPr>
          <a:xfrm>
            <a:off x="3344091" y="2846395"/>
            <a:ext cx="5577840" cy="3323630"/>
          </a:xfrm>
          <a:prstGeom prst="rect">
            <a:avLst/>
          </a:prstGeom>
        </p:spPr>
      </p:pic>
    </p:spTree>
    <p:extLst>
      <p:ext uri="{BB962C8B-B14F-4D97-AF65-F5344CB8AC3E}">
        <p14:creationId xmlns:p14="http://schemas.microsoft.com/office/powerpoint/2010/main" val="4041179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984120" y="320506"/>
            <a:ext cx="66954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Phase Changes – Heating Curves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3"/>
          <p:cNvSpPr txBox="1">
            <a:spLocks noChangeArrowheads="1"/>
          </p:cNvSpPr>
          <p:nvPr/>
        </p:nvSpPr>
        <p:spPr bwMode="auto">
          <a:xfrm>
            <a:off x="2137815" y="1151823"/>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60375" marR="0" lvl="0" indent="-460375" algn="l" defTabSz="914400" rtl="0" eaLnBrk="1" fontAlgn="base" latinLnBrk="0" hangingPunct="1">
              <a:lnSpc>
                <a:spcPct val="100000"/>
              </a:lnSpc>
              <a:spcBef>
                <a:spcPct val="20000"/>
              </a:spcBef>
              <a:spcAft>
                <a:spcPct val="0"/>
              </a:spcAft>
              <a:buClrTx/>
              <a:buSzTx/>
              <a:buFontTx/>
              <a:buChar char="•"/>
              <a:tabLst/>
              <a:defRPr/>
            </a:pPr>
            <a:endParaRPr kumimoji="0" lang="en-US" altLang="en-US" sz="2800" b="0" i="0" u="none" strike="noStrike" kern="0" cap="none" spc="0" normalizeH="0" baseline="0" noProof="0" dirty="0" smtClean="0">
              <a:ln>
                <a:noFill/>
              </a:ln>
              <a:solidFill>
                <a:srgbClr val="000000"/>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6" name="Content Placeholder 2"/>
              <p:cNvSpPr txBox="1">
                <a:spLocks/>
              </p:cNvSpPr>
              <p:nvPr/>
            </p:nvSpPr>
            <p:spPr bwMode="auto">
              <a:xfrm>
                <a:off x="1826665" y="1545771"/>
                <a:ext cx="8851900" cy="161544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lvl="0"/>
                <a:r>
                  <a:rPr kumimoji="0" lang="en-US" altLang="en-US" sz="2800" b="0" i="0" u="none" strike="noStrike" kern="0" cap="none" spc="0" normalizeH="0" baseline="0" noProof="0" dirty="0" smtClean="0">
                    <a:ln>
                      <a:noFill/>
                    </a:ln>
                    <a:solidFill>
                      <a:srgbClr val="000000"/>
                    </a:solidFill>
                    <a:effectLst/>
                    <a:uLnTx/>
                    <a:uFillTx/>
                  </a:rPr>
                  <a:t>An ice cube tray contains enough water at </a:t>
                </a:r>
                <a14:m>
                  <m:oMath xmlns:m="http://schemas.openxmlformats.org/officeDocument/2006/math">
                    <m:r>
                      <a:rPr kumimoji="0" lang="en-US" altLang="en-US" sz="2800" b="0" i="1" u="none" strike="noStrike" kern="0" cap="none" spc="0" normalizeH="0" baseline="0" noProof="0" smtClean="0">
                        <a:ln>
                          <a:noFill/>
                        </a:ln>
                        <a:solidFill>
                          <a:srgbClr val="000000"/>
                        </a:solidFill>
                        <a:effectLst/>
                        <a:uLnTx/>
                        <a:uFillTx/>
                        <a:latin typeface="Cambria Math" panose="02040503050406030204" pitchFamily="18" charset="0"/>
                      </a:rPr>
                      <m:t>10.0 </m:t>
                    </m:r>
                    <m:r>
                      <a:rPr kumimoji="0" lang="en-US" altLang="en-US" sz="2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oMath>
                </a14:m>
                <a:r>
                  <a:rPr kumimoji="0" lang="en-US" altLang="en-US" sz="2800" b="0" i="0" u="none" strike="noStrike" kern="0" cap="none" spc="0" normalizeH="0" baseline="0" noProof="0" dirty="0" smtClean="0">
                    <a:ln>
                      <a:noFill/>
                    </a:ln>
                    <a:solidFill>
                      <a:srgbClr val="000000"/>
                    </a:solidFill>
                    <a:effectLst/>
                    <a:uLnTx/>
                    <a:uFillTx/>
                  </a:rPr>
                  <a:t> to make 18 ice cubes that each has</a:t>
                </a:r>
                <a:r>
                  <a:rPr kumimoji="0" lang="en-US" altLang="en-US" sz="2800" b="0" i="0" u="none" strike="noStrike" kern="0" cap="none" spc="0" normalizeH="0" noProof="0" dirty="0" smtClean="0">
                    <a:ln>
                      <a:noFill/>
                    </a:ln>
                    <a:solidFill>
                      <a:srgbClr val="000000"/>
                    </a:solidFill>
                    <a:effectLst/>
                    <a:uLnTx/>
                    <a:uFillTx/>
                  </a:rPr>
                  <a:t> a mass of 30.0g. The tray is placed in a freezer that uses CF</a:t>
                </a:r>
                <a:r>
                  <a:rPr kumimoji="0" lang="en-US" altLang="en-US" sz="2800" b="0" i="0" u="none" strike="noStrike" kern="0" cap="none" spc="0" normalizeH="0" baseline="-25000" noProof="0" dirty="0" smtClean="0">
                    <a:ln>
                      <a:noFill/>
                    </a:ln>
                    <a:solidFill>
                      <a:srgbClr val="000000"/>
                    </a:solidFill>
                    <a:effectLst/>
                    <a:uLnTx/>
                    <a:uFillTx/>
                  </a:rPr>
                  <a:t>2</a:t>
                </a:r>
                <a:r>
                  <a:rPr kumimoji="0" lang="en-US" altLang="en-US" sz="2800" b="0" i="0" u="none" strike="noStrike" kern="0" cap="none" spc="0" normalizeH="0" noProof="0" dirty="0" smtClean="0">
                    <a:ln>
                      <a:noFill/>
                    </a:ln>
                    <a:solidFill>
                      <a:srgbClr val="000000"/>
                    </a:solidFill>
                    <a:effectLst/>
                    <a:uLnTx/>
                    <a:uFillTx/>
                  </a:rPr>
                  <a:t>Cl</a:t>
                </a:r>
                <a:r>
                  <a:rPr kumimoji="0" lang="en-US" altLang="en-US" sz="2800" b="0" i="0" u="none" strike="noStrike" kern="0" cap="none" spc="0" normalizeH="0" baseline="-25000" noProof="0" dirty="0" smtClean="0">
                    <a:ln>
                      <a:noFill/>
                    </a:ln>
                    <a:solidFill>
                      <a:srgbClr val="000000"/>
                    </a:solidFill>
                    <a:effectLst/>
                    <a:uLnTx/>
                    <a:uFillTx/>
                  </a:rPr>
                  <a:t>2</a:t>
                </a:r>
                <a:r>
                  <a:rPr kumimoji="0" lang="en-US" altLang="en-US" sz="2800" b="0" i="0" u="none" strike="noStrike" kern="0" cap="none" spc="0" normalizeH="0" noProof="0" dirty="0" smtClean="0">
                    <a:ln>
                      <a:noFill/>
                    </a:ln>
                    <a:solidFill>
                      <a:srgbClr val="000000"/>
                    </a:solidFill>
                    <a:effectLst/>
                    <a:uLnTx/>
                    <a:uFillTx/>
                  </a:rPr>
                  <a:t> as a refrigerant.  The heat of vaporization of CF</a:t>
                </a:r>
                <a:r>
                  <a:rPr kumimoji="0" lang="en-US" altLang="en-US" sz="2800" b="0" i="0" u="none" strike="noStrike" kern="0" cap="none" spc="0" normalizeH="0" baseline="-25000" noProof="0" dirty="0" smtClean="0">
                    <a:ln>
                      <a:noFill/>
                    </a:ln>
                    <a:solidFill>
                      <a:srgbClr val="000000"/>
                    </a:solidFill>
                    <a:effectLst/>
                    <a:uLnTx/>
                    <a:uFillTx/>
                  </a:rPr>
                  <a:t>2</a:t>
                </a:r>
                <a:r>
                  <a:rPr kumimoji="0" lang="en-US" altLang="en-US" sz="2800" b="0" i="0" u="none" strike="noStrike" kern="0" cap="none" spc="0" normalizeH="0" noProof="0" dirty="0" smtClean="0">
                    <a:ln>
                      <a:noFill/>
                    </a:ln>
                    <a:solidFill>
                      <a:srgbClr val="000000"/>
                    </a:solidFill>
                    <a:effectLst/>
                    <a:uLnTx/>
                    <a:uFillTx/>
                  </a:rPr>
                  <a:t>Cl</a:t>
                </a:r>
                <a:r>
                  <a:rPr kumimoji="0" lang="en-US" altLang="en-US" sz="2800" b="0" i="0" u="none" strike="noStrike" kern="0" cap="none" spc="0" normalizeH="0" baseline="-25000" noProof="0" dirty="0" smtClean="0">
                    <a:ln>
                      <a:noFill/>
                    </a:ln>
                    <a:solidFill>
                      <a:srgbClr val="000000"/>
                    </a:solidFill>
                    <a:effectLst/>
                    <a:uLnTx/>
                    <a:uFillTx/>
                  </a:rPr>
                  <a:t>2</a:t>
                </a:r>
                <a:r>
                  <a:rPr kumimoji="0" lang="en-US" altLang="en-US" sz="2800" b="0" i="0" u="none" strike="noStrike" kern="0" cap="none" spc="0" normalizeH="0" noProof="0" dirty="0" smtClean="0">
                    <a:ln>
                      <a:noFill/>
                    </a:ln>
                    <a:solidFill>
                      <a:srgbClr val="000000"/>
                    </a:solidFill>
                    <a:effectLst/>
                    <a:uLnTx/>
                    <a:uFillTx/>
                  </a:rPr>
                  <a:t> is </a:t>
                </a:r>
                <a14:m>
                  <m:oMath xmlns:m="http://schemas.openxmlformats.org/officeDocument/2006/math">
                    <m:r>
                      <a:rPr kumimoji="0" lang="en-US" altLang="en-US" sz="2800" b="0" i="1" u="none" strike="noStrike" kern="0" cap="none" spc="0" normalizeH="0" noProof="0" smtClean="0">
                        <a:ln>
                          <a:noFill/>
                        </a:ln>
                        <a:solidFill>
                          <a:srgbClr val="000000"/>
                        </a:solidFill>
                        <a:effectLst/>
                        <a:uLnTx/>
                        <a:uFillTx/>
                        <a:latin typeface="Cambria Math" panose="02040503050406030204" pitchFamily="18" charset="0"/>
                      </a:rPr>
                      <m:t>158</m:t>
                    </m:r>
                    <m:f>
                      <m:fPr>
                        <m:ctrlPr>
                          <a:rPr kumimoji="0" lang="en-US" altLang="en-US" sz="2800" b="0" i="1" u="none" strike="noStrike" kern="0" cap="none" spc="0" normalizeH="0" noProof="0" smtClean="0">
                            <a:ln>
                              <a:noFill/>
                            </a:ln>
                            <a:solidFill>
                              <a:srgbClr val="000000"/>
                            </a:solidFill>
                            <a:effectLst/>
                            <a:uLnTx/>
                            <a:uFillTx/>
                            <a:latin typeface="Cambria Math" panose="02040503050406030204" pitchFamily="18" charset="0"/>
                          </a:rPr>
                        </m:ctrlPr>
                      </m:fPr>
                      <m:num>
                        <m:r>
                          <a:rPr kumimoji="0" lang="en-US" altLang="en-US" sz="2800" b="0" i="1" u="none" strike="noStrike" kern="0" cap="none" spc="0" normalizeH="0" noProof="0" smtClean="0">
                            <a:ln>
                              <a:noFill/>
                            </a:ln>
                            <a:solidFill>
                              <a:srgbClr val="000000"/>
                            </a:solidFill>
                            <a:effectLst/>
                            <a:uLnTx/>
                            <a:uFillTx/>
                            <a:latin typeface="Cambria Math" panose="02040503050406030204" pitchFamily="18" charset="0"/>
                          </a:rPr>
                          <m:t>𝐽</m:t>
                        </m:r>
                      </m:num>
                      <m:den>
                        <m:r>
                          <a:rPr kumimoji="0" lang="en-US" altLang="en-US" sz="2800" b="0" i="1" u="none" strike="noStrike" kern="0" cap="none" spc="0" normalizeH="0" noProof="0" smtClean="0">
                            <a:ln>
                              <a:noFill/>
                            </a:ln>
                            <a:solidFill>
                              <a:srgbClr val="000000"/>
                            </a:solidFill>
                            <a:effectLst/>
                            <a:uLnTx/>
                            <a:uFillTx/>
                            <a:latin typeface="Cambria Math" panose="02040503050406030204" pitchFamily="18" charset="0"/>
                          </a:rPr>
                          <m:t>𝑔</m:t>
                        </m:r>
                      </m:den>
                    </m:f>
                  </m:oMath>
                </a14:m>
                <a:r>
                  <a:rPr kumimoji="0" lang="en-US" altLang="en-US" sz="2800" b="0" i="0" u="none" strike="noStrike" kern="0" cap="none" spc="0" normalizeH="0" baseline="0" noProof="0" dirty="0" smtClean="0">
                    <a:ln>
                      <a:noFill/>
                    </a:ln>
                    <a:solidFill>
                      <a:srgbClr val="000000"/>
                    </a:solidFill>
                    <a:effectLst/>
                    <a:uLnTx/>
                    <a:uFillTx/>
                  </a:rPr>
                  <a:t>. What mass of CF</a:t>
                </a:r>
                <a:r>
                  <a:rPr kumimoji="0" lang="en-US" altLang="en-US" sz="2800" b="0" i="0" u="none" strike="noStrike" kern="0" cap="none" spc="0" normalizeH="0" baseline="-25000" noProof="0" dirty="0" smtClean="0">
                    <a:ln>
                      <a:noFill/>
                    </a:ln>
                    <a:solidFill>
                      <a:srgbClr val="000000"/>
                    </a:solidFill>
                    <a:effectLst/>
                    <a:uLnTx/>
                    <a:uFillTx/>
                  </a:rPr>
                  <a:t>2</a:t>
                </a:r>
                <a:r>
                  <a:rPr kumimoji="0" lang="en-US" altLang="en-US" sz="2800" b="0" i="0" u="none" strike="noStrike" kern="0" cap="none" spc="0" normalizeH="0" baseline="0" noProof="0" dirty="0" smtClean="0">
                    <a:ln>
                      <a:noFill/>
                    </a:ln>
                    <a:solidFill>
                      <a:srgbClr val="000000"/>
                    </a:solidFill>
                    <a:effectLst/>
                    <a:uLnTx/>
                    <a:uFillTx/>
                  </a:rPr>
                  <a:t>Cl</a:t>
                </a:r>
                <a:r>
                  <a:rPr kumimoji="0" lang="en-US" altLang="en-US" sz="2800" b="0" i="0" u="none" strike="noStrike" kern="0" cap="none" spc="0" normalizeH="0" baseline="-25000" noProof="0" dirty="0" smtClean="0">
                    <a:ln>
                      <a:noFill/>
                    </a:ln>
                    <a:solidFill>
                      <a:srgbClr val="000000"/>
                    </a:solidFill>
                    <a:effectLst/>
                    <a:uLnTx/>
                    <a:uFillTx/>
                  </a:rPr>
                  <a:t>2</a:t>
                </a:r>
                <a:r>
                  <a:rPr kumimoji="0" lang="en-US" altLang="en-US" sz="2800" b="0" i="0" u="none" strike="noStrike" kern="0" cap="none" spc="0" normalizeH="0" noProof="0" dirty="0" smtClean="0">
                    <a:ln>
                      <a:noFill/>
                    </a:ln>
                    <a:solidFill>
                      <a:srgbClr val="000000"/>
                    </a:solidFill>
                    <a:effectLst/>
                    <a:uLnTx/>
                    <a:uFillTx/>
                  </a:rPr>
                  <a:t> must be vaporized in the refrigeration cycle to convert all the water to ice? The heat capacities for H</a:t>
                </a:r>
                <a:r>
                  <a:rPr kumimoji="0" lang="en-US" altLang="en-US" sz="2800" b="0" i="0" u="none" strike="noStrike" kern="0" cap="none" spc="0" normalizeH="0" baseline="-25000" noProof="0" dirty="0" smtClean="0">
                    <a:ln>
                      <a:noFill/>
                    </a:ln>
                    <a:solidFill>
                      <a:srgbClr val="000000"/>
                    </a:solidFill>
                    <a:effectLst/>
                    <a:uLnTx/>
                    <a:uFillTx/>
                  </a:rPr>
                  <a:t>2</a:t>
                </a:r>
                <a:r>
                  <a:rPr kumimoji="0" lang="en-US" altLang="en-US" sz="2800" b="0" i="0" u="none" strike="noStrike" kern="0" cap="none" spc="0" normalizeH="0" noProof="0" dirty="0" smtClean="0">
                    <a:ln>
                      <a:noFill/>
                    </a:ln>
                    <a:solidFill>
                      <a:srgbClr val="000000"/>
                    </a:solidFill>
                    <a:effectLst/>
                    <a:uLnTx/>
                    <a:uFillTx/>
                  </a:rPr>
                  <a:t>O</a:t>
                </a:r>
                <a:r>
                  <a:rPr kumimoji="0" lang="en-US" altLang="en-US" sz="2800" b="0" i="0" u="none" strike="noStrike" kern="0" cap="none" spc="0" normalizeH="0" baseline="-25000" noProof="0" dirty="0" smtClean="0">
                    <a:ln>
                      <a:noFill/>
                    </a:ln>
                    <a:solidFill>
                      <a:srgbClr val="000000"/>
                    </a:solidFill>
                    <a:effectLst/>
                    <a:uLnTx/>
                    <a:uFillTx/>
                  </a:rPr>
                  <a:t>(s) </a:t>
                </a:r>
                <a:r>
                  <a:rPr kumimoji="0" lang="en-US" altLang="en-US" sz="2800" b="0" i="0" u="none" strike="noStrike" kern="0" cap="none" spc="0" normalizeH="0" noProof="0" dirty="0" smtClean="0">
                    <a:ln>
                      <a:noFill/>
                    </a:ln>
                    <a:solidFill>
                      <a:srgbClr val="000000"/>
                    </a:solidFill>
                    <a:effectLst/>
                    <a:uLnTx/>
                    <a:uFillTx/>
                  </a:rPr>
                  <a:t>and H</a:t>
                </a:r>
                <a:r>
                  <a:rPr kumimoji="0" lang="en-US" altLang="en-US" sz="2800" b="0" i="0" u="none" strike="noStrike" kern="0" cap="none" spc="0" normalizeH="0" baseline="-25000" noProof="0" dirty="0" smtClean="0">
                    <a:ln>
                      <a:noFill/>
                    </a:ln>
                    <a:solidFill>
                      <a:srgbClr val="000000"/>
                    </a:solidFill>
                    <a:effectLst/>
                    <a:uLnTx/>
                    <a:uFillTx/>
                  </a:rPr>
                  <a:t>2</a:t>
                </a:r>
                <a:r>
                  <a:rPr kumimoji="0" lang="en-US" altLang="en-US" sz="2800" b="0" i="0" u="none" strike="noStrike" kern="0" cap="none" spc="0" normalizeH="0" noProof="0" dirty="0" smtClean="0">
                    <a:ln>
                      <a:noFill/>
                    </a:ln>
                    <a:solidFill>
                      <a:srgbClr val="000000"/>
                    </a:solidFill>
                    <a:effectLst/>
                    <a:uLnTx/>
                    <a:uFillTx/>
                  </a:rPr>
                  <a:t>O</a:t>
                </a:r>
                <a:r>
                  <a:rPr kumimoji="0" lang="en-US" altLang="en-US" sz="2800" b="0" i="0" u="none" strike="noStrike" kern="0" cap="none" spc="0" normalizeH="0" baseline="-25000" noProof="0" dirty="0" smtClean="0">
                    <a:ln>
                      <a:noFill/>
                    </a:ln>
                    <a:solidFill>
                      <a:srgbClr val="000000"/>
                    </a:solidFill>
                    <a:effectLst/>
                    <a:uLnTx/>
                    <a:uFillTx/>
                  </a:rPr>
                  <a:t>(l) </a:t>
                </a:r>
                <a:r>
                  <a:rPr kumimoji="0" lang="en-US" altLang="en-US" sz="2800" b="0" i="0" u="none" strike="noStrike" kern="0" cap="none" spc="0" normalizeH="0" noProof="0" dirty="0" smtClean="0">
                    <a:ln>
                      <a:noFill/>
                    </a:ln>
                    <a:solidFill>
                      <a:srgbClr val="000000"/>
                    </a:solidFill>
                    <a:effectLst/>
                    <a:uLnTx/>
                    <a:uFillTx/>
                  </a:rPr>
                  <a:t>are </a:t>
                </a:r>
                <a14:m>
                  <m:oMath xmlns:m="http://schemas.openxmlformats.org/officeDocument/2006/math">
                    <m:r>
                      <a:rPr kumimoji="0" lang="en-US" altLang="en-US" sz="2800" b="0" i="1" u="none" strike="noStrike" kern="0" cap="none" spc="0" normalizeH="0" noProof="0" smtClean="0">
                        <a:ln>
                          <a:noFill/>
                        </a:ln>
                        <a:solidFill>
                          <a:srgbClr val="000000"/>
                        </a:solidFill>
                        <a:effectLst/>
                        <a:uLnTx/>
                        <a:uFillTx/>
                        <a:latin typeface="Cambria Math" panose="02040503050406030204" pitchFamily="18" charset="0"/>
                      </a:rPr>
                      <m:t>2.03 </m:t>
                    </m:r>
                    <m:f>
                      <m:fPr>
                        <m:ctrlPr>
                          <a:rPr kumimoji="0" lang="en-US" altLang="en-US" sz="2800" b="0" i="1" u="none" strike="noStrike" kern="0" cap="none" spc="0" normalizeH="0" noProof="0" smtClean="0">
                            <a:ln>
                              <a:noFill/>
                            </a:ln>
                            <a:solidFill>
                              <a:srgbClr val="000000"/>
                            </a:solidFill>
                            <a:effectLst/>
                            <a:uLnTx/>
                            <a:uFillTx/>
                            <a:latin typeface="Cambria Math" panose="02040503050406030204" pitchFamily="18" charset="0"/>
                          </a:rPr>
                        </m:ctrlPr>
                      </m:fPr>
                      <m:num>
                        <m:r>
                          <a:rPr kumimoji="0" lang="en-US" altLang="en-US" sz="2800" b="0" i="1" u="none" strike="noStrike" kern="0" cap="none" spc="0" normalizeH="0" noProof="0" smtClean="0">
                            <a:ln>
                              <a:noFill/>
                            </a:ln>
                            <a:solidFill>
                              <a:srgbClr val="000000"/>
                            </a:solidFill>
                            <a:effectLst/>
                            <a:uLnTx/>
                            <a:uFillTx/>
                            <a:latin typeface="Cambria Math" panose="02040503050406030204" pitchFamily="18" charset="0"/>
                          </a:rPr>
                          <m:t>𝐽</m:t>
                        </m:r>
                      </m:num>
                      <m:den>
                        <m:r>
                          <a:rPr kumimoji="0" lang="en-US" altLang="en-US" sz="2800" b="0" i="1" u="none" strike="noStrike" kern="0" cap="none" spc="0" normalizeH="0" noProof="0" smtClean="0">
                            <a:ln>
                              <a:noFill/>
                            </a:ln>
                            <a:solidFill>
                              <a:srgbClr val="000000"/>
                            </a:solidFill>
                            <a:effectLst/>
                            <a:uLnTx/>
                            <a:uFillTx/>
                            <a:latin typeface="Cambria Math" panose="02040503050406030204" pitchFamily="18" charset="0"/>
                          </a:rPr>
                          <m:t>𝑔</m:t>
                        </m:r>
                        <m:r>
                          <a:rPr kumimoji="0" lang="en-US" altLang="en-US" sz="2800" b="0" i="1" u="none" strike="noStrike" kern="0" cap="none" spc="0" normalizeH="0" noProof="0" smtClean="0">
                            <a:ln>
                              <a:noFill/>
                            </a:ln>
                            <a:solidFill>
                              <a:srgbClr val="000000"/>
                            </a:solidFill>
                            <a:effectLst/>
                            <a:uLnTx/>
                            <a:uFillTx/>
                            <a:latin typeface="Cambria Math" panose="02040503050406030204" pitchFamily="18" charset="0"/>
                          </a:rPr>
                          <m:t> ∗ ℃</m:t>
                        </m:r>
                      </m:den>
                    </m:f>
                    <m:r>
                      <a:rPr kumimoji="0" lang="en-US" altLang="en-US" sz="2800" b="0" i="1" u="none" strike="noStrike" kern="0" cap="none" spc="0" normalizeH="0" noProof="0" smtClean="0">
                        <a:ln>
                          <a:noFill/>
                        </a:ln>
                        <a:solidFill>
                          <a:srgbClr val="000000"/>
                        </a:solidFill>
                        <a:effectLst/>
                        <a:uLnTx/>
                        <a:uFillTx/>
                        <a:latin typeface="Cambria Math" panose="02040503050406030204" pitchFamily="18" charset="0"/>
                      </a:rPr>
                      <m:t>  </m:t>
                    </m:r>
                  </m:oMath>
                </a14:m>
                <a:r>
                  <a:rPr kumimoji="0" lang="en-US" altLang="en-US" sz="2800" b="0" i="0" u="none" strike="noStrike" kern="0" cap="none" spc="0" normalizeH="0" noProof="0" dirty="0" smtClean="0">
                    <a:ln>
                      <a:noFill/>
                    </a:ln>
                    <a:solidFill>
                      <a:srgbClr val="000000"/>
                    </a:solidFill>
                    <a:effectLst/>
                    <a:uLnTx/>
                    <a:uFillTx/>
                  </a:rPr>
                  <a:t> and  </a:t>
                </a:r>
                <a14:m>
                  <m:oMath xmlns:m="http://schemas.openxmlformats.org/officeDocument/2006/math">
                    <m:r>
                      <a:rPr lang="en-US" altLang="en-US" sz="2800" b="0" i="1" kern="0" smtClean="0">
                        <a:solidFill>
                          <a:srgbClr val="000000"/>
                        </a:solidFill>
                        <a:latin typeface="Cambria Math" panose="02040503050406030204" pitchFamily="18" charset="0"/>
                      </a:rPr>
                      <m:t>4.18</m:t>
                    </m:r>
                    <m:r>
                      <a:rPr lang="en-US" altLang="en-US" sz="2800" i="1" kern="0">
                        <a:solidFill>
                          <a:srgbClr val="000000"/>
                        </a:solidFill>
                        <a:latin typeface="Cambria Math" panose="02040503050406030204" pitchFamily="18" charset="0"/>
                      </a:rPr>
                      <m:t> </m:t>
                    </m:r>
                    <m:f>
                      <m:fPr>
                        <m:ctrlPr>
                          <a:rPr lang="en-US" altLang="en-US" sz="2800" i="1" kern="0">
                            <a:solidFill>
                              <a:srgbClr val="000000"/>
                            </a:solidFill>
                            <a:latin typeface="Cambria Math" panose="02040503050406030204" pitchFamily="18" charset="0"/>
                          </a:rPr>
                        </m:ctrlPr>
                      </m:fPr>
                      <m:num>
                        <m:r>
                          <a:rPr lang="en-US" altLang="en-US" sz="2800" i="1" kern="0">
                            <a:solidFill>
                              <a:srgbClr val="000000"/>
                            </a:solidFill>
                            <a:latin typeface="Cambria Math" panose="02040503050406030204" pitchFamily="18" charset="0"/>
                          </a:rPr>
                          <m:t>𝐽</m:t>
                        </m:r>
                      </m:num>
                      <m:den>
                        <m:r>
                          <a:rPr lang="en-US" altLang="en-US" sz="2800" i="1" kern="0">
                            <a:solidFill>
                              <a:srgbClr val="000000"/>
                            </a:solidFill>
                            <a:latin typeface="Cambria Math" panose="02040503050406030204" pitchFamily="18" charset="0"/>
                          </a:rPr>
                          <m:t>𝑔</m:t>
                        </m:r>
                        <m:r>
                          <a:rPr lang="en-US" altLang="en-US" sz="2800" i="1" kern="0">
                            <a:solidFill>
                              <a:srgbClr val="000000"/>
                            </a:solidFill>
                            <a:latin typeface="Cambria Math" panose="02040503050406030204" pitchFamily="18" charset="0"/>
                          </a:rPr>
                          <m:t> ∗ ℃</m:t>
                        </m:r>
                      </m:den>
                    </m:f>
                  </m:oMath>
                </a14:m>
                <a:r>
                  <a:rPr kumimoji="0" lang="en-US" altLang="en-US" sz="2800" b="0" i="0" u="none" strike="noStrike" kern="0" cap="none" spc="0" normalizeH="0" baseline="0" noProof="0" dirty="0" smtClean="0">
                    <a:ln>
                      <a:noFill/>
                    </a:ln>
                    <a:solidFill>
                      <a:srgbClr val="000000"/>
                    </a:solidFill>
                    <a:effectLst/>
                    <a:uLnTx/>
                    <a:uFillTx/>
                    <a:latin typeface="Calibri"/>
                    <a:ea typeface="ＭＳ Ｐゴシック" charset="0"/>
                    <a:cs typeface="Calibri"/>
                  </a:rPr>
                  <a:t> respectively.</a:t>
                </a:r>
                <a:r>
                  <a:rPr kumimoji="0" lang="en-US" altLang="en-US" sz="2800" b="0" i="0" u="none" strike="noStrike" kern="0" cap="none" spc="0" normalizeH="0" noProof="0" dirty="0" smtClean="0">
                    <a:ln>
                      <a:noFill/>
                    </a:ln>
                    <a:solidFill>
                      <a:srgbClr val="000000"/>
                    </a:solidFill>
                    <a:effectLst/>
                    <a:uLnTx/>
                    <a:uFillTx/>
                    <a:latin typeface="Calibri"/>
                    <a:ea typeface="ＭＳ Ｐゴシック" charset="0"/>
                    <a:cs typeface="Calibri"/>
                  </a:rPr>
                  <a:t>  The enthalpy of fusion for ice is </a:t>
                </a:r>
                <a14:m>
                  <m:oMath xmlns:m="http://schemas.openxmlformats.org/officeDocument/2006/math">
                    <m:r>
                      <a:rPr lang="en-US" altLang="en-US" sz="2800" b="0" i="1" kern="0" smtClean="0">
                        <a:solidFill>
                          <a:srgbClr val="000000"/>
                        </a:solidFill>
                        <a:latin typeface="Cambria Math" panose="02040503050406030204" pitchFamily="18" charset="0"/>
                      </a:rPr>
                      <m:t>6.02</m:t>
                    </m:r>
                    <m:r>
                      <a:rPr lang="en-US" altLang="en-US" sz="2800" i="1" kern="0">
                        <a:solidFill>
                          <a:srgbClr val="000000"/>
                        </a:solidFill>
                        <a:latin typeface="Cambria Math" panose="02040503050406030204" pitchFamily="18" charset="0"/>
                      </a:rPr>
                      <m:t> </m:t>
                    </m:r>
                    <m:f>
                      <m:fPr>
                        <m:ctrlPr>
                          <a:rPr lang="en-US" altLang="en-US" sz="2800" i="1" kern="0">
                            <a:solidFill>
                              <a:srgbClr val="000000"/>
                            </a:solidFill>
                            <a:latin typeface="Cambria Math" panose="02040503050406030204" pitchFamily="18" charset="0"/>
                          </a:rPr>
                        </m:ctrlPr>
                      </m:fPr>
                      <m:num>
                        <m:r>
                          <a:rPr lang="en-US" altLang="en-US" sz="2800" b="0" i="1" kern="0" smtClean="0">
                            <a:solidFill>
                              <a:srgbClr val="000000"/>
                            </a:solidFill>
                            <a:latin typeface="Cambria Math" panose="02040503050406030204" pitchFamily="18" charset="0"/>
                          </a:rPr>
                          <m:t>𝑘</m:t>
                        </m:r>
                        <m:r>
                          <a:rPr lang="en-US" altLang="en-US" sz="2800" i="1" kern="0">
                            <a:solidFill>
                              <a:srgbClr val="000000"/>
                            </a:solidFill>
                            <a:latin typeface="Cambria Math" panose="02040503050406030204" pitchFamily="18" charset="0"/>
                          </a:rPr>
                          <m:t>𝐽</m:t>
                        </m:r>
                      </m:num>
                      <m:den>
                        <m:r>
                          <a:rPr lang="en-US" altLang="en-US" sz="2800" b="0" i="1" kern="0" smtClean="0">
                            <a:solidFill>
                              <a:srgbClr val="000000"/>
                            </a:solidFill>
                            <a:latin typeface="Cambria Math" panose="02040503050406030204" pitchFamily="18" charset="0"/>
                          </a:rPr>
                          <m:t>𝑚𝑜𝑙</m:t>
                        </m:r>
                      </m:den>
                    </m:f>
                    <m:r>
                      <a:rPr lang="en-US" altLang="en-US" sz="2800" b="0" i="0" kern="0" smtClean="0">
                        <a:solidFill>
                          <a:srgbClr val="000000"/>
                        </a:solidFill>
                        <a:latin typeface="Cambria Math" panose="02040503050406030204" pitchFamily="18" charset="0"/>
                      </a:rPr>
                      <m:t>.</m:t>
                    </m:r>
                  </m:oMath>
                </a14:m>
                <a:endParaRPr kumimoji="0" lang="en-US" altLang="en-US" sz="2800" b="0" i="0" u="none" strike="noStrike" kern="0" cap="none" spc="0" normalizeH="0" baseline="0" noProof="0" dirty="0" smtClean="0">
                  <a:ln>
                    <a:noFill/>
                  </a:ln>
                  <a:solidFill>
                    <a:srgbClr val="000000"/>
                  </a:solidFill>
                  <a:effectLst/>
                  <a:uLnTx/>
                  <a:uFillTx/>
                  <a:latin typeface="Calibri"/>
                  <a:ea typeface="ＭＳ Ｐゴシック" charset="0"/>
                  <a:cs typeface="Calibri"/>
                </a:endParaRPr>
              </a:p>
              <a:p>
                <a:pPr marL="0" marR="0" lvl="0" indent="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None/>
                  <a:tabLst/>
                  <a:defRPr/>
                </a:pPr>
                <a:endParaRPr kumimoji="0" lang="en-GB" sz="3200" b="0" i="0" u="none" strike="noStrike" kern="0" cap="none" spc="0" normalizeH="0" baseline="0" noProof="0" dirty="0">
                  <a:ln>
                    <a:noFill/>
                  </a:ln>
                  <a:solidFill>
                    <a:srgbClr val="000000"/>
                  </a:solidFill>
                  <a:effectLst/>
                  <a:uLnTx/>
                  <a:uFillTx/>
                  <a:latin typeface="Calibri"/>
                  <a:ea typeface="ＭＳ Ｐゴシック" charset="0"/>
                  <a:cs typeface="Calibri"/>
                </a:endParaRPr>
              </a:p>
            </p:txBody>
          </p:sp>
        </mc:Choice>
        <mc:Fallback>
          <p:sp>
            <p:nvSpPr>
              <p:cNvPr id="6" name="Content Placeholder 2"/>
              <p:cNvSpPr txBox="1">
                <a:spLocks noRot="1" noChangeAspect="1" noMove="1" noResize="1" noEditPoints="1" noAdjustHandles="1" noChangeArrowheads="1" noChangeShapeType="1" noTextEdit="1"/>
              </p:cNvSpPr>
              <p:nvPr/>
            </p:nvSpPr>
            <p:spPr bwMode="auto">
              <a:xfrm>
                <a:off x="1826665" y="1545771"/>
                <a:ext cx="8851900" cy="1615440"/>
              </a:xfrm>
              <a:prstGeom prst="rect">
                <a:avLst/>
              </a:prstGeom>
              <a:blipFill>
                <a:blip r:embed="rId2"/>
                <a:stretch>
                  <a:fillRect l="-1240" t="-3774" b="-194340"/>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0699543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81000">
              <a:schemeClr val="tx1"/>
            </a:gs>
            <a:gs pos="100000">
              <a:srgbClr val="A66BD3"/>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150C53-6BCD-4E55-AFAF-AA74FBB8F184}"/>
              </a:ext>
            </a:extLst>
          </p:cNvPr>
          <p:cNvSpPr/>
          <p:nvPr/>
        </p:nvSpPr>
        <p:spPr>
          <a:xfrm>
            <a:off x="2273936" y="279686"/>
            <a:ext cx="7827009" cy="7171194"/>
          </a:xfrm>
          <a:prstGeom prst="rect">
            <a:avLst/>
          </a:prstGeom>
          <a:noFill/>
          <a:ln>
            <a:no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7030A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Chemistry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7030A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Chapter </a:t>
            </a:r>
            <a:r>
              <a:rPr kumimoji="0" lang="en-US" sz="3200" b="0" i="0" u="none" strike="noStrike" kern="1200" cap="none" spc="0" normalizeH="0" baseline="0" noProof="0" dirty="0" smtClean="0">
                <a:ln w="0">
                  <a:solidFill>
                    <a:srgbClr val="7030A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10</a:t>
            </a:r>
            <a:endParaRPr kumimoji="0" lang="en-US" sz="3200" b="0" i="0" u="none" strike="noStrike" kern="1200" cap="none" spc="0" normalizeH="0" baseline="0" noProof="0" dirty="0">
              <a:ln w="0">
                <a:solidFill>
                  <a:srgbClr val="7030A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w="0">
                  <a:solidFill>
                    <a:srgbClr val="7030A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Liquids and Solids – but mostly liquids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srgbClr val="7030A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w="0">
                  <a:solidFill>
                    <a:srgbClr val="7030A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Section 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srgbClr val="7030A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w="0">
                  <a:solidFill>
                    <a:srgbClr val="7030A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Homework: </a:t>
            </a:r>
            <a:r>
              <a:rPr kumimoji="0" lang="en-US" sz="3200" b="0" i="0" u="none" strike="noStrike" kern="1200" cap="none" spc="0" normalizeH="0" baseline="0" noProof="0" dirty="0" err="1" smtClean="0">
                <a:ln w="0">
                  <a:solidFill>
                    <a:srgbClr val="7030A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Pg</a:t>
            </a:r>
            <a:r>
              <a:rPr kumimoji="0" lang="en-US" sz="3200" b="0" i="0" u="none" strike="noStrike" kern="1200" cap="none" spc="0" normalizeH="0" noProof="0" dirty="0" smtClean="0">
                <a:ln w="0">
                  <a:solidFill>
                    <a:srgbClr val="7030A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 431 – 432j</a:t>
            </a:r>
            <a:endParaRPr lang="en-US" sz="3200" baseline="0" dirty="0">
              <a:ln w="0">
                <a:solidFill>
                  <a:srgbClr val="7030A0"/>
                </a:solidFill>
              </a:ln>
              <a:solidFill>
                <a:prstClr val="white"/>
              </a:solidFill>
              <a:effectLst>
                <a:outerShdw blurRad="38100" dist="19050" dir="2700000" algn="tl" rotWithShape="0">
                  <a:prstClr val="black">
                    <a:alpha val="40000"/>
                  </a:prstClr>
                </a:outerShdw>
              </a:effectLst>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noProof="0" dirty="0" smtClean="0">
                <a:ln w="0">
                  <a:solidFill>
                    <a:srgbClr val="7030A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Problems:  Not Collected 14,15,16,17,37,38,39,40,41,42,43,44, 99,100,101,102,103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aseline="0" dirty="0" smtClean="0">
                <a:ln w="0">
                  <a:solidFill>
                    <a:srgbClr val="7030A0"/>
                  </a:solidFill>
                </a:ln>
                <a:solidFill>
                  <a:prstClr val="white"/>
                </a:solidFill>
                <a:effectLst>
                  <a:outerShdw blurRad="38100" dist="19050" dir="2700000" algn="tl" rotWithShape="0">
                    <a:prstClr val="black">
                      <a:alpha val="40000"/>
                    </a:prstClr>
                  </a:outerShdw>
                </a:effectLst>
                <a:latin typeface="Calibri" panose="020F0502020204030204"/>
              </a:rPr>
              <a:t>The</a:t>
            </a:r>
            <a:r>
              <a:rPr lang="en-US" sz="3200" dirty="0" smtClean="0">
                <a:ln w="0">
                  <a:solidFill>
                    <a:srgbClr val="7030A0"/>
                  </a:solidFill>
                </a:ln>
                <a:solidFill>
                  <a:prstClr val="white"/>
                </a:solidFill>
                <a:effectLst>
                  <a:outerShdw blurRad="38100" dist="19050" dir="2700000" algn="tl" rotWithShape="0">
                    <a:prstClr val="black">
                      <a:alpha val="40000"/>
                    </a:prstClr>
                  </a:outerShdw>
                </a:effectLst>
                <a:latin typeface="Calibri" panose="020F0502020204030204"/>
              </a:rPr>
              <a:t> challenge problem: 104</a:t>
            </a:r>
            <a:endParaRPr kumimoji="0" lang="en-US" sz="3200" b="0" i="0" u="none" strike="noStrike" kern="1200" cap="none" spc="0" normalizeH="0" baseline="0" noProof="0" dirty="0">
              <a:ln w="0">
                <a:solidFill>
                  <a:srgbClr val="7030A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srgbClr val="00B0F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562079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1776548" y="391886"/>
            <a:ext cx="85692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Intermolecular Forces – Hydrogen Bonding</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1580606" y="1920240"/>
            <a:ext cx="8869680" cy="3539430"/>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t>These are intermolecular forces that occur between molecules where the molecules have polar covalent bonds that involve hydrogen. </a:t>
            </a:r>
          </a:p>
          <a:p>
            <a:endParaRPr lang="en-US" sz="2800" b="1" dirty="0"/>
          </a:p>
          <a:p>
            <a:pPr marL="457200" indent="-457200">
              <a:buFont typeface="Arial" panose="020B0604020202020204" pitchFamily="34" charset="0"/>
              <a:buChar char="•"/>
            </a:pPr>
            <a:r>
              <a:rPr lang="en-US" sz="2800" b="1" dirty="0" smtClean="0"/>
              <a:t>The negative pole of the electronegative atom is attracted to the positive pole of the hydrogen atom.  </a:t>
            </a:r>
          </a:p>
          <a:p>
            <a:endParaRPr lang="en-US" sz="2800" b="1" dirty="0"/>
          </a:p>
          <a:p>
            <a:pPr marL="457200" indent="-457200">
              <a:buFont typeface="Arial" panose="020B0604020202020204" pitchFamily="34" charset="0"/>
              <a:buChar char="•"/>
            </a:pPr>
            <a:r>
              <a:rPr lang="en-US" sz="2800" b="1" dirty="0" smtClean="0"/>
              <a:t>This is the strongest intermolecular force. </a:t>
            </a:r>
            <a:endParaRPr lang="en-US" sz="2800" b="1" dirty="0"/>
          </a:p>
        </p:txBody>
      </p:sp>
    </p:spTree>
    <p:extLst>
      <p:ext uri="{BB962C8B-B14F-4D97-AF65-F5344CB8AC3E}">
        <p14:creationId xmlns:p14="http://schemas.microsoft.com/office/powerpoint/2010/main" val="920733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1776548" y="391886"/>
            <a:ext cx="85692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Intermolecular Forces – Hydrogen Bonding</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646611" y="1515292"/>
            <a:ext cx="8869680" cy="52322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Example: Hydrogen Bonding in Water</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7522n10_03"/>
          <p:cNvPicPr>
            <a:picLocks noChangeAspect="1" noChangeArrowheads="1"/>
          </p:cNvPicPr>
          <p:nvPr/>
        </p:nvPicPr>
        <p:blipFill>
          <a:blip r:embed="rId2">
            <a:extLst>
              <a:ext uri="{28A0092B-C50C-407E-A947-70E740481C1C}">
                <a14:useLocalDpi xmlns:a14="http://schemas.microsoft.com/office/drawing/2010/main" val="0"/>
              </a:ext>
            </a:extLst>
          </a:blip>
          <a:srcRect l="30882"/>
          <a:stretch>
            <a:fillRect/>
          </a:stretch>
        </p:blipFill>
        <p:spPr bwMode="auto">
          <a:xfrm>
            <a:off x="6893560" y="1515292"/>
            <a:ext cx="4108450" cy="48006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6611" y="2253977"/>
            <a:ext cx="5662749" cy="138499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Note: The dotted</a:t>
            </a:r>
            <a:r>
              <a:rPr kumimoji="0" lang="en-US" sz="2800" b="1" i="0" u="none" strike="noStrike" kern="1200" cap="none" spc="0" normalizeH="0" noProof="0" dirty="0" smtClean="0">
                <a:ln>
                  <a:noFill/>
                </a:ln>
                <a:solidFill>
                  <a:prstClr val="black"/>
                </a:solidFill>
                <a:effectLst/>
                <a:uLnTx/>
                <a:uFillTx/>
                <a:latin typeface="Calibri" panose="020F0502020204030204"/>
                <a:ea typeface="+mn-ea"/>
                <a:cs typeface="+mn-cs"/>
              </a:rPr>
              <a:t> lines represent the intermolecular forces between the molecules. </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456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1776547" y="391886"/>
            <a:ext cx="939219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Intermolecular Forces – Dipole</a:t>
            </a:r>
            <a:r>
              <a:rPr lang="en-US" sz="3600" b="1" u="sng" dirty="0" smtClean="0">
                <a:solidFill>
                  <a:prstClr val="black"/>
                </a:solidFill>
                <a:latin typeface="Calibri" panose="020F0502020204030204"/>
              </a:rPr>
              <a:t>-Dipole Forces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1619795" y="1227908"/>
            <a:ext cx="8869680" cy="4832092"/>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t>This is similar to hydrogen bonding with the exception that there is no hydrogen atom. </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smtClean="0"/>
              <a:t>This can only occur when the molecule possesses polar covalent bonds.</a:t>
            </a:r>
          </a:p>
          <a:p>
            <a:endParaRPr lang="en-US" sz="2800" b="1" dirty="0"/>
          </a:p>
          <a:p>
            <a:pPr marL="457200" indent="-457200">
              <a:buFont typeface="Arial" panose="020B0604020202020204" pitchFamily="34" charset="0"/>
              <a:buChar char="•"/>
            </a:pPr>
            <a:r>
              <a:rPr lang="en-US" sz="2800" b="1" dirty="0" smtClean="0"/>
              <a:t>The negative pole of the electronegative atom is attracted to the positive pole of the less electronegative atom.</a:t>
            </a:r>
          </a:p>
          <a:p>
            <a:endParaRPr lang="en-US" sz="2800" b="1" dirty="0"/>
          </a:p>
          <a:p>
            <a:pPr marL="457200" indent="-457200">
              <a:buFont typeface="Arial" panose="020B0604020202020204" pitchFamily="34" charset="0"/>
              <a:buChar char="•"/>
            </a:pPr>
            <a:r>
              <a:rPr lang="en-US" sz="2800" b="1" dirty="0" smtClean="0"/>
              <a:t>This is the second strongest intermolecular force. </a:t>
            </a:r>
            <a:endParaRPr lang="en-US" sz="2800" b="1" dirty="0"/>
          </a:p>
        </p:txBody>
      </p:sp>
    </p:spTree>
    <p:extLst>
      <p:ext uri="{BB962C8B-B14F-4D97-AF65-F5344CB8AC3E}">
        <p14:creationId xmlns:p14="http://schemas.microsoft.com/office/powerpoint/2010/main" val="1934424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1776547" y="391886"/>
            <a:ext cx="939219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Intermolecular Forces – Dipole-Dipole Forces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1515292" y="1332411"/>
            <a:ext cx="5610497" cy="52322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Example: Dipole-Dipole</a:t>
            </a:r>
            <a:r>
              <a:rPr kumimoji="0" lang="en-US" sz="2800" b="1" i="0" u="none" strike="noStrike" kern="1200" cap="none" spc="0" normalizeH="0" noProof="0" dirty="0" smtClean="0">
                <a:ln>
                  <a:noFill/>
                </a:ln>
                <a:solidFill>
                  <a:prstClr val="black"/>
                </a:solidFill>
                <a:effectLst/>
                <a:uLnTx/>
                <a:uFillTx/>
                <a:latin typeface="Calibri" panose="020F0502020204030204"/>
                <a:ea typeface="+mn-ea"/>
                <a:cs typeface="+mn-cs"/>
              </a:rPr>
              <a:t> Interactions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7387044" y="1855631"/>
            <a:ext cx="3440452" cy="4145463"/>
          </a:xfrm>
          <a:prstGeom prst="rect">
            <a:avLst/>
          </a:prstGeom>
        </p:spPr>
      </p:pic>
      <p:sp>
        <p:nvSpPr>
          <p:cNvPr id="5" name="TextBox 4"/>
          <p:cNvSpPr txBox="1"/>
          <p:nvPr/>
        </p:nvSpPr>
        <p:spPr>
          <a:xfrm>
            <a:off x="1515292" y="2390504"/>
            <a:ext cx="5094514" cy="1384995"/>
          </a:xfrm>
          <a:prstGeom prst="rect">
            <a:avLst/>
          </a:prstGeom>
          <a:noFill/>
        </p:spPr>
        <p:txBody>
          <a:bodyPr wrap="square" rtlCol="0">
            <a:spAutoFit/>
          </a:bodyPr>
          <a:lstStyle/>
          <a:p>
            <a:r>
              <a:rPr lang="en-US" sz="2800" b="1" dirty="0" smtClean="0"/>
              <a:t>Note: This intermolecular force is present in all molecules that have polar covalent bonds. </a:t>
            </a:r>
            <a:endParaRPr lang="en-US" sz="2800" b="1" dirty="0"/>
          </a:p>
        </p:txBody>
      </p:sp>
    </p:spTree>
    <p:extLst>
      <p:ext uri="{BB962C8B-B14F-4D97-AF65-F5344CB8AC3E}">
        <p14:creationId xmlns:p14="http://schemas.microsoft.com/office/powerpoint/2010/main" val="54585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bg1"/>
            </a:gs>
            <a:gs pos="100000">
              <a:srgbClr val="7030A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1397723" y="261258"/>
            <a:ext cx="98102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prstClr val="black"/>
                </a:solidFill>
                <a:effectLst/>
                <a:uLnTx/>
                <a:uFillTx/>
                <a:latin typeface="Calibri" panose="020F0502020204030204"/>
                <a:ea typeface="+mn-ea"/>
                <a:cs typeface="+mn-cs"/>
              </a:rPr>
              <a:t>Intermolecular Forces – London Dispersion Forces</a:t>
            </a:r>
            <a:endPar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1685107" y="907589"/>
            <a:ext cx="8869680" cy="5693866"/>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t>These are intermolecular forces that exist between Nobel Gases and nonpolar molecules</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smtClean="0"/>
              <a:t>These are forces that occur when instantaneous dipoles can occur within the molecule. </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smtClean="0"/>
              <a:t>The polarizability of the molecule will affect the London Dispersion Force</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smtClean="0"/>
              <a:t>In general – The higher the molecular weight = strong London dispersion force</a:t>
            </a:r>
          </a:p>
          <a:p>
            <a:pPr marL="457200" indent="-457200">
              <a:buFont typeface="Arial" panose="020B0604020202020204" pitchFamily="34" charset="0"/>
              <a:buChar char="•"/>
            </a:pPr>
            <a:endParaRPr lang="en-US" sz="2800" b="1" dirty="0" smtClean="0"/>
          </a:p>
          <a:p>
            <a:pPr marL="457200" indent="-457200">
              <a:buFont typeface="Arial" panose="020B0604020202020204" pitchFamily="34" charset="0"/>
              <a:buChar char="•"/>
            </a:pPr>
            <a:r>
              <a:rPr lang="en-US" sz="2800" b="1" dirty="0" smtClean="0"/>
              <a:t>These are the weakest intermolecular forces.</a:t>
            </a:r>
            <a:endParaRPr lang="en-US" sz="2800" b="1" dirty="0"/>
          </a:p>
        </p:txBody>
      </p:sp>
    </p:spTree>
    <p:extLst>
      <p:ext uri="{BB962C8B-B14F-4D97-AF65-F5344CB8AC3E}">
        <p14:creationId xmlns:p14="http://schemas.microsoft.com/office/powerpoint/2010/main" val="3355131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TotalTime>
  <Words>1329</Words>
  <Application>Microsoft Office PowerPoint</Application>
  <PresentationFormat>Widescreen</PresentationFormat>
  <Paragraphs>256</Paragraphs>
  <Slides>42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ＭＳ Ｐゴシック</vt:lpstr>
      <vt:lpstr>Arial</vt:lpstr>
      <vt:lpstr>Calibri</vt:lpstr>
      <vt:lpstr>Calibri Light</vt:lpstr>
      <vt:lpstr>Cambria Math</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Kyser Seaney</dc:creator>
  <cp:lastModifiedBy>Kyser Seaney</cp:lastModifiedBy>
  <cp:revision>38</cp:revision>
  <dcterms:created xsi:type="dcterms:W3CDTF">2019-02-25T21:37:22Z</dcterms:created>
  <dcterms:modified xsi:type="dcterms:W3CDTF">2019-03-18T02:11:21Z</dcterms:modified>
</cp:coreProperties>
</file>